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39" r:id="rId2"/>
    <p:sldId id="257" r:id="rId3"/>
    <p:sldId id="261" r:id="rId4"/>
    <p:sldId id="263" r:id="rId5"/>
    <p:sldId id="347" r:id="rId6"/>
    <p:sldId id="356" r:id="rId7"/>
    <p:sldId id="355" r:id="rId8"/>
    <p:sldId id="341" r:id="rId9"/>
    <p:sldId id="264" r:id="rId10"/>
    <p:sldId id="265" r:id="rId11"/>
    <p:sldId id="266" r:id="rId12"/>
    <p:sldId id="267" r:id="rId13"/>
    <p:sldId id="268" r:id="rId14"/>
    <p:sldId id="282" r:id="rId15"/>
    <p:sldId id="354" r:id="rId16"/>
    <p:sldId id="342" r:id="rId17"/>
    <p:sldId id="277" r:id="rId18"/>
    <p:sldId id="270" r:id="rId19"/>
    <p:sldId id="271" r:id="rId20"/>
    <p:sldId id="272" r:id="rId21"/>
    <p:sldId id="275" r:id="rId22"/>
    <p:sldId id="273" r:id="rId23"/>
    <p:sldId id="276" r:id="rId24"/>
    <p:sldId id="274" r:id="rId25"/>
    <p:sldId id="337" r:id="rId26"/>
    <p:sldId id="343" r:id="rId27"/>
    <p:sldId id="320" r:id="rId28"/>
    <p:sldId id="323" r:id="rId29"/>
    <p:sldId id="357" r:id="rId30"/>
    <p:sldId id="285" r:id="rId31"/>
    <p:sldId id="344" r:id="rId32"/>
    <p:sldId id="292" r:id="rId33"/>
    <p:sldId id="293" r:id="rId34"/>
    <p:sldId id="295" r:id="rId35"/>
    <p:sldId id="294" r:id="rId36"/>
    <p:sldId id="298" r:id="rId37"/>
    <p:sldId id="345" r:id="rId38"/>
    <p:sldId id="300" r:id="rId39"/>
    <p:sldId id="331" r:id="rId40"/>
    <p:sldId id="301" r:id="rId41"/>
    <p:sldId id="314" r:id="rId42"/>
    <p:sldId id="349" r:id="rId43"/>
    <p:sldId id="351" r:id="rId44"/>
    <p:sldId id="348" r:id="rId45"/>
    <p:sldId id="332" r:id="rId46"/>
    <p:sldId id="333" r:id="rId47"/>
    <p:sldId id="305" r:id="rId48"/>
    <p:sldId id="346" r:id="rId49"/>
    <p:sldId id="353" r:id="rId50"/>
    <p:sldId id="316" r:id="rId51"/>
    <p:sldId id="315" r:id="rId52"/>
    <p:sldId id="317" r:id="rId53"/>
    <p:sldId id="319" r:id="rId54"/>
    <p:sldId id="307" r:id="rId55"/>
    <p:sldId id="308" r:id="rId56"/>
    <p:sldId id="309" r:id="rId57"/>
    <p:sldId id="313" r:id="rId58"/>
    <p:sldId id="312" r:id="rId59"/>
  </p:sldIdLst>
  <p:sldSz cx="9144000" cy="6858000" type="screen4x3"/>
  <p:notesSz cx="666908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F9933"/>
    <a:srgbClr val="FF0066"/>
    <a:srgbClr val="FFCC00"/>
    <a:srgbClr val="FFDD4F"/>
    <a:srgbClr val="DBD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1" autoAdjust="0"/>
    <p:restoredTop sz="92483" autoAdjust="0"/>
  </p:normalViewPr>
  <p:slideViewPr>
    <p:cSldViewPr snapToGrid="0">
      <p:cViewPr varScale="1">
        <p:scale>
          <a:sx n="76" d="100"/>
          <a:sy n="76" d="100"/>
        </p:scale>
        <p:origin x="3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01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29.xml"/><Relationship Id="rId1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73.wmf"/><Relationship Id="rId1" Type="http://schemas.openxmlformats.org/officeDocument/2006/relationships/image" Target="../media/image54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BDF9D64D-5A05-42DD-88C1-3422E3838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0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DCBF9E61-759D-4BA8-B2F2-32553FC2FA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695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A411D3-37F8-44C2-AB40-1F471A22412F}" type="slidenum">
              <a:rPr lang="de-DE" sz="1300" smtClean="0">
                <a:latin typeface="TIMES" charset="0"/>
              </a:rPr>
              <a:pPr/>
              <a:t>8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© Gewichtsmatrix</a:t>
            </a:r>
          </a:p>
          <a:p>
            <a:r>
              <a:rPr lang="de-DE" dirty="0" smtClean="0"/>
              <a:t>(d)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Weissmatrix</a:t>
            </a:r>
            <a:r>
              <a:rPr lang="de-DE" baseline="0" dirty="0" smtClean="0"/>
              <a:t> x Gewichtsmatrix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F9E61-759D-4BA8-B2F2-32553FC2FA39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5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7FD61E-759F-46E5-A156-41AA43F56F1F}" type="slidenum">
              <a:rPr lang="de-DE" sz="1300" smtClean="0">
                <a:latin typeface="TIMES" charset="0"/>
              </a:rPr>
              <a:pPr/>
              <a:t>57</a:t>
            </a:fld>
            <a:endParaRPr lang="de-DE" sz="1300" smtClean="0">
              <a:latin typeface="TIMES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6650" cy="3709987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b="1" smtClean="0"/>
              <a:t>Also</a:t>
            </a:r>
            <a:r>
              <a:rPr lang="de-DE" smtClean="0"/>
              <a:t>: ICA ist geeignet, um EEG-Artefakte zu unterdrücken.</a:t>
            </a:r>
          </a:p>
          <a:p>
            <a:endParaRPr lang="de-DE" smtClean="0"/>
          </a:p>
          <a:p>
            <a:r>
              <a:rPr lang="de-DE" smtClean="0"/>
              <a:t>Kann man dadurch die „Ursachen“, die „Quellen der Gedanken“ entdecken ?</a:t>
            </a:r>
          </a:p>
          <a:p>
            <a:r>
              <a:rPr lang="de-DE" smtClean="0"/>
              <a:t>Dies könnte man meinen, aber ....</a:t>
            </a:r>
          </a:p>
        </p:txBody>
      </p:sp>
    </p:spTree>
    <p:extLst>
      <p:ext uri="{BB962C8B-B14F-4D97-AF65-F5344CB8AC3E}">
        <p14:creationId xmlns:p14="http://schemas.microsoft.com/office/powerpoint/2010/main" val="256928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F9E61-759D-4BA8-B2F2-32553FC2FA3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55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C16F7-06CD-470E-B9E6-AB721EE9AFC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69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FBFB2D-B64F-4E00-B6B7-4C0754398843}" type="slidenum">
              <a:rPr lang="de-DE" sz="1300" smtClean="0">
                <a:latin typeface="TIMES" charset="0"/>
              </a:rPr>
              <a:pPr/>
              <a:t>30</a:t>
            </a:fld>
            <a:endParaRPr lang="de-DE" sz="1300" smtClean="0">
              <a:latin typeface="TIMES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Es ergibt sich eine allgemeine Oja-Regel.</a:t>
            </a:r>
          </a:p>
          <a:p>
            <a:r>
              <a:rPr lang="de-DE" smtClean="0"/>
              <a:t>Bei a=-1 beginnt die Reihenfolge bei dem Eigenvektor mit dem grössten Eigenwert,</a:t>
            </a:r>
          </a:p>
          <a:p>
            <a:r>
              <a:rPr lang="de-DE" smtClean="0"/>
              <a:t>bei a=+1 mit dem kleinsten.</a:t>
            </a:r>
          </a:p>
        </p:txBody>
      </p:sp>
    </p:spTree>
    <p:extLst>
      <p:ext uri="{BB962C8B-B14F-4D97-AF65-F5344CB8AC3E}">
        <p14:creationId xmlns:p14="http://schemas.microsoft.com/office/powerpoint/2010/main" val="376934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91A88E-BA14-4C50-B3AA-DA767C95D88D}" type="slidenum">
              <a:rPr lang="de-DE" sz="1300" smtClean="0">
                <a:latin typeface="TIMES" charset="0"/>
              </a:rPr>
              <a:pPr/>
              <a:t>36</a:t>
            </a:fld>
            <a:endParaRPr lang="de-DE" sz="1300" smtClean="0">
              <a:latin typeface="TIMES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Zu sehen ist der Fehler bei der Zahl von Rekonstruktions-Komponenten.</a:t>
            </a:r>
          </a:p>
          <a:p>
            <a:r>
              <a:rPr lang="de-DE" smtClean="0"/>
              <a:t>Paradox: Wenn Rauschen vorliegt, machen wenige Komponenten ein besseres Bild als viele!</a:t>
            </a:r>
          </a:p>
        </p:txBody>
      </p:sp>
    </p:spTree>
    <p:extLst>
      <p:ext uri="{BB962C8B-B14F-4D97-AF65-F5344CB8AC3E}">
        <p14:creationId xmlns:p14="http://schemas.microsoft.com/office/powerpoint/2010/main" val="4610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85C91F-FDEB-4E41-A7E2-BB3D392E4695}" type="slidenum">
              <a:rPr lang="de-DE" sz="1300" smtClean="0">
                <a:latin typeface="TIMES" charset="0"/>
              </a:rPr>
              <a:pPr/>
              <a:t>43</a:t>
            </a:fld>
            <a:endParaRPr lang="de-DE" sz="1300" smtClean="0">
              <a:latin typeface="TIMES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 smtClean="0"/>
              <a:t>Das Histogramm des Mischbildes ist NICHT die normierte Summe der Histogramme.</a:t>
            </a:r>
          </a:p>
          <a:p>
            <a:r>
              <a:rPr lang="de-DE" dirty="0" smtClean="0"/>
              <a:t>Stattdessen haben wir hier die Verteilung einer Zufallsvariablen, bei der jeweils eine Summe aus drei zufälligen Pixelwerten gebildet wird, die unabhängig von einander sind.</a:t>
            </a:r>
          </a:p>
          <a:p>
            <a:r>
              <a:rPr lang="de-DE" dirty="0" smtClean="0"/>
              <a:t>Dieses Experiment wird n = 640x480=307.200 mal wiederholt. </a:t>
            </a:r>
          </a:p>
        </p:txBody>
      </p:sp>
    </p:spTree>
    <p:extLst>
      <p:ext uri="{BB962C8B-B14F-4D97-AF65-F5344CB8AC3E}">
        <p14:creationId xmlns:p14="http://schemas.microsoft.com/office/powerpoint/2010/main" val="282513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Die Verbundentropie ist </a:t>
            </a:r>
            <a:r>
              <a:rPr lang="fr-FR" smtClean="0"/>
              <a:t>H(X,Y)</a:t>
            </a:r>
            <a:r>
              <a:rPr lang="fr-FR" i="1" smtClean="0"/>
              <a:t> </a:t>
            </a:r>
            <a:r>
              <a:rPr lang="fr-FR" smtClean="0"/>
              <a:t>= H(X) + H(Y) – </a:t>
            </a:r>
            <a:r>
              <a:rPr lang="fr-FR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mtClean="0"/>
              <a:t>(X;Y), was auf die Verbundwahrscheinlichkeiten zurückzuführen ist. Dabei verringert sich die Entropie (Unbestimmtheit) um den Informationsanteil, der übertragen wird.</a:t>
            </a:r>
            <a:endParaRPr lang="de-DE" smtClean="0"/>
          </a:p>
          <a:p>
            <a:r>
              <a:rPr lang="de-DE" smtClean="0"/>
              <a:t>Die Transinformation kann als eine spezielle Informationsdivergenz (oder Kullback-Leibler Abstand) gesehen werden; hierbei ist q(X,Y) = q(X)q(Y).</a:t>
            </a: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CE7011-F891-4DF9-A5C3-7707926A61F4}" type="slidenum">
              <a:rPr lang="de-DE" sz="1300" smtClean="0">
                <a:latin typeface="TIMES" charset="0"/>
              </a:rPr>
              <a:pPr/>
              <a:t>46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2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F9E61-759D-4BA8-B2F2-32553FC2FA39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33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Orthogonalisierung erspart aber auch die neue TRainingsmenge!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48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Image" r:id="rId3" imgW="12177778" imgH="9130159" progId="PhotoshopElements.Image.2">
                  <p:embed/>
                </p:oleObj>
              </mc:Choice>
              <mc:Fallback>
                <p:oleObj name="Image" r:id="rId3" imgW="12177778" imgH="913015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wrap="square" lIns="91440" anchor="ctr"/>
          <a:lstStyle>
            <a:lvl1pPr algn="ctr">
              <a:defRPr sz="38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6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1F32AFF9-38E3-443B-80E5-95EF8C0F6128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864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1988" y="404813"/>
            <a:ext cx="2132012" cy="6048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248400" cy="6048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62D32479-6987-4F59-85EA-353F62355030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668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A277EA3C-1100-40B9-826A-08B240379404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8089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F7292BD2-0572-43B8-9105-BF2337CADE26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69372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1894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268413"/>
            <a:ext cx="4191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B9FE2B75-D3E1-48D1-A5CC-13590C87852D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522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01661366-907F-4939-81A5-4D1190F3ED63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2207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D8EA702A-6679-4D2F-921E-088C543E1A9E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7604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974FFB07-68E9-4BF2-AD7C-A0ACE4CADEBE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9381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94F97584-199F-4351-842E-D50CF44D7807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0991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81F386A2-4245-4CA7-B559-9EEA224E1CB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7589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FFE4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800">
              <a:latin typeface="Arial Black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66246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6294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de-DE"/>
              <a:t>- </a:t>
            </a:r>
            <a:fld id="{1174B498-3D8C-4A2F-8160-68A91D8A633D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5328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611188" y="1052513"/>
            <a:ext cx="8532812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43"/>
          <p:cNvGraphicFramePr>
            <a:graphicFrameLocks noChangeAspect="1"/>
          </p:cNvGraphicFramePr>
          <p:nvPr/>
        </p:nvGraphicFramePr>
        <p:xfrm>
          <a:off x="7308850" y="115888"/>
          <a:ext cx="1714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14" imgW="2565079" imgH="1066291" progId="PhotoshopElements.Image.2">
                  <p:embed/>
                </p:oleObj>
              </mc:Choice>
              <mc:Fallback>
                <p:oleObj name="Image" r:id="rId14" imgW="2565079" imgH="1066291" progId="PhotoshopElements.Image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15888"/>
                        <a:ext cx="1714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0"/>
        </a:spcBef>
        <a:spcAft>
          <a:spcPct val="50000"/>
        </a:spcAft>
        <a:buBlip>
          <a:blip r:embed="rId16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1325" indent="-261938" algn="l" rtl="0" eaLnBrk="0" fontAlgn="base" hangingPunct="0">
        <a:lnSpc>
          <a:spcPct val="40000"/>
        </a:lnSpc>
        <a:spcBef>
          <a:spcPct val="50000"/>
        </a:spcBef>
        <a:spcAft>
          <a:spcPct val="0"/>
        </a:spcAft>
        <a:buClr>
          <a:srgbClr val="FF9933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49313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>
          <a:solidFill>
            <a:schemeClr val="tx1"/>
          </a:solidFill>
          <a:latin typeface="Arial" pitchFamily="34" charset="0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5pPr>
      <a:lvl6pPr marL="25749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30321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893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9465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6.wmf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D:\TEXTE\PAPERS\ORTHO\Fig4.bmp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D:\TEXTE\PAPERS\ORTHO\Fig4.bmp" TargetMode="External"/><Relationship Id="rId7" Type="http://schemas.openxmlformats.org/officeDocument/2006/relationships/image" Target="file:///D:\TEXTE\PAPERS\ORTHO\Fig6b.bmp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file:///D:\TEXTE\PAPERS\ORTHO\Fig6a.bmp" TargetMode="Externa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audio" Target="../media/audio1.wav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audio" Target="../media/audio1.wav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70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4.wmf"/><Relationship Id="rId3" Type="http://schemas.openxmlformats.org/officeDocument/2006/relationships/audio" Target="../media/audio1.wav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wmf"/><Relationship Id="rId5" Type="http://schemas.openxmlformats.org/officeDocument/2006/relationships/image" Target="../media/image54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8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7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9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1.bin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6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64.bin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3.png"/><Relationship Id="rId4" Type="http://schemas.openxmlformats.org/officeDocument/2006/relationships/oleObject" Target="../embeddings/oleObject6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828800"/>
            <a:ext cx="8424862" cy="2536825"/>
          </a:xfrm>
          <a:noFill/>
        </p:spPr>
        <p:txBody>
          <a:bodyPr wrap="square" lIns="91440" anchor="ctr"/>
          <a:lstStyle/>
          <a:p>
            <a:pPr algn="ctr"/>
            <a:r>
              <a:rPr lang="de-DE" sz="6400" b="0" dirty="0" smtClean="0">
                <a:solidFill>
                  <a:srgbClr val="003399"/>
                </a:solidFill>
              </a:rPr>
              <a:t>Adaptive lineare Transformationen</a:t>
            </a:r>
            <a:br>
              <a:rPr lang="de-DE" sz="6400" b="0" dirty="0" smtClean="0">
                <a:solidFill>
                  <a:srgbClr val="003399"/>
                </a:solidFill>
              </a:rPr>
            </a:br>
            <a:r>
              <a:rPr lang="de-DE" sz="6400" b="0" dirty="0" smtClean="0">
                <a:solidFill>
                  <a:srgbClr val="003399"/>
                </a:solidFill>
              </a:rPr>
              <a:t>AS1-3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614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BA879B2-9E94-4593-BA4C-4E52255E06B7}" type="slidenum">
              <a:rPr lang="de-DE" sz="1000" smtClean="0"/>
              <a:pPr/>
              <a:t>10</a:t>
            </a:fld>
            <a:r>
              <a:rPr lang="de-DE" sz="1000" smtClean="0"/>
              <a:t> -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Principal Component Analysis PCA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1296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Transformation auf Unkorreliertheit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3524250" y="30638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84213" y="306863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Beispiel</a:t>
            </a:r>
          </a:p>
        </p:txBody>
      </p:sp>
      <p:graphicFrame>
        <p:nvGraphicFramePr>
          <p:cNvPr id="103441" name="Object 17"/>
          <p:cNvGraphicFramePr>
            <a:graphicFrameLocks noChangeAspect="1"/>
          </p:cNvGraphicFramePr>
          <p:nvPr/>
        </p:nvGraphicFramePr>
        <p:xfrm>
          <a:off x="827088" y="3500438"/>
          <a:ext cx="3168650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Bild" r:id="rId3" imgW="3249168" imgH="2545080" progId="Word.Picture.8">
                  <p:embed/>
                </p:oleObj>
              </mc:Choice>
              <mc:Fallback>
                <p:oleObj name="Bild" r:id="rId3" imgW="3249168" imgH="254508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00438"/>
                        <a:ext cx="3168650" cy="247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20"/>
          <p:cNvSpPr>
            <a:spLocks noChangeArrowheads="1"/>
          </p:cNvSpPr>
          <p:nvPr/>
        </p:nvSpPr>
        <p:spPr bwMode="auto">
          <a:xfrm>
            <a:off x="755650" y="1855788"/>
            <a:ext cx="8137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>
                <a:latin typeface="TIMES" charset="0"/>
                <a:cs typeface="Times New Roman" pitchFamily="18" charset="0"/>
              </a:rPr>
              <a:t> 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-</a:t>
            </a:r>
            <a:r>
              <a:rPr lang="de-DE">
                <a:latin typeface="TIMES" charset="0"/>
                <a:cs typeface="Times New Roman" pitchFamily="18" charset="0"/>
              </a:rPr>
              <a:t>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latin typeface="TIMES" charset="0"/>
                <a:cs typeface="Times New Roman" pitchFamily="18" charset="0"/>
              </a:rPr>
              <a:t>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- </a:t>
            </a:r>
            <a:r>
              <a:rPr lang="de-DE">
                <a:latin typeface="TIMES" charset="0"/>
                <a:cs typeface="Times New Roman" pitchFamily="18" charset="0"/>
              </a:rPr>
              <a:t>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latin typeface="TIMES" charset="0"/>
                <a:cs typeface="Times New Roman" pitchFamily="18" charset="0"/>
              </a:rPr>
              <a:t>) </a:t>
            </a:r>
            <a:r>
              <a:rPr lang="de-DE" sz="2800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latin typeface="TIMES" charset="0"/>
                <a:cs typeface="Times New Roman" pitchFamily="18" charset="0"/>
              </a:rPr>
              <a:t> = 0</a:t>
            </a:r>
            <a:r>
              <a:rPr lang="de-DE" i="1">
                <a:latin typeface="TIMES" charset="0"/>
                <a:cs typeface="Times New Roman" pitchFamily="18" charset="0"/>
                <a:sym typeface="Symbol" pitchFamily="18" charset="2"/>
              </a:rPr>
              <a:t>			Unkorrreliertheit</a:t>
            </a:r>
            <a:r>
              <a:rPr lang="de-DE">
                <a:sym typeface="Symbol" pitchFamily="18" charset="2"/>
              </a:rPr>
              <a:t> von x</a:t>
            </a:r>
            <a:r>
              <a:rPr lang="de-DE" baseline="-25000">
                <a:sym typeface="Symbol" pitchFamily="18" charset="2"/>
              </a:rPr>
              <a:t>1</a:t>
            </a:r>
            <a:r>
              <a:rPr lang="de-DE">
                <a:sym typeface="Symbol" pitchFamily="18" charset="2"/>
              </a:rPr>
              <a:t>,x</a:t>
            </a:r>
            <a:r>
              <a:rPr lang="de-DE" baseline="-25000">
                <a:sym typeface="Symbol" pitchFamily="18" charset="2"/>
              </a:rPr>
              <a:t>2</a:t>
            </a:r>
          </a:p>
        </p:txBody>
      </p:sp>
      <p:sp>
        <p:nvSpPr>
          <p:cNvPr id="6155" name="Textfeld 10"/>
          <p:cNvSpPr txBox="1">
            <a:spLocks noChangeArrowheads="1"/>
          </p:cNvSpPr>
          <p:nvPr/>
        </p:nvSpPr>
        <p:spPr bwMode="auto">
          <a:xfrm>
            <a:off x="4343400" y="3124200"/>
            <a:ext cx="35941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Rauschfrei korrelierte Daten </a:t>
            </a:r>
          </a:p>
          <a:p>
            <a:pPr algn="l"/>
            <a:r>
              <a:rPr lang="de-DE" b="1"/>
              <a:t>x</a:t>
            </a:r>
            <a:r>
              <a:rPr lang="de-DE"/>
              <a:t> = (x</a:t>
            </a:r>
            <a:r>
              <a:rPr lang="de-DE" baseline="-25000"/>
              <a:t>1</a:t>
            </a:r>
            <a:r>
              <a:rPr lang="de-DE"/>
              <a:t>,x</a:t>
            </a:r>
            <a:r>
              <a:rPr lang="de-DE" baseline="-25000"/>
              <a:t>2</a:t>
            </a:r>
            <a:r>
              <a:rPr lang="de-DE"/>
              <a:t>)   mit  x</a:t>
            </a:r>
            <a:r>
              <a:rPr lang="de-DE" baseline="-25000"/>
              <a:t>2</a:t>
            </a:r>
            <a:r>
              <a:rPr lang="de-DE"/>
              <a:t> = ax</a:t>
            </a:r>
            <a:r>
              <a:rPr lang="de-DE" baseline="-25000"/>
              <a:t>1</a:t>
            </a:r>
          </a:p>
          <a:p>
            <a:pPr algn="l"/>
            <a:endParaRPr lang="de-DE" baseline="-25000"/>
          </a:p>
          <a:p>
            <a:pPr algn="l"/>
            <a:r>
              <a:rPr lang="de-DE" b="1"/>
              <a:t>Rechnung</a:t>
            </a:r>
            <a:r>
              <a:rPr lang="de-DE"/>
              <a:t>: EV, EW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48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7B9F37C-F7AB-42C1-89AC-2F89BD4BD305}" type="slidenum">
              <a:rPr lang="de-DE" sz="1000" smtClean="0"/>
              <a:pPr/>
              <a:t>11</a:t>
            </a:fld>
            <a:r>
              <a:rPr lang="de-DE" sz="1000" smtClean="0"/>
              <a:t> -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Transformation mit minimalem MSE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46175"/>
            <a:ext cx="8532812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Beispiel: Sprachkodierung</a:t>
            </a:r>
          </a:p>
        </p:txBody>
      </p:sp>
      <p:grpSp>
        <p:nvGrpSpPr>
          <p:cNvPr id="34822" name="Group 53"/>
          <p:cNvGrpSpPr>
            <a:grpSpLocks/>
          </p:cNvGrpSpPr>
          <p:nvPr/>
        </p:nvGrpSpPr>
        <p:grpSpPr bwMode="auto">
          <a:xfrm>
            <a:off x="541338" y="2330450"/>
            <a:ext cx="7178675" cy="4176713"/>
            <a:chOff x="365" y="1300"/>
            <a:chExt cx="4522" cy="2631"/>
          </a:xfrm>
        </p:grpSpPr>
        <p:pic>
          <p:nvPicPr>
            <p:cNvPr id="34828" name="Picture 4" descr="Fourierkomponent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344"/>
              <a:ext cx="1805" cy="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9" name="Line 6"/>
            <p:cNvSpPr>
              <a:spLocks noChangeShapeType="1"/>
            </p:cNvSpPr>
            <p:nvPr/>
          </p:nvSpPr>
          <p:spPr bwMode="auto">
            <a:xfrm flipV="1">
              <a:off x="2850" y="3676"/>
              <a:ext cx="2037" cy="2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0" name="Text Box 7"/>
            <p:cNvSpPr txBox="1">
              <a:spLocks noChangeArrowheads="1"/>
            </p:cNvSpPr>
            <p:nvPr/>
          </p:nvSpPr>
          <p:spPr bwMode="auto">
            <a:xfrm>
              <a:off x="4469" y="3681"/>
              <a:ext cx="4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sz="1800">
                  <a:solidFill>
                    <a:srgbClr val="0000FF"/>
                  </a:solidFill>
                </a:rPr>
                <a:t>Zeit</a:t>
              </a:r>
              <a:r>
                <a:rPr lang="de-DE"/>
                <a:t> </a:t>
              </a:r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 flipH="1" flipV="1">
              <a:off x="2850" y="3427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2" name="Line 9"/>
            <p:cNvSpPr>
              <a:spLocks noChangeShapeType="1"/>
            </p:cNvSpPr>
            <p:nvPr/>
          </p:nvSpPr>
          <p:spPr bwMode="auto">
            <a:xfrm flipH="1" flipV="1">
              <a:off x="2848" y="3214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3" name="Line 10"/>
            <p:cNvSpPr>
              <a:spLocks noChangeShapeType="1"/>
            </p:cNvSpPr>
            <p:nvPr/>
          </p:nvSpPr>
          <p:spPr bwMode="auto">
            <a:xfrm flipH="1" flipV="1">
              <a:off x="2847" y="2979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4" name="Line 11"/>
            <p:cNvSpPr>
              <a:spLocks noChangeShapeType="1"/>
            </p:cNvSpPr>
            <p:nvPr/>
          </p:nvSpPr>
          <p:spPr bwMode="auto">
            <a:xfrm flipH="1" flipV="1">
              <a:off x="2846" y="2727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5" name="Line 12"/>
            <p:cNvSpPr>
              <a:spLocks noChangeShapeType="1"/>
            </p:cNvSpPr>
            <p:nvPr/>
          </p:nvSpPr>
          <p:spPr bwMode="auto">
            <a:xfrm flipH="1" flipV="1">
              <a:off x="2847" y="2476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6" name="Line 13"/>
            <p:cNvSpPr>
              <a:spLocks noChangeShapeType="1"/>
            </p:cNvSpPr>
            <p:nvPr/>
          </p:nvSpPr>
          <p:spPr bwMode="auto">
            <a:xfrm flipH="1" flipV="1">
              <a:off x="2845" y="2235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7" name="Line 14"/>
            <p:cNvSpPr>
              <a:spLocks noChangeShapeType="1"/>
            </p:cNvSpPr>
            <p:nvPr/>
          </p:nvSpPr>
          <p:spPr bwMode="auto">
            <a:xfrm flipH="1" flipV="1">
              <a:off x="2846" y="1593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8" name="Line 15"/>
            <p:cNvSpPr>
              <a:spLocks noChangeShapeType="1"/>
            </p:cNvSpPr>
            <p:nvPr/>
          </p:nvSpPr>
          <p:spPr bwMode="auto">
            <a:xfrm flipH="1" flipV="1">
              <a:off x="2844" y="1800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39" name="Line 16"/>
            <p:cNvSpPr>
              <a:spLocks noChangeShapeType="1"/>
            </p:cNvSpPr>
            <p:nvPr/>
          </p:nvSpPr>
          <p:spPr bwMode="auto">
            <a:xfrm flipH="1" flipV="1">
              <a:off x="2842" y="2022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40" name="Line 17"/>
            <p:cNvSpPr>
              <a:spLocks noChangeShapeType="1"/>
            </p:cNvSpPr>
            <p:nvPr/>
          </p:nvSpPr>
          <p:spPr bwMode="auto">
            <a:xfrm flipH="1" flipV="1">
              <a:off x="2842" y="1355"/>
              <a:ext cx="5" cy="15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41" name="Text Box 18"/>
            <p:cNvSpPr txBox="1">
              <a:spLocks noChangeArrowheads="1"/>
            </p:cNvSpPr>
            <p:nvPr/>
          </p:nvSpPr>
          <p:spPr bwMode="auto">
            <a:xfrm>
              <a:off x="2573" y="1300"/>
              <a:ext cx="304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de-DE" sz="1800"/>
                <a:t>x</a:t>
              </a:r>
              <a:r>
                <a:rPr lang="de-DE" sz="1800" baseline="-25000"/>
                <a:t>1 </a:t>
              </a:r>
              <a:r>
                <a:rPr lang="de-DE" sz="1800"/>
                <a:t>x</a:t>
              </a:r>
              <a:r>
                <a:rPr lang="de-DE" sz="1800" baseline="-25000"/>
                <a:t>2 </a:t>
              </a:r>
              <a:r>
                <a:rPr lang="de-DE" sz="1800"/>
                <a:t>x</a:t>
              </a:r>
              <a:r>
                <a:rPr lang="de-DE" sz="1800" baseline="-25000"/>
                <a:t>3 </a:t>
              </a:r>
              <a:r>
                <a:rPr lang="de-DE" sz="1800"/>
                <a:t>x</a:t>
              </a:r>
              <a:r>
                <a:rPr lang="de-DE" sz="1800" baseline="-25000"/>
                <a:t>4 </a:t>
              </a:r>
              <a:r>
                <a:rPr lang="de-DE" sz="1800"/>
                <a:t>x</a:t>
              </a:r>
              <a:r>
                <a:rPr lang="de-DE" sz="1800" baseline="-25000"/>
                <a:t>5 </a:t>
              </a:r>
              <a:r>
                <a:rPr lang="de-DE" sz="1800"/>
                <a:t>x</a:t>
              </a:r>
              <a:r>
                <a:rPr lang="de-DE" sz="1800" baseline="-25000"/>
                <a:t>6 </a:t>
              </a:r>
              <a:r>
                <a:rPr lang="de-DE" sz="1800"/>
                <a:t>x</a:t>
              </a:r>
              <a:r>
                <a:rPr lang="de-DE" sz="1800" baseline="-25000"/>
                <a:t>7 </a:t>
              </a:r>
              <a:r>
                <a:rPr lang="de-DE" sz="1800"/>
                <a:t>x</a:t>
              </a:r>
              <a:r>
                <a:rPr lang="de-DE" sz="1800" baseline="-25000"/>
                <a:t>8 </a:t>
              </a:r>
              <a:r>
                <a:rPr lang="de-DE" sz="1800"/>
                <a:t>x</a:t>
              </a:r>
              <a:r>
                <a:rPr lang="de-DE" sz="1800" baseline="-25000"/>
                <a:t>9 </a:t>
              </a:r>
              <a:r>
                <a:rPr lang="de-DE" sz="1800"/>
                <a:t>x</a:t>
              </a:r>
              <a:r>
                <a:rPr lang="de-DE" sz="1800" baseline="-25000"/>
                <a:t>10</a:t>
              </a:r>
            </a:p>
          </p:txBody>
        </p:sp>
        <p:sp>
          <p:nvSpPr>
            <p:cNvPr id="34842" name="Text Box 19"/>
            <p:cNvSpPr txBox="1">
              <a:spLocks noChangeArrowheads="1"/>
            </p:cNvSpPr>
            <p:nvPr/>
          </p:nvSpPr>
          <p:spPr bwMode="auto">
            <a:xfrm>
              <a:off x="1786" y="1378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1</a:t>
              </a:r>
            </a:p>
          </p:txBody>
        </p:sp>
        <p:sp>
          <p:nvSpPr>
            <p:cNvPr id="34843" name="Text Box 20"/>
            <p:cNvSpPr txBox="1">
              <a:spLocks noChangeArrowheads="1"/>
            </p:cNvSpPr>
            <p:nvPr/>
          </p:nvSpPr>
          <p:spPr bwMode="auto">
            <a:xfrm>
              <a:off x="1790" y="2506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6</a:t>
              </a:r>
            </a:p>
          </p:txBody>
        </p:sp>
        <p:sp>
          <p:nvSpPr>
            <p:cNvPr id="34844" name="Text Box 21"/>
            <p:cNvSpPr txBox="1">
              <a:spLocks noChangeArrowheads="1"/>
            </p:cNvSpPr>
            <p:nvPr/>
          </p:nvSpPr>
          <p:spPr bwMode="auto">
            <a:xfrm>
              <a:off x="1795" y="2737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7</a:t>
              </a:r>
            </a:p>
          </p:txBody>
        </p:sp>
        <p:sp>
          <p:nvSpPr>
            <p:cNvPr id="34845" name="Text Box 22"/>
            <p:cNvSpPr txBox="1">
              <a:spLocks noChangeArrowheads="1"/>
            </p:cNvSpPr>
            <p:nvPr/>
          </p:nvSpPr>
          <p:spPr bwMode="auto">
            <a:xfrm>
              <a:off x="1803" y="2972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8</a:t>
              </a:r>
            </a:p>
          </p:txBody>
        </p:sp>
        <p:sp>
          <p:nvSpPr>
            <p:cNvPr id="34846" name="Text Box 23"/>
            <p:cNvSpPr txBox="1">
              <a:spLocks noChangeArrowheads="1"/>
            </p:cNvSpPr>
            <p:nvPr/>
          </p:nvSpPr>
          <p:spPr bwMode="auto">
            <a:xfrm>
              <a:off x="1805" y="3202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9</a:t>
              </a:r>
            </a:p>
          </p:txBody>
        </p:sp>
        <p:sp>
          <p:nvSpPr>
            <p:cNvPr id="34847" name="Text Box 24"/>
            <p:cNvSpPr txBox="1">
              <a:spLocks noChangeArrowheads="1"/>
            </p:cNvSpPr>
            <p:nvPr/>
          </p:nvSpPr>
          <p:spPr bwMode="auto">
            <a:xfrm>
              <a:off x="1807" y="3432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10</a:t>
              </a:r>
            </a:p>
          </p:txBody>
        </p:sp>
        <p:sp>
          <p:nvSpPr>
            <p:cNvPr id="34848" name="Text Box 25"/>
            <p:cNvSpPr txBox="1">
              <a:spLocks noChangeArrowheads="1"/>
            </p:cNvSpPr>
            <p:nvPr/>
          </p:nvSpPr>
          <p:spPr bwMode="auto">
            <a:xfrm>
              <a:off x="1784" y="1607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2</a:t>
              </a:r>
            </a:p>
          </p:txBody>
        </p:sp>
        <p:sp>
          <p:nvSpPr>
            <p:cNvPr id="34849" name="Text Box 26"/>
            <p:cNvSpPr txBox="1">
              <a:spLocks noChangeArrowheads="1"/>
            </p:cNvSpPr>
            <p:nvPr/>
          </p:nvSpPr>
          <p:spPr bwMode="auto">
            <a:xfrm>
              <a:off x="1787" y="1834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3</a:t>
              </a:r>
            </a:p>
          </p:txBody>
        </p:sp>
        <p:sp>
          <p:nvSpPr>
            <p:cNvPr id="34850" name="Text Box 27"/>
            <p:cNvSpPr txBox="1">
              <a:spLocks noChangeArrowheads="1"/>
            </p:cNvSpPr>
            <p:nvPr/>
          </p:nvSpPr>
          <p:spPr bwMode="auto">
            <a:xfrm>
              <a:off x="1788" y="2060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4</a:t>
              </a:r>
            </a:p>
          </p:txBody>
        </p:sp>
        <p:sp>
          <p:nvSpPr>
            <p:cNvPr id="34851" name="Text Box 28"/>
            <p:cNvSpPr txBox="1">
              <a:spLocks noChangeArrowheads="1"/>
            </p:cNvSpPr>
            <p:nvPr/>
          </p:nvSpPr>
          <p:spPr bwMode="auto">
            <a:xfrm>
              <a:off x="1788" y="2282"/>
              <a:ext cx="557" cy="200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Filter 5</a:t>
              </a:r>
            </a:p>
          </p:txBody>
        </p:sp>
        <p:sp>
          <p:nvSpPr>
            <p:cNvPr id="34852" name="Line 30"/>
            <p:cNvSpPr>
              <a:spLocks noChangeShapeType="1"/>
            </p:cNvSpPr>
            <p:nvPr/>
          </p:nvSpPr>
          <p:spPr bwMode="auto">
            <a:xfrm>
              <a:off x="2346" y="1485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3" name="Line 31"/>
            <p:cNvSpPr>
              <a:spLocks noChangeShapeType="1"/>
            </p:cNvSpPr>
            <p:nvPr/>
          </p:nvSpPr>
          <p:spPr bwMode="auto">
            <a:xfrm>
              <a:off x="2354" y="1708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4" name="Line 32"/>
            <p:cNvSpPr>
              <a:spLocks noChangeShapeType="1"/>
            </p:cNvSpPr>
            <p:nvPr/>
          </p:nvSpPr>
          <p:spPr bwMode="auto">
            <a:xfrm>
              <a:off x="2352" y="1943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5" name="Line 33"/>
            <p:cNvSpPr>
              <a:spLocks noChangeShapeType="1"/>
            </p:cNvSpPr>
            <p:nvPr/>
          </p:nvSpPr>
          <p:spPr bwMode="auto">
            <a:xfrm>
              <a:off x="2347" y="2165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6" name="Line 34"/>
            <p:cNvSpPr>
              <a:spLocks noChangeShapeType="1"/>
            </p:cNvSpPr>
            <p:nvPr/>
          </p:nvSpPr>
          <p:spPr bwMode="auto">
            <a:xfrm>
              <a:off x="2356" y="2391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7" name="Line 35"/>
            <p:cNvSpPr>
              <a:spLocks noChangeShapeType="1"/>
            </p:cNvSpPr>
            <p:nvPr/>
          </p:nvSpPr>
          <p:spPr bwMode="auto">
            <a:xfrm>
              <a:off x="2351" y="2613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8" name="Line 36"/>
            <p:cNvSpPr>
              <a:spLocks noChangeShapeType="1"/>
            </p:cNvSpPr>
            <p:nvPr/>
          </p:nvSpPr>
          <p:spPr bwMode="auto">
            <a:xfrm>
              <a:off x="2352" y="2841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59" name="Line 37"/>
            <p:cNvSpPr>
              <a:spLocks noChangeShapeType="1"/>
            </p:cNvSpPr>
            <p:nvPr/>
          </p:nvSpPr>
          <p:spPr bwMode="auto">
            <a:xfrm>
              <a:off x="2364" y="3081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0" name="Line 38"/>
            <p:cNvSpPr>
              <a:spLocks noChangeShapeType="1"/>
            </p:cNvSpPr>
            <p:nvPr/>
          </p:nvSpPr>
          <p:spPr bwMode="auto">
            <a:xfrm>
              <a:off x="2365" y="3309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1" name="Line 39"/>
            <p:cNvSpPr>
              <a:spLocks noChangeShapeType="1"/>
            </p:cNvSpPr>
            <p:nvPr/>
          </p:nvSpPr>
          <p:spPr bwMode="auto">
            <a:xfrm>
              <a:off x="2364" y="3534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2" name="Oval 40"/>
            <p:cNvSpPr>
              <a:spLocks noChangeArrowheads="1"/>
            </p:cNvSpPr>
            <p:nvPr/>
          </p:nvSpPr>
          <p:spPr bwMode="auto">
            <a:xfrm>
              <a:off x="611" y="2354"/>
              <a:ext cx="74" cy="6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4863" name="Line 41"/>
            <p:cNvSpPr>
              <a:spLocks noChangeShapeType="1"/>
            </p:cNvSpPr>
            <p:nvPr/>
          </p:nvSpPr>
          <p:spPr bwMode="auto">
            <a:xfrm>
              <a:off x="421" y="2388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4" name="Line 42"/>
            <p:cNvSpPr>
              <a:spLocks noChangeShapeType="1"/>
            </p:cNvSpPr>
            <p:nvPr/>
          </p:nvSpPr>
          <p:spPr bwMode="auto">
            <a:xfrm flipV="1">
              <a:off x="677" y="1493"/>
              <a:ext cx="1089" cy="8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5" name="Line 43"/>
            <p:cNvSpPr>
              <a:spLocks noChangeShapeType="1"/>
            </p:cNvSpPr>
            <p:nvPr/>
          </p:nvSpPr>
          <p:spPr bwMode="auto">
            <a:xfrm flipV="1">
              <a:off x="679" y="1691"/>
              <a:ext cx="1108" cy="6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6" name="Line 44"/>
            <p:cNvSpPr>
              <a:spLocks noChangeShapeType="1"/>
            </p:cNvSpPr>
            <p:nvPr/>
          </p:nvSpPr>
          <p:spPr bwMode="auto">
            <a:xfrm flipV="1">
              <a:off x="661" y="1909"/>
              <a:ext cx="1122" cy="4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7" name="Line 45"/>
            <p:cNvSpPr>
              <a:spLocks noChangeShapeType="1"/>
            </p:cNvSpPr>
            <p:nvPr/>
          </p:nvSpPr>
          <p:spPr bwMode="auto">
            <a:xfrm flipV="1">
              <a:off x="663" y="2146"/>
              <a:ext cx="1127" cy="2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8" name="Line 46"/>
            <p:cNvSpPr>
              <a:spLocks noChangeShapeType="1"/>
            </p:cNvSpPr>
            <p:nvPr/>
          </p:nvSpPr>
          <p:spPr bwMode="auto">
            <a:xfrm flipV="1">
              <a:off x="668" y="2373"/>
              <a:ext cx="1123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69" name="Line 47"/>
            <p:cNvSpPr>
              <a:spLocks noChangeShapeType="1"/>
            </p:cNvSpPr>
            <p:nvPr/>
          </p:nvSpPr>
          <p:spPr bwMode="auto">
            <a:xfrm>
              <a:off x="660" y="2394"/>
              <a:ext cx="1128" cy="1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70" name="Line 48"/>
            <p:cNvSpPr>
              <a:spLocks noChangeShapeType="1"/>
            </p:cNvSpPr>
            <p:nvPr/>
          </p:nvSpPr>
          <p:spPr bwMode="auto">
            <a:xfrm>
              <a:off x="667" y="2401"/>
              <a:ext cx="1123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71" name="Line 49"/>
            <p:cNvSpPr>
              <a:spLocks noChangeShapeType="1"/>
            </p:cNvSpPr>
            <p:nvPr/>
          </p:nvSpPr>
          <p:spPr bwMode="auto">
            <a:xfrm>
              <a:off x="664" y="2407"/>
              <a:ext cx="1142" cy="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72" name="Line 50"/>
            <p:cNvSpPr>
              <a:spLocks noChangeShapeType="1"/>
            </p:cNvSpPr>
            <p:nvPr/>
          </p:nvSpPr>
          <p:spPr bwMode="auto">
            <a:xfrm>
              <a:off x="661" y="2417"/>
              <a:ext cx="1137" cy="8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73" name="Line 51"/>
            <p:cNvSpPr>
              <a:spLocks noChangeShapeType="1"/>
            </p:cNvSpPr>
            <p:nvPr/>
          </p:nvSpPr>
          <p:spPr bwMode="auto">
            <a:xfrm>
              <a:off x="663" y="2414"/>
              <a:ext cx="1146" cy="11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874" name="Text Box 52"/>
            <p:cNvSpPr txBox="1">
              <a:spLocks noChangeArrowheads="1"/>
            </p:cNvSpPr>
            <p:nvPr/>
          </p:nvSpPr>
          <p:spPr bwMode="auto">
            <a:xfrm>
              <a:off x="365" y="2097"/>
              <a:ext cx="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/>
                <a:t>x(t)</a:t>
              </a:r>
            </a:p>
          </p:txBody>
        </p:sp>
      </p:grpSp>
      <p:sp>
        <p:nvSpPr>
          <p:cNvPr id="34823" name="Text Box 54"/>
          <p:cNvSpPr txBox="1">
            <a:spLocks noChangeArrowheads="1"/>
          </p:cNvSpPr>
          <p:nvPr/>
        </p:nvSpPr>
        <p:spPr bwMode="auto">
          <a:xfrm>
            <a:off x="1638300" y="191928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Fouriertranformation</a:t>
            </a:r>
          </a:p>
        </p:txBody>
      </p:sp>
      <p:sp>
        <p:nvSpPr>
          <p:cNvPr id="34824" name="Text Box 55"/>
          <p:cNvSpPr txBox="1">
            <a:spLocks noChangeArrowheads="1"/>
          </p:cNvSpPr>
          <p:nvPr/>
        </p:nvSpPr>
        <p:spPr bwMode="auto">
          <a:xfrm>
            <a:off x="4648200" y="1654175"/>
            <a:ext cx="264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Signalanteil in Frequenzbereichen</a:t>
            </a:r>
          </a:p>
        </p:txBody>
      </p:sp>
      <p:sp>
        <p:nvSpPr>
          <p:cNvPr id="104505" name="Rectangle 57"/>
          <p:cNvSpPr>
            <a:spLocks noChangeArrowheads="1"/>
          </p:cNvSpPr>
          <p:nvPr/>
        </p:nvSpPr>
        <p:spPr bwMode="auto">
          <a:xfrm>
            <a:off x="1057275" y="1808163"/>
            <a:ext cx="3362325" cy="4338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4506" name="Rectangle 58"/>
          <p:cNvSpPr>
            <a:spLocks noChangeArrowheads="1"/>
          </p:cNvSpPr>
          <p:nvPr/>
        </p:nvSpPr>
        <p:spPr bwMode="auto">
          <a:xfrm>
            <a:off x="4413250" y="1638300"/>
            <a:ext cx="3475038" cy="478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4504" name="Text Box 56"/>
          <p:cNvSpPr txBox="1">
            <a:spLocks noChangeArrowheads="1"/>
          </p:cNvSpPr>
          <p:nvPr/>
        </p:nvSpPr>
        <p:spPr bwMode="auto">
          <a:xfrm>
            <a:off x="3338513" y="6218238"/>
            <a:ext cx="179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600"/>
              <a:t>Merkmalsvektor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05" grpId="0" animBg="1"/>
      <p:bldP spid="104506" grpId="0" animBg="1"/>
      <p:bldP spid="1045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58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B54CB21-9E42-403E-9646-B7606DFA3690}" type="slidenum">
              <a:rPr lang="de-DE" sz="1000" smtClean="0"/>
              <a:pPr/>
              <a:t>12</a:t>
            </a:fld>
            <a:r>
              <a:rPr lang="de-DE" sz="1000" smtClean="0"/>
              <a:t> -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 rot="2762104">
            <a:off x="6273800" y="2284413"/>
            <a:ext cx="1036637" cy="3760788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5845" name="Picture 12" descr="Eigenvektor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352675"/>
            <a:ext cx="40830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Transformation mit minimalem MSE</a:t>
            </a: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647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Beispiel: Sprachkodierung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77850" y="2044700"/>
            <a:ext cx="385127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Clr>
                <a:srgbClr val="CC3300"/>
              </a:buClr>
              <a:buSzPct val="135000"/>
              <a:buFontTx/>
              <a:buChar char="•"/>
            </a:pPr>
            <a:r>
              <a:rPr lang="de-DE"/>
              <a:t>Transformation (Rotation) des Koordinatensystems auf Hauptachsen</a:t>
            </a:r>
          </a:p>
          <a:p>
            <a:pPr algn="l">
              <a:buClr>
                <a:srgbClr val="CC3300"/>
              </a:buClr>
              <a:buSzPct val="135000"/>
              <a:buFontTx/>
              <a:buChar char="•"/>
            </a:pPr>
            <a:r>
              <a:rPr lang="de-DE"/>
              <a:t>Vernachlässigung der Anteile des 2. Kanals: Ersatz des zweiten Kanals durch ersten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40413" y="3433763"/>
            <a:ext cx="1298575" cy="1060450"/>
            <a:chOff x="3679" y="2163"/>
            <a:chExt cx="818" cy="668"/>
          </a:xfrm>
        </p:grpSpPr>
        <p:sp>
          <p:nvSpPr>
            <p:cNvPr id="35858" name="Line 7"/>
            <p:cNvSpPr>
              <a:spLocks noChangeShapeType="1"/>
            </p:cNvSpPr>
            <p:nvPr/>
          </p:nvSpPr>
          <p:spPr bwMode="auto">
            <a:xfrm flipH="1" flipV="1">
              <a:off x="3874" y="2200"/>
              <a:ext cx="623" cy="631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59" name="Text Box 15"/>
            <p:cNvSpPr txBox="1">
              <a:spLocks noChangeArrowheads="1"/>
            </p:cNvSpPr>
            <p:nvPr/>
          </p:nvSpPr>
          <p:spPr bwMode="auto">
            <a:xfrm>
              <a:off x="3679" y="2163"/>
              <a:ext cx="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>
                  <a:solidFill>
                    <a:srgbClr val="CC3300"/>
                  </a:solidFill>
                </a:rPr>
                <a:t>e</a:t>
              </a:r>
              <a:r>
                <a:rPr lang="de-DE" b="1" baseline="-25000">
                  <a:solidFill>
                    <a:srgbClr val="CC3300"/>
                  </a:solidFill>
                </a:rPr>
                <a:t>2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60988" y="2266950"/>
            <a:ext cx="3398837" cy="3197225"/>
            <a:chOff x="3377" y="1428"/>
            <a:chExt cx="2141" cy="2014"/>
          </a:xfrm>
        </p:grpSpPr>
        <p:sp>
          <p:nvSpPr>
            <p:cNvPr id="35856" name="Line 6"/>
            <p:cNvSpPr>
              <a:spLocks noChangeShapeType="1"/>
            </p:cNvSpPr>
            <p:nvPr/>
          </p:nvSpPr>
          <p:spPr bwMode="auto">
            <a:xfrm flipV="1">
              <a:off x="3377" y="1523"/>
              <a:ext cx="2082" cy="191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57" name="Text Box 16"/>
            <p:cNvSpPr txBox="1">
              <a:spLocks noChangeArrowheads="1"/>
            </p:cNvSpPr>
            <p:nvPr/>
          </p:nvSpPr>
          <p:spPr bwMode="auto">
            <a:xfrm>
              <a:off x="5089" y="1428"/>
              <a:ext cx="4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>
                  <a:solidFill>
                    <a:srgbClr val="CC3300"/>
                  </a:solidFill>
                </a:rPr>
                <a:t>e</a:t>
              </a:r>
              <a:r>
                <a:rPr lang="de-DE" b="1" baseline="-25000">
                  <a:solidFill>
                    <a:srgbClr val="CC3300"/>
                  </a:solidFill>
                </a:rPr>
                <a:t>1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60988" y="2184400"/>
            <a:ext cx="3336925" cy="3627438"/>
            <a:chOff x="3377" y="1376"/>
            <a:chExt cx="2102" cy="2285"/>
          </a:xfrm>
        </p:grpSpPr>
        <p:sp>
          <p:nvSpPr>
            <p:cNvPr id="35852" name="Line 8"/>
            <p:cNvSpPr>
              <a:spLocks noChangeShapeType="1"/>
            </p:cNvSpPr>
            <p:nvPr/>
          </p:nvSpPr>
          <p:spPr bwMode="auto">
            <a:xfrm>
              <a:off x="3381" y="3438"/>
              <a:ext cx="2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53" name="Line 9"/>
            <p:cNvSpPr>
              <a:spLocks noChangeShapeType="1"/>
            </p:cNvSpPr>
            <p:nvPr/>
          </p:nvSpPr>
          <p:spPr bwMode="auto">
            <a:xfrm flipH="1" flipV="1">
              <a:off x="3377" y="1376"/>
              <a:ext cx="4" cy="20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54" name="Text Box 18"/>
            <p:cNvSpPr txBox="1">
              <a:spLocks noChangeArrowheads="1"/>
            </p:cNvSpPr>
            <p:nvPr/>
          </p:nvSpPr>
          <p:spPr bwMode="auto">
            <a:xfrm>
              <a:off x="5184" y="3411"/>
              <a:ext cx="2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/>
                <a:t>x</a:t>
              </a:r>
              <a:r>
                <a:rPr lang="de-DE" b="1" baseline="-25000"/>
                <a:t>1</a:t>
              </a:r>
            </a:p>
          </p:txBody>
        </p:sp>
        <p:sp>
          <p:nvSpPr>
            <p:cNvPr id="35855" name="Text Box 19"/>
            <p:cNvSpPr txBox="1">
              <a:spLocks noChangeArrowheads="1"/>
            </p:cNvSpPr>
            <p:nvPr/>
          </p:nvSpPr>
          <p:spPr bwMode="auto">
            <a:xfrm>
              <a:off x="3400" y="1461"/>
              <a:ext cx="2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/>
                <a:t>x</a:t>
              </a:r>
              <a:r>
                <a:rPr lang="de-DE" b="1" baseline="-250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717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045ADE7-7FC6-459B-9B97-24533596AC8B}" type="slidenum">
              <a:rPr lang="de-DE" sz="1000" smtClean="0"/>
              <a:pPr/>
              <a:t>13</a:t>
            </a:fld>
            <a:r>
              <a:rPr lang="de-DE" sz="1000" smtClean="0"/>
              <a:t> -</a:t>
            </a:r>
          </a:p>
        </p:txBody>
      </p:sp>
      <p:sp>
        <p:nvSpPr>
          <p:cNvPr id="7174" name="Line 28"/>
          <p:cNvSpPr>
            <a:spLocks noChangeShapeType="1"/>
          </p:cNvSpPr>
          <p:nvPr/>
        </p:nvSpPr>
        <p:spPr bwMode="auto">
          <a:xfrm flipH="1">
            <a:off x="5329238" y="3016250"/>
            <a:ext cx="12239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747838" y="4467225"/>
            <a:ext cx="739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latin typeface="Times New Roman" pitchFamily="18" charset="0"/>
              </a:rPr>
              <a:t>R(</a:t>
            </a:r>
            <a:r>
              <a:rPr lang="en-US" sz="2400" b="1">
                <a:latin typeface="Times New Roman" pitchFamily="18" charset="0"/>
              </a:rPr>
              <a:t>W</a:t>
            </a:r>
            <a:r>
              <a:rPr lang="en-US" sz="2400">
                <a:latin typeface="Times New Roman" pitchFamily="18" charset="0"/>
              </a:rPr>
              <a:t>) = min </a:t>
            </a:r>
            <a:r>
              <a:rPr lang="de-DE" sz="2400">
                <a:latin typeface="Times New Roman" pitchFamily="18" charset="0"/>
                <a:sym typeface="Symbol" pitchFamily="18" charset="2"/>
              </a:rPr>
              <a:t>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-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least mean squared error 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(LMSE)</a:t>
            </a:r>
            <a:r>
              <a:rPr lang="de-DE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Transformation mit minimalem MSE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329612" cy="6429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Allgemeine Situation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1044575" y="4465638"/>
          <a:ext cx="708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Formel" r:id="rId3" imgW="254110" imgH="254110" progId="Equation.3">
                  <p:embed/>
                </p:oleObj>
              </mc:Choice>
              <mc:Fallback>
                <p:oleObj name="Formel" r:id="rId3" imgW="254110" imgH="25411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465638"/>
                        <a:ext cx="7080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841750" y="4484688"/>
          <a:ext cx="290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" name="Formel" r:id="rId5" imgW="114350" imgH="152466" progId="Equation.3">
                  <p:embed/>
                </p:oleObj>
              </mc:Choice>
              <mc:Fallback>
                <p:oleObj name="Formel" r:id="rId5" imgW="114350" imgH="15246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484688"/>
                        <a:ext cx="2905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1795463" y="191135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de-DE"/>
          </a:p>
        </p:txBody>
      </p:sp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1963738" y="19113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5867400" y="239871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7183" name="Freeform 29"/>
          <p:cNvSpPr>
            <a:spLocks/>
          </p:cNvSpPr>
          <p:nvPr/>
        </p:nvSpPr>
        <p:spPr bwMode="auto">
          <a:xfrm>
            <a:off x="2954338" y="2486025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2147483647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2147483647 w 78"/>
              <a:gd name="T11" fmla="*/ 2147483647 h 81"/>
              <a:gd name="T12" fmla="*/ 2147483647 w 78"/>
              <a:gd name="T13" fmla="*/ 0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0 w 78"/>
              <a:gd name="T23" fmla="*/ 2147483647 h 81"/>
              <a:gd name="T24" fmla="*/ 0 w 78"/>
              <a:gd name="T25" fmla="*/ 2147483647 h 81"/>
              <a:gd name="T26" fmla="*/ 0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"/>
              <a:gd name="T76" fmla="*/ 0 h 81"/>
              <a:gd name="T77" fmla="*/ 78 w 78"/>
              <a:gd name="T78" fmla="*/ 81 h 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" h="81">
                <a:moveTo>
                  <a:pt x="78" y="40"/>
                </a:moveTo>
                <a:lnTo>
                  <a:pt x="78" y="32"/>
                </a:lnTo>
                <a:lnTo>
                  <a:pt x="78" y="24"/>
                </a:lnTo>
                <a:lnTo>
                  <a:pt x="69" y="12"/>
                </a:lnTo>
                <a:lnTo>
                  <a:pt x="57" y="4"/>
                </a:lnTo>
                <a:lnTo>
                  <a:pt x="49" y="4"/>
                </a:lnTo>
                <a:lnTo>
                  <a:pt x="41" y="0"/>
                </a:lnTo>
                <a:lnTo>
                  <a:pt x="37" y="4"/>
                </a:lnTo>
                <a:lnTo>
                  <a:pt x="25" y="4"/>
                </a:lnTo>
                <a:lnTo>
                  <a:pt x="17" y="12"/>
                </a:lnTo>
                <a:lnTo>
                  <a:pt x="4" y="24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4" y="57"/>
                </a:lnTo>
                <a:lnTo>
                  <a:pt x="17" y="69"/>
                </a:lnTo>
                <a:lnTo>
                  <a:pt x="25" y="77"/>
                </a:lnTo>
                <a:lnTo>
                  <a:pt x="37" y="77"/>
                </a:lnTo>
                <a:lnTo>
                  <a:pt x="41" y="81"/>
                </a:lnTo>
                <a:lnTo>
                  <a:pt x="49" y="77"/>
                </a:lnTo>
                <a:lnTo>
                  <a:pt x="57" y="77"/>
                </a:lnTo>
                <a:lnTo>
                  <a:pt x="69" y="69"/>
                </a:lnTo>
                <a:lnTo>
                  <a:pt x="78" y="57"/>
                </a:lnTo>
                <a:lnTo>
                  <a:pt x="78" y="48"/>
                </a:lnTo>
                <a:lnTo>
                  <a:pt x="78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4" name="Freeform 30"/>
          <p:cNvSpPr>
            <a:spLocks/>
          </p:cNvSpPr>
          <p:nvPr/>
        </p:nvSpPr>
        <p:spPr bwMode="auto">
          <a:xfrm>
            <a:off x="2954338" y="2486025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2147483647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2147483647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0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0 w 78"/>
              <a:gd name="T31" fmla="*/ 2147483647 h 81"/>
              <a:gd name="T32" fmla="*/ 0 w 78"/>
              <a:gd name="T33" fmla="*/ 2147483647 h 81"/>
              <a:gd name="T34" fmla="*/ 0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81"/>
              <a:gd name="T101" fmla="*/ 78 w 78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81">
                <a:moveTo>
                  <a:pt x="78" y="40"/>
                </a:moveTo>
                <a:lnTo>
                  <a:pt x="78" y="32"/>
                </a:lnTo>
                <a:lnTo>
                  <a:pt x="78" y="24"/>
                </a:lnTo>
                <a:lnTo>
                  <a:pt x="73" y="20"/>
                </a:lnTo>
                <a:lnTo>
                  <a:pt x="69" y="12"/>
                </a:lnTo>
                <a:lnTo>
                  <a:pt x="61" y="8"/>
                </a:lnTo>
                <a:lnTo>
                  <a:pt x="57" y="4"/>
                </a:lnTo>
                <a:lnTo>
                  <a:pt x="49" y="4"/>
                </a:lnTo>
                <a:lnTo>
                  <a:pt x="41" y="0"/>
                </a:lnTo>
                <a:lnTo>
                  <a:pt x="37" y="4"/>
                </a:lnTo>
                <a:lnTo>
                  <a:pt x="25" y="4"/>
                </a:lnTo>
                <a:lnTo>
                  <a:pt x="21" y="8"/>
                </a:lnTo>
                <a:lnTo>
                  <a:pt x="17" y="12"/>
                </a:lnTo>
                <a:lnTo>
                  <a:pt x="9" y="20"/>
                </a:lnTo>
                <a:lnTo>
                  <a:pt x="4" y="24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4" y="57"/>
                </a:lnTo>
                <a:lnTo>
                  <a:pt x="9" y="61"/>
                </a:lnTo>
                <a:lnTo>
                  <a:pt x="17" y="69"/>
                </a:lnTo>
                <a:lnTo>
                  <a:pt x="21" y="73"/>
                </a:lnTo>
                <a:lnTo>
                  <a:pt x="25" y="77"/>
                </a:lnTo>
                <a:lnTo>
                  <a:pt x="37" y="77"/>
                </a:lnTo>
                <a:lnTo>
                  <a:pt x="41" y="81"/>
                </a:lnTo>
                <a:lnTo>
                  <a:pt x="49" y="77"/>
                </a:lnTo>
                <a:lnTo>
                  <a:pt x="57" y="77"/>
                </a:lnTo>
                <a:lnTo>
                  <a:pt x="61" y="73"/>
                </a:lnTo>
                <a:lnTo>
                  <a:pt x="69" y="69"/>
                </a:lnTo>
                <a:lnTo>
                  <a:pt x="73" y="61"/>
                </a:lnTo>
                <a:lnTo>
                  <a:pt x="78" y="57"/>
                </a:lnTo>
                <a:lnTo>
                  <a:pt x="78" y="48"/>
                </a:lnTo>
                <a:lnTo>
                  <a:pt x="78" y="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5" name="Freeform 31"/>
          <p:cNvSpPr>
            <a:spLocks/>
          </p:cNvSpPr>
          <p:nvPr/>
        </p:nvSpPr>
        <p:spPr bwMode="auto">
          <a:xfrm>
            <a:off x="2954338" y="3671888"/>
            <a:ext cx="123825" cy="123825"/>
          </a:xfrm>
          <a:custGeom>
            <a:avLst/>
            <a:gdLst>
              <a:gd name="T0" fmla="*/ 2147483647 w 78"/>
              <a:gd name="T1" fmla="*/ 2147483647 h 78"/>
              <a:gd name="T2" fmla="*/ 2147483647 w 78"/>
              <a:gd name="T3" fmla="*/ 2147483647 h 78"/>
              <a:gd name="T4" fmla="*/ 2147483647 w 78"/>
              <a:gd name="T5" fmla="*/ 2147483647 h 78"/>
              <a:gd name="T6" fmla="*/ 2147483647 w 78"/>
              <a:gd name="T7" fmla="*/ 2147483647 h 78"/>
              <a:gd name="T8" fmla="*/ 2147483647 w 78"/>
              <a:gd name="T9" fmla="*/ 2147483647 h 78"/>
              <a:gd name="T10" fmla="*/ 2147483647 w 78"/>
              <a:gd name="T11" fmla="*/ 0 h 78"/>
              <a:gd name="T12" fmla="*/ 2147483647 w 78"/>
              <a:gd name="T13" fmla="*/ 0 h 78"/>
              <a:gd name="T14" fmla="*/ 2147483647 w 78"/>
              <a:gd name="T15" fmla="*/ 0 h 78"/>
              <a:gd name="T16" fmla="*/ 2147483647 w 78"/>
              <a:gd name="T17" fmla="*/ 2147483647 h 78"/>
              <a:gd name="T18" fmla="*/ 2147483647 w 78"/>
              <a:gd name="T19" fmla="*/ 2147483647 h 78"/>
              <a:gd name="T20" fmla="*/ 2147483647 w 78"/>
              <a:gd name="T21" fmla="*/ 2147483647 h 78"/>
              <a:gd name="T22" fmla="*/ 0 w 78"/>
              <a:gd name="T23" fmla="*/ 2147483647 h 78"/>
              <a:gd name="T24" fmla="*/ 0 w 78"/>
              <a:gd name="T25" fmla="*/ 2147483647 h 78"/>
              <a:gd name="T26" fmla="*/ 0 w 78"/>
              <a:gd name="T27" fmla="*/ 2147483647 h 78"/>
              <a:gd name="T28" fmla="*/ 2147483647 w 78"/>
              <a:gd name="T29" fmla="*/ 2147483647 h 78"/>
              <a:gd name="T30" fmla="*/ 2147483647 w 78"/>
              <a:gd name="T31" fmla="*/ 2147483647 h 78"/>
              <a:gd name="T32" fmla="*/ 2147483647 w 78"/>
              <a:gd name="T33" fmla="*/ 2147483647 h 78"/>
              <a:gd name="T34" fmla="*/ 2147483647 w 78"/>
              <a:gd name="T35" fmla="*/ 2147483647 h 78"/>
              <a:gd name="T36" fmla="*/ 2147483647 w 78"/>
              <a:gd name="T37" fmla="*/ 2147483647 h 78"/>
              <a:gd name="T38" fmla="*/ 2147483647 w 78"/>
              <a:gd name="T39" fmla="*/ 2147483647 h 78"/>
              <a:gd name="T40" fmla="*/ 2147483647 w 78"/>
              <a:gd name="T41" fmla="*/ 2147483647 h 78"/>
              <a:gd name="T42" fmla="*/ 2147483647 w 78"/>
              <a:gd name="T43" fmla="*/ 2147483647 h 78"/>
              <a:gd name="T44" fmla="*/ 2147483647 w 78"/>
              <a:gd name="T45" fmla="*/ 2147483647 h 78"/>
              <a:gd name="T46" fmla="*/ 2147483647 w 78"/>
              <a:gd name="T47" fmla="*/ 2147483647 h 78"/>
              <a:gd name="T48" fmla="*/ 2147483647 w 78"/>
              <a:gd name="T49" fmla="*/ 2147483647 h 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"/>
              <a:gd name="T76" fmla="*/ 0 h 78"/>
              <a:gd name="T77" fmla="*/ 78 w 78"/>
              <a:gd name="T78" fmla="*/ 78 h 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" h="78">
                <a:moveTo>
                  <a:pt x="78" y="41"/>
                </a:moveTo>
                <a:lnTo>
                  <a:pt x="78" y="33"/>
                </a:lnTo>
                <a:lnTo>
                  <a:pt x="78" y="25"/>
                </a:lnTo>
                <a:lnTo>
                  <a:pt x="69" y="13"/>
                </a:lnTo>
                <a:lnTo>
                  <a:pt x="57" y="4"/>
                </a:lnTo>
                <a:lnTo>
                  <a:pt x="49" y="0"/>
                </a:lnTo>
                <a:lnTo>
                  <a:pt x="41" y="0"/>
                </a:lnTo>
                <a:lnTo>
                  <a:pt x="37" y="0"/>
                </a:lnTo>
                <a:lnTo>
                  <a:pt x="25" y="4"/>
                </a:lnTo>
                <a:lnTo>
                  <a:pt x="17" y="13"/>
                </a:lnTo>
                <a:lnTo>
                  <a:pt x="4" y="25"/>
                </a:lnTo>
                <a:lnTo>
                  <a:pt x="0" y="33"/>
                </a:lnTo>
                <a:lnTo>
                  <a:pt x="0" y="41"/>
                </a:lnTo>
                <a:lnTo>
                  <a:pt x="0" y="49"/>
                </a:lnTo>
                <a:lnTo>
                  <a:pt x="4" y="53"/>
                </a:lnTo>
                <a:lnTo>
                  <a:pt x="17" y="65"/>
                </a:lnTo>
                <a:lnTo>
                  <a:pt x="25" y="73"/>
                </a:lnTo>
                <a:lnTo>
                  <a:pt x="37" y="78"/>
                </a:lnTo>
                <a:lnTo>
                  <a:pt x="41" y="78"/>
                </a:lnTo>
                <a:lnTo>
                  <a:pt x="49" y="78"/>
                </a:lnTo>
                <a:lnTo>
                  <a:pt x="57" y="73"/>
                </a:lnTo>
                <a:lnTo>
                  <a:pt x="69" y="65"/>
                </a:lnTo>
                <a:lnTo>
                  <a:pt x="78" y="53"/>
                </a:lnTo>
                <a:lnTo>
                  <a:pt x="78" y="49"/>
                </a:lnTo>
                <a:lnTo>
                  <a:pt x="78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6" name="Freeform 32"/>
          <p:cNvSpPr>
            <a:spLocks/>
          </p:cNvSpPr>
          <p:nvPr/>
        </p:nvSpPr>
        <p:spPr bwMode="auto">
          <a:xfrm>
            <a:off x="2954338" y="3671888"/>
            <a:ext cx="123825" cy="123825"/>
          </a:xfrm>
          <a:custGeom>
            <a:avLst/>
            <a:gdLst>
              <a:gd name="T0" fmla="*/ 2147483647 w 78"/>
              <a:gd name="T1" fmla="*/ 2147483647 h 78"/>
              <a:gd name="T2" fmla="*/ 2147483647 w 78"/>
              <a:gd name="T3" fmla="*/ 2147483647 h 78"/>
              <a:gd name="T4" fmla="*/ 2147483647 w 78"/>
              <a:gd name="T5" fmla="*/ 2147483647 h 78"/>
              <a:gd name="T6" fmla="*/ 2147483647 w 78"/>
              <a:gd name="T7" fmla="*/ 2147483647 h 78"/>
              <a:gd name="T8" fmla="*/ 2147483647 w 78"/>
              <a:gd name="T9" fmla="*/ 2147483647 h 78"/>
              <a:gd name="T10" fmla="*/ 2147483647 w 78"/>
              <a:gd name="T11" fmla="*/ 2147483647 h 78"/>
              <a:gd name="T12" fmla="*/ 2147483647 w 78"/>
              <a:gd name="T13" fmla="*/ 2147483647 h 78"/>
              <a:gd name="T14" fmla="*/ 2147483647 w 78"/>
              <a:gd name="T15" fmla="*/ 0 h 78"/>
              <a:gd name="T16" fmla="*/ 2147483647 w 78"/>
              <a:gd name="T17" fmla="*/ 0 h 78"/>
              <a:gd name="T18" fmla="*/ 2147483647 w 78"/>
              <a:gd name="T19" fmla="*/ 0 h 78"/>
              <a:gd name="T20" fmla="*/ 2147483647 w 78"/>
              <a:gd name="T21" fmla="*/ 2147483647 h 78"/>
              <a:gd name="T22" fmla="*/ 2147483647 w 78"/>
              <a:gd name="T23" fmla="*/ 2147483647 h 78"/>
              <a:gd name="T24" fmla="*/ 2147483647 w 78"/>
              <a:gd name="T25" fmla="*/ 2147483647 h 78"/>
              <a:gd name="T26" fmla="*/ 2147483647 w 78"/>
              <a:gd name="T27" fmla="*/ 2147483647 h 78"/>
              <a:gd name="T28" fmla="*/ 2147483647 w 78"/>
              <a:gd name="T29" fmla="*/ 2147483647 h 78"/>
              <a:gd name="T30" fmla="*/ 0 w 78"/>
              <a:gd name="T31" fmla="*/ 2147483647 h 78"/>
              <a:gd name="T32" fmla="*/ 0 w 78"/>
              <a:gd name="T33" fmla="*/ 2147483647 h 78"/>
              <a:gd name="T34" fmla="*/ 0 w 78"/>
              <a:gd name="T35" fmla="*/ 2147483647 h 78"/>
              <a:gd name="T36" fmla="*/ 2147483647 w 78"/>
              <a:gd name="T37" fmla="*/ 2147483647 h 78"/>
              <a:gd name="T38" fmla="*/ 2147483647 w 78"/>
              <a:gd name="T39" fmla="*/ 2147483647 h 78"/>
              <a:gd name="T40" fmla="*/ 2147483647 w 78"/>
              <a:gd name="T41" fmla="*/ 2147483647 h 78"/>
              <a:gd name="T42" fmla="*/ 2147483647 w 78"/>
              <a:gd name="T43" fmla="*/ 2147483647 h 78"/>
              <a:gd name="T44" fmla="*/ 2147483647 w 78"/>
              <a:gd name="T45" fmla="*/ 2147483647 h 78"/>
              <a:gd name="T46" fmla="*/ 2147483647 w 78"/>
              <a:gd name="T47" fmla="*/ 2147483647 h 78"/>
              <a:gd name="T48" fmla="*/ 2147483647 w 78"/>
              <a:gd name="T49" fmla="*/ 2147483647 h 78"/>
              <a:gd name="T50" fmla="*/ 2147483647 w 78"/>
              <a:gd name="T51" fmla="*/ 2147483647 h 78"/>
              <a:gd name="T52" fmla="*/ 2147483647 w 78"/>
              <a:gd name="T53" fmla="*/ 2147483647 h 78"/>
              <a:gd name="T54" fmla="*/ 2147483647 w 78"/>
              <a:gd name="T55" fmla="*/ 2147483647 h 78"/>
              <a:gd name="T56" fmla="*/ 2147483647 w 78"/>
              <a:gd name="T57" fmla="*/ 2147483647 h 78"/>
              <a:gd name="T58" fmla="*/ 2147483647 w 78"/>
              <a:gd name="T59" fmla="*/ 2147483647 h 78"/>
              <a:gd name="T60" fmla="*/ 2147483647 w 78"/>
              <a:gd name="T61" fmla="*/ 2147483647 h 78"/>
              <a:gd name="T62" fmla="*/ 2147483647 w 78"/>
              <a:gd name="T63" fmla="*/ 2147483647 h 78"/>
              <a:gd name="T64" fmla="*/ 2147483647 w 78"/>
              <a:gd name="T65" fmla="*/ 2147483647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78"/>
              <a:gd name="T101" fmla="*/ 78 w 78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78">
                <a:moveTo>
                  <a:pt x="78" y="41"/>
                </a:moveTo>
                <a:lnTo>
                  <a:pt x="78" y="33"/>
                </a:lnTo>
                <a:lnTo>
                  <a:pt x="78" y="25"/>
                </a:lnTo>
                <a:lnTo>
                  <a:pt x="73" y="17"/>
                </a:lnTo>
                <a:lnTo>
                  <a:pt x="69" y="13"/>
                </a:lnTo>
                <a:lnTo>
                  <a:pt x="61" y="8"/>
                </a:lnTo>
                <a:lnTo>
                  <a:pt x="57" y="4"/>
                </a:lnTo>
                <a:lnTo>
                  <a:pt x="49" y="0"/>
                </a:lnTo>
                <a:lnTo>
                  <a:pt x="41" y="0"/>
                </a:lnTo>
                <a:lnTo>
                  <a:pt x="37" y="0"/>
                </a:lnTo>
                <a:lnTo>
                  <a:pt x="25" y="4"/>
                </a:lnTo>
                <a:lnTo>
                  <a:pt x="21" y="8"/>
                </a:lnTo>
                <a:lnTo>
                  <a:pt x="17" y="13"/>
                </a:lnTo>
                <a:lnTo>
                  <a:pt x="9" y="17"/>
                </a:lnTo>
                <a:lnTo>
                  <a:pt x="4" y="25"/>
                </a:lnTo>
                <a:lnTo>
                  <a:pt x="0" y="33"/>
                </a:lnTo>
                <a:lnTo>
                  <a:pt x="0" y="41"/>
                </a:lnTo>
                <a:lnTo>
                  <a:pt x="0" y="49"/>
                </a:lnTo>
                <a:lnTo>
                  <a:pt x="4" y="53"/>
                </a:lnTo>
                <a:lnTo>
                  <a:pt x="9" y="61"/>
                </a:lnTo>
                <a:lnTo>
                  <a:pt x="17" y="65"/>
                </a:lnTo>
                <a:lnTo>
                  <a:pt x="21" y="73"/>
                </a:lnTo>
                <a:lnTo>
                  <a:pt x="25" y="78"/>
                </a:lnTo>
                <a:lnTo>
                  <a:pt x="37" y="78"/>
                </a:lnTo>
                <a:lnTo>
                  <a:pt x="41" y="78"/>
                </a:lnTo>
                <a:lnTo>
                  <a:pt x="49" y="78"/>
                </a:lnTo>
                <a:lnTo>
                  <a:pt x="57" y="78"/>
                </a:lnTo>
                <a:lnTo>
                  <a:pt x="61" y="73"/>
                </a:lnTo>
                <a:lnTo>
                  <a:pt x="69" y="65"/>
                </a:lnTo>
                <a:lnTo>
                  <a:pt x="73" y="61"/>
                </a:lnTo>
                <a:lnTo>
                  <a:pt x="78" y="53"/>
                </a:lnTo>
                <a:lnTo>
                  <a:pt x="78" y="49"/>
                </a:lnTo>
                <a:lnTo>
                  <a:pt x="78" y="4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7" name="Rectangle 37"/>
          <p:cNvSpPr>
            <a:spLocks noChangeArrowheads="1"/>
          </p:cNvSpPr>
          <p:nvPr/>
        </p:nvSpPr>
        <p:spPr bwMode="auto">
          <a:xfrm>
            <a:off x="3786188" y="2446338"/>
            <a:ext cx="1527175" cy="1406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8" name="Freeform 38"/>
          <p:cNvSpPr>
            <a:spLocks/>
          </p:cNvSpPr>
          <p:nvPr/>
        </p:nvSpPr>
        <p:spPr bwMode="auto">
          <a:xfrm>
            <a:off x="3548063" y="2486025"/>
            <a:ext cx="160337" cy="128588"/>
          </a:xfrm>
          <a:custGeom>
            <a:avLst/>
            <a:gdLst>
              <a:gd name="T0" fmla="*/ 0 w 101"/>
              <a:gd name="T1" fmla="*/ 2147483647 h 81"/>
              <a:gd name="T2" fmla="*/ 0 w 101"/>
              <a:gd name="T3" fmla="*/ 2147483647 h 81"/>
              <a:gd name="T4" fmla="*/ 2147483647 w 101"/>
              <a:gd name="T5" fmla="*/ 2147483647 h 81"/>
              <a:gd name="T6" fmla="*/ 0 w 101"/>
              <a:gd name="T7" fmla="*/ 0 h 81"/>
              <a:gd name="T8" fmla="*/ 0 w 101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1"/>
              <a:gd name="T17" fmla="*/ 101 w 10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1">
                <a:moveTo>
                  <a:pt x="0" y="40"/>
                </a:moveTo>
                <a:lnTo>
                  <a:pt x="0" y="81"/>
                </a:lnTo>
                <a:lnTo>
                  <a:pt x="101" y="4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9" name="Line 39"/>
          <p:cNvSpPr>
            <a:spLocks noChangeShapeType="1"/>
          </p:cNvSpPr>
          <p:nvPr/>
        </p:nvSpPr>
        <p:spPr bwMode="auto">
          <a:xfrm flipH="1">
            <a:off x="3090863" y="2549525"/>
            <a:ext cx="457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0" name="Freeform 40"/>
          <p:cNvSpPr>
            <a:spLocks/>
          </p:cNvSpPr>
          <p:nvPr/>
        </p:nvSpPr>
        <p:spPr bwMode="auto">
          <a:xfrm>
            <a:off x="3560763" y="3684588"/>
            <a:ext cx="160337" cy="123825"/>
          </a:xfrm>
          <a:custGeom>
            <a:avLst/>
            <a:gdLst>
              <a:gd name="T0" fmla="*/ 0 w 101"/>
              <a:gd name="T1" fmla="*/ 2147483647 h 78"/>
              <a:gd name="T2" fmla="*/ 0 w 101"/>
              <a:gd name="T3" fmla="*/ 2147483647 h 78"/>
              <a:gd name="T4" fmla="*/ 2147483647 w 101"/>
              <a:gd name="T5" fmla="*/ 2147483647 h 78"/>
              <a:gd name="T6" fmla="*/ 0 w 101"/>
              <a:gd name="T7" fmla="*/ 0 h 78"/>
              <a:gd name="T8" fmla="*/ 0 w 101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78"/>
              <a:gd name="T17" fmla="*/ 101 w 101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78">
                <a:moveTo>
                  <a:pt x="0" y="41"/>
                </a:moveTo>
                <a:lnTo>
                  <a:pt x="0" y="78"/>
                </a:lnTo>
                <a:lnTo>
                  <a:pt x="101" y="41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1" name="Line 41"/>
          <p:cNvSpPr>
            <a:spLocks noChangeShapeType="1"/>
          </p:cNvSpPr>
          <p:nvPr/>
        </p:nvSpPr>
        <p:spPr bwMode="auto">
          <a:xfrm flipH="1">
            <a:off x="3103563" y="3749675"/>
            <a:ext cx="457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2" name="Rectangle 46"/>
          <p:cNvSpPr>
            <a:spLocks noChangeArrowheads="1"/>
          </p:cNvSpPr>
          <p:nvPr/>
        </p:nvSpPr>
        <p:spPr bwMode="auto">
          <a:xfrm>
            <a:off x="3179763" y="2614613"/>
            <a:ext cx="309562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3" name="Rectangle 47"/>
          <p:cNvSpPr>
            <a:spLocks noChangeArrowheads="1"/>
          </p:cNvSpPr>
          <p:nvPr/>
        </p:nvSpPr>
        <p:spPr bwMode="auto">
          <a:xfrm>
            <a:off x="3179763" y="2671763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4" name="Rectangle 48"/>
          <p:cNvSpPr>
            <a:spLocks noChangeArrowheads="1"/>
          </p:cNvSpPr>
          <p:nvPr/>
        </p:nvSpPr>
        <p:spPr bwMode="auto">
          <a:xfrm>
            <a:off x="3179763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195" name="Rectangle 49"/>
          <p:cNvSpPr>
            <a:spLocks noChangeArrowheads="1"/>
          </p:cNvSpPr>
          <p:nvPr/>
        </p:nvSpPr>
        <p:spPr bwMode="auto">
          <a:xfrm>
            <a:off x="3263900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196" name="Rectangle 50"/>
          <p:cNvSpPr>
            <a:spLocks noChangeArrowheads="1"/>
          </p:cNvSpPr>
          <p:nvPr/>
        </p:nvSpPr>
        <p:spPr bwMode="auto">
          <a:xfrm>
            <a:off x="3179763" y="2671763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97" name="Rectangle 51"/>
          <p:cNvSpPr>
            <a:spLocks noChangeArrowheads="1"/>
          </p:cNvSpPr>
          <p:nvPr/>
        </p:nvSpPr>
        <p:spPr bwMode="auto">
          <a:xfrm>
            <a:off x="3179763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7198" name="Rectangle 52"/>
          <p:cNvSpPr>
            <a:spLocks noChangeArrowheads="1"/>
          </p:cNvSpPr>
          <p:nvPr/>
        </p:nvSpPr>
        <p:spPr bwMode="auto">
          <a:xfrm>
            <a:off x="3263900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199" name="Rectangle 53"/>
          <p:cNvSpPr>
            <a:spLocks noChangeArrowheads="1"/>
          </p:cNvSpPr>
          <p:nvPr/>
        </p:nvSpPr>
        <p:spPr bwMode="auto">
          <a:xfrm>
            <a:off x="3179763" y="3014663"/>
            <a:ext cx="187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00" name="Rectangle 54"/>
          <p:cNvSpPr>
            <a:spLocks noChangeArrowheads="1"/>
          </p:cNvSpPr>
          <p:nvPr/>
        </p:nvSpPr>
        <p:spPr bwMode="auto">
          <a:xfrm>
            <a:off x="3179763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01" name="Rectangle 55"/>
          <p:cNvSpPr>
            <a:spLocks noChangeArrowheads="1"/>
          </p:cNvSpPr>
          <p:nvPr/>
        </p:nvSpPr>
        <p:spPr bwMode="auto">
          <a:xfrm>
            <a:off x="3263900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02" name="Rectangle 56"/>
          <p:cNvSpPr>
            <a:spLocks noChangeArrowheads="1"/>
          </p:cNvSpPr>
          <p:nvPr/>
        </p:nvSpPr>
        <p:spPr bwMode="auto">
          <a:xfrm>
            <a:off x="3179763" y="3014663"/>
            <a:ext cx="187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03" name="Rectangle 57"/>
          <p:cNvSpPr>
            <a:spLocks noChangeArrowheads="1"/>
          </p:cNvSpPr>
          <p:nvPr/>
        </p:nvSpPr>
        <p:spPr bwMode="auto">
          <a:xfrm>
            <a:off x="3179763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7204" name="Rectangle 58"/>
          <p:cNvSpPr>
            <a:spLocks noChangeArrowheads="1"/>
          </p:cNvSpPr>
          <p:nvPr/>
        </p:nvSpPr>
        <p:spPr bwMode="auto">
          <a:xfrm>
            <a:off x="3263900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05" name="Rectangle 59"/>
          <p:cNvSpPr>
            <a:spLocks noChangeArrowheads="1"/>
          </p:cNvSpPr>
          <p:nvPr/>
        </p:nvSpPr>
        <p:spPr bwMode="auto">
          <a:xfrm>
            <a:off x="3179763" y="3355975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06" name="Rectangle 60"/>
          <p:cNvSpPr>
            <a:spLocks noChangeArrowheads="1"/>
          </p:cNvSpPr>
          <p:nvPr/>
        </p:nvSpPr>
        <p:spPr bwMode="auto">
          <a:xfrm>
            <a:off x="3179763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07" name="Rectangle 61"/>
          <p:cNvSpPr>
            <a:spLocks noChangeArrowheads="1"/>
          </p:cNvSpPr>
          <p:nvPr/>
        </p:nvSpPr>
        <p:spPr bwMode="auto">
          <a:xfrm>
            <a:off x="3263900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08" name="Rectangle 62"/>
          <p:cNvSpPr>
            <a:spLocks noChangeArrowheads="1"/>
          </p:cNvSpPr>
          <p:nvPr/>
        </p:nvSpPr>
        <p:spPr bwMode="auto">
          <a:xfrm>
            <a:off x="3179763" y="3355975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09" name="Rectangle 63"/>
          <p:cNvSpPr>
            <a:spLocks noChangeArrowheads="1"/>
          </p:cNvSpPr>
          <p:nvPr/>
        </p:nvSpPr>
        <p:spPr bwMode="auto">
          <a:xfrm>
            <a:off x="3179763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7210" name="Rectangle 64"/>
          <p:cNvSpPr>
            <a:spLocks noChangeArrowheads="1"/>
          </p:cNvSpPr>
          <p:nvPr/>
        </p:nvSpPr>
        <p:spPr bwMode="auto">
          <a:xfrm>
            <a:off x="3263900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11" name="Rectangle 65"/>
          <p:cNvSpPr>
            <a:spLocks noChangeArrowheads="1"/>
          </p:cNvSpPr>
          <p:nvPr/>
        </p:nvSpPr>
        <p:spPr bwMode="auto">
          <a:xfrm>
            <a:off x="3624263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12" name="Rectangle 66"/>
          <p:cNvSpPr>
            <a:spLocks noChangeArrowheads="1"/>
          </p:cNvSpPr>
          <p:nvPr/>
        </p:nvSpPr>
        <p:spPr bwMode="auto">
          <a:xfrm>
            <a:off x="3624263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de-DE"/>
          </a:p>
        </p:txBody>
      </p:sp>
      <p:sp>
        <p:nvSpPr>
          <p:cNvPr id="7213" name="Rectangle 67"/>
          <p:cNvSpPr>
            <a:spLocks noChangeArrowheads="1"/>
          </p:cNvSpPr>
          <p:nvPr/>
        </p:nvSpPr>
        <p:spPr bwMode="auto">
          <a:xfrm>
            <a:off x="371475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14" name="Rectangle 68"/>
          <p:cNvSpPr>
            <a:spLocks noChangeArrowheads="1"/>
          </p:cNvSpPr>
          <p:nvPr/>
        </p:nvSpPr>
        <p:spPr bwMode="auto">
          <a:xfrm>
            <a:off x="3702050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15" name="Rectangle 69"/>
          <p:cNvSpPr>
            <a:spLocks noChangeArrowheads="1"/>
          </p:cNvSpPr>
          <p:nvPr/>
        </p:nvSpPr>
        <p:spPr bwMode="auto">
          <a:xfrm>
            <a:off x="3702050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7216" name="Rectangle 70"/>
          <p:cNvSpPr>
            <a:spLocks noChangeArrowheads="1"/>
          </p:cNvSpPr>
          <p:nvPr/>
        </p:nvSpPr>
        <p:spPr bwMode="auto">
          <a:xfrm>
            <a:off x="3792538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17" name="Rectangle 71"/>
          <p:cNvSpPr>
            <a:spLocks noChangeArrowheads="1"/>
          </p:cNvSpPr>
          <p:nvPr/>
        </p:nvSpPr>
        <p:spPr bwMode="auto">
          <a:xfrm>
            <a:off x="3779838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18" name="Rectangle 72"/>
          <p:cNvSpPr>
            <a:spLocks noChangeArrowheads="1"/>
          </p:cNvSpPr>
          <p:nvPr/>
        </p:nvSpPr>
        <p:spPr bwMode="auto">
          <a:xfrm>
            <a:off x="3779838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7219" name="Rectangle 73"/>
          <p:cNvSpPr>
            <a:spLocks noChangeArrowheads="1"/>
          </p:cNvSpPr>
          <p:nvPr/>
        </p:nvSpPr>
        <p:spPr bwMode="auto">
          <a:xfrm>
            <a:off x="394017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20" name="Rectangle 74"/>
          <p:cNvSpPr>
            <a:spLocks noChangeArrowheads="1"/>
          </p:cNvSpPr>
          <p:nvPr/>
        </p:nvSpPr>
        <p:spPr bwMode="auto">
          <a:xfrm>
            <a:off x="3914775" y="1858963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21" name="Rectangle 75"/>
          <p:cNvSpPr>
            <a:spLocks noChangeArrowheads="1"/>
          </p:cNvSpPr>
          <p:nvPr/>
        </p:nvSpPr>
        <p:spPr bwMode="auto">
          <a:xfrm>
            <a:off x="391477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7222" name="Rectangle 76"/>
          <p:cNvSpPr>
            <a:spLocks noChangeArrowheads="1"/>
          </p:cNvSpPr>
          <p:nvPr/>
        </p:nvSpPr>
        <p:spPr bwMode="auto">
          <a:xfrm>
            <a:off x="39989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23" name="Rectangle 77"/>
          <p:cNvSpPr>
            <a:spLocks noChangeArrowheads="1"/>
          </p:cNvSpPr>
          <p:nvPr/>
        </p:nvSpPr>
        <p:spPr bwMode="auto">
          <a:xfrm>
            <a:off x="3986213" y="1858963"/>
            <a:ext cx="1857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24" name="Rectangle 78"/>
          <p:cNvSpPr>
            <a:spLocks noChangeArrowheads="1"/>
          </p:cNvSpPr>
          <p:nvPr/>
        </p:nvSpPr>
        <p:spPr bwMode="auto">
          <a:xfrm>
            <a:off x="39862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25" name="Rectangle 79"/>
          <p:cNvSpPr>
            <a:spLocks noChangeArrowheads="1"/>
          </p:cNvSpPr>
          <p:nvPr/>
        </p:nvSpPr>
        <p:spPr bwMode="auto">
          <a:xfrm>
            <a:off x="406876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26" name="Rectangle 80"/>
          <p:cNvSpPr>
            <a:spLocks noChangeArrowheads="1"/>
          </p:cNvSpPr>
          <p:nvPr/>
        </p:nvSpPr>
        <p:spPr bwMode="auto">
          <a:xfrm>
            <a:off x="4049713" y="1858963"/>
            <a:ext cx="2651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27" name="Rectangle 81"/>
          <p:cNvSpPr>
            <a:spLocks noChangeArrowheads="1"/>
          </p:cNvSpPr>
          <p:nvPr/>
        </p:nvSpPr>
        <p:spPr bwMode="auto">
          <a:xfrm>
            <a:off x="4049713" y="1858963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7228" name="Rectangle 82"/>
          <p:cNvSpPr>
            <a:spLocks noChangeArrowheads="1"/>
          </p:cNvSpPr>
          <p:nvPr/>
        </p:nvSpPr>
        <p:spPr bwMode="auto">
          <a:xfrm>
            <a:off x="4230688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29" name="Rectangle 83"/>
          <p:cNvSpPr>
            <a:spLocks noChangeArrowheads="1"/>
          </p:cNvSpPr>
          <p:nvPr/>
        </p:nvSpPr>
        <p:spPr bwMode="auto">
          <a:xfrm>
            <a:off x="4217988" y="1858963"/>
            <a:ext cx="219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30" name="Rectangle 84"/>
          <p:cNvSpPr>
            <a:spLocks noChangeArrowheads="1"/>
          </p:cNvSpPr>
          <p:nvPr/>
        </p:nvSpPr>
        <p:spPr bwMode="auto">
          <a:xfrm>
            <a:off x="4217988" y="1858963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7231" name="Rectangle 85"/>
          <p:cNvSpPr>
            <a:spLocks noChangeArrowheads="1"/>
          </p:cNvSpPr>
          <p:nvPr/>
        </p:nvSpPr>
        <p:spPr bwMode="auto">
          <a:xfrm>
            <a:off x="434022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32" name="Rectangle 86"/>
          <p:cNvSpPr>
            <a:spLocks noChangeArrowheads="1"/>
          </p:cNvSpPr>
          <p:nvPr/>
        </p:nvSpPr>
        <p:spPr bwMode="auto">
          <a:xfrm>
            <a:off x="4308475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33" name="Rectangle 87"/>
          <p:cNvSpPr>
            <a:spLocks noChangeArrowheads="1"/>
          </p:cNvSpPr>
          <p:nvPr/>
        </p:nvSpPr>
        <p:spPr bwMode="auto">
          <a:xfrm>
            <a:off x="4308475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7234" name="Rectangle 88"/>
          <p:cNvSpPr>
            <a:spLocks noChangeArrowheads="1"/>
          </p:cNvSpPr>
          <p:nvPr/>
        </p:nvSpPr>
        <p:spPr bwMode="auto">
          <a:xfrm>
            <a:off x="44688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35" name="Rectangle 89"/>
          <p:cNvSpPr>
            <a:spLocks noChangeArrowheads="1"/>
          </p:cNvSpPr>
          <p:nvPr/>
        </p:nvSpPr>
        <p:spPr bwMode="auto">
          <a:xfrm>
            <a:off x="4430713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36" name="Rectangle 90"/>
          <p:cNvSpPr>
            <a:spLocks noChangeArrowheads="1"/>
          </p:cNvSpPr>
          <p:nvPr/>
        </p:nvSpPr>
        <p:spPr bwMode="auto">
          <a:xfrm>
            <a:off x="4430713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7237" name="Rectangle 91"/>
          <p:cNvSpPr>
            <a:spLocks noChangeArrowheads="1"/>
          </p:cNvSpPr>
          <p:nvPr/>
        </p:nvSpPr>
        <p:spPr bwMode="auto">
          <a:xfrm>
            <a:off x="459105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38" name="Rectangle 92"/>
          <p:cNvSpPr>
            <a:spLocks noChangeArrowheads="1"/>
          </p:cNvSpPr>
          <p:nvPr/>
        </p:nvSpPr>
        <p:spPr bwMode="auto">
          <a:xfrm>
            <a:off x="4565650" y="1858963"/>
            <a:ext cx="219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39" name="Rectangle 93"/>
          <p:cNvSpPr>
            <a:spLocks noChangeArrowheads="1"/>
          </p:cNvSpPr>
          <p:nvPr/>
        </p:nvSpPr>
        <p:spPr bwMode="auto">
          <a:xfrm>
            <a:off x="4565650" y="1858963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7240" name="Rectangle 94"/>
          <p:cNvSpPr>
            <a:spLocks noChangeArrowheads="1"/>
          </p:cNvSpPr>
          <p:nvPr/>
        </p:nvSpPr>
        <p:spPr bwMode="auto">
          <a:xfrm>
            <a:off x="4687888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41" name="Rectangle 95"/>
          <p:cNvSpPr>
            <a:spLocks noChangeArrowheads="1"/>
          </p:cNvSpPr>
          <p:nvPr/>
        </p:nvSpPr>
        <p:spPr bwMode="auto">
          <a:xfrm>
            <a:off x="4675188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42" name="Rectangle 96"/>
          <p:cNvSpPr>
            <a:spLocks noChangeArrowheads="1"/>
          </p:cNvSpPr>
          <p:nvPr/>
        </p:nvSpPr>
        <p:spPr bwMode="auto">
          <a:xfrm>
            <a:off x="4675188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de-DE"/>
          </a:p>
        </p:txBody>
      </p:sp>
      <p:sp>
        <p:nvSpPr>
          <p:cNvPr id="7243" name="Rectangle 97"/>
          <p:cNvSpPr>
            <a:spLocks noChangeArrowheads="1"/>
          </p:cNvSpPr>
          <p:nvPr/>
        </p:nvSpPr>
        <p:spPr bwMode="auto">
          <a:xfrm>
            <a:off x="477202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44" name="Rectangle 98"/>
          <p:cNvSpPr>
            <a:spLocks noChangeArrowheads="1"/>
          </p:cNvSpPr>
          <p:nvPr/>
        </p:nvSpPr>
        <p:spPr bwMode="auto">
          <a:xfrm>
            <a:off x="4765675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45" name="Rectangle 99"/>
          <p:cNvSpPr>
            <a:spLocks noChangeArrowheads="1"/>
          </p:cNvSpPr>
          <p:nvPr/>
        </p:nvSpPr>
        <p:spPr bwMode="auto">
          <a:xfrm>
            <a:off x="4765675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7246" name="Rectangle 100"/>
          <p:cNvSpPr>
            <a:spLocks noChangeArrowheads="1"/>
          </p:cNvSpPr>
          <p:nvPr/>
        </p:nvSpPr>
        <p:spPr bwMode="auto">
          <a:xfrm>
            <a:off x="49260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47" name="Rectangle 101"/>
          <p:cNvSpPr>
            <a:spLocks noChangeArrowheads="1"/>
          </p:cNvSpPr>
          <p:nvPr/>
        </p:nvSpPr>
        <p:spPr bwMode="auto">
          <a:xfrm>
            <a:off x="4900613" y="1858963"/>
            <a:ext cx="219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48" name="Rectangle 102"/>
          <p:cNvSpPr>
            <a:spLocks noChangeArrowheads="1"/>
          </p:cNvSpPr>
          <p:nvPr/>
        </p:nvSpPr>
        <p:spPr bwMode="auto">
          <a:xfrm>
            <a:off x="4900613" y="1858963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7249" name="Rectangle 103"/>
          <p:cNvSpPr>
            <a:spLocks noChangeArrowheads="1"/>
          </p:cNvSpPr>
          <p:nvPr/>
        </p:nvSpPr>
        <p:spPr bwMode="auto">
          <a:xfrm>
            <a:off x="502285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50" name="Rectangle 104"/>
          <p:cNvSpPr>
            <a:spLocks noChangeArrowheads="1"/>
          </p:cNvSpPr>
          <p:nvPr/>
        </p:nvSpPr>
        <p:spPr bwMode="auto">
          <a:xfrm>
            <a:off x="4991100" y="1858963"/>
            <a:ext cx="307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51" name="Rectangle 105"/>
          <p:cNvSpPr>
            <a:spLocks noChangeArrowheads="1"/>
          </p:cNvSpPr>
          <p:nvPr/>
        </p:nvSpPr>
        <p:spPr bwMode="auto">
          <a:xfrm>
            <a:off x="4991100" y="1858963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7252" name="Rectangle 106"/>
          <p:cNvSpPr>
            <a:spLocks noChangeArrowheads="1"/>
          </p:cNvSpPr>
          <p:nvPr/>
        </p:nvSpPr>
        <p:spPr bwMode="auto">
          <a:xfrm>
            <a:off x="522287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53" name="Rectangle 107"/>
          <p:cNvSpPr>
            <a:spLocks noChangeArrowheads="1"/>
          </p:cNvSpPr>
          <p:nvPr/>
        </p:nvSpPr>
        <p:spPr bwMode="auto">
          <a:xfrm>
            <a:off x="5203825" y="1858963"/>
            <a:ext cx="2444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54" name="Rectangle 108"/>
          <p:cNvSpPr>
            <a:spLocks noChangeArrowheads="1"/>
          </p:cNvSpPr>
          <p:nvPr/>
        </p:nvSpPr>
        <p:spPr bwMode="auto">
          <a:xfrm>
            <a:off x="5203825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7255" name="Rectangle 109"/>
          <p:cNvSpPr>
            <a:spLocks noChangeArrowheads="1"/>
          </p:cNvSpPr>
          <p:nvPr/>
        </p:nvSpPr>
        <p:spPr bwMode="auto">
          <a:xfrm>
            <a:off x="536416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56" name="Rectangle 110"/>
          <p:cNvSpPr>
            <a:spLocks noChangeArrowheads="1"/>
          </p:cNvSpPr>
          <p:nvPr/>
        </p:nvSpPr>
        <p:spPr bwMode="auto">
          <a:xfrm>
            <a:off x="5319713" y="1858963"/>
            <a:ext cx="1920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57" name="Rectangle 111"/>
          <p:cNvSpPr>
            <a:spLocks noChangeArrowheads="1"/>
          </p:cNvSpPr>
          <p:nvPr/>
        </p:nvSpPr>
        <p:spPr bwMode="auto">
          <a:xfrm>
            <a:off x="5340350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7258" name="Rectangle 112"/>
          <p:cNvSpPr>
            <a:spLocks noChangeArrowheads="1"/>
          </p:cNvSpPr>
          <p:nvPr/>
        </p:nvSpPr>
        <p:spPr bwMode="auto">
          <a:xfrm>
            <a:off x="54086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59" name="Rectangle 113"/>
          <p:cNvSpPr>
            <a:spLocks noChangeArrowheads="1"/>
          </p:cNvSpPr>
          <p:nvPr/>
        </p:nvSpPr>
        <p:spPr bwMode="auto">
          <a:xfrm>
            <a:off x="5395913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0" name="Rectangle 114"/>
          <p:cNvSpPr>
            <a:spLocks noChangeArrowheads="1"/>
          </p:cNvSpPr>
          <p:nvPr/>
        </p:nvSpPr>
        <p:spPr bwMode="auto">
          <a:xfrm>
            <a:off x="5395913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7261" name="Rectangle 115"/>
          <p:cNvSpPr>
            <a:spLocks noChangeArrowheads="1"/>
          </p:cNvSpPr>
          <p:nvPr/>
        </p:nvSpPr>
        <p:spPr bwMode="auto">
          <a:xfrm>
            <a:off x="548640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62" name="Rectangle 116"/>
          <p:cNvSpPr>
            <a:spLocks noChangeArrowheads="1"/>
          </p:cNvSpPr>
          <p:nvPr/>
        </p:nvSpPr>
        <p:spPr bwMode="auto">
          <a:xfrm>
            <a:off x="5473700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3" name="Rectangle 117"/>
          <p:cNvSpPr>
            <a:spLocks noChangeArrowheads="1"/>
          </p:cNvSpPr>
          <p:nvPr/>
        </p:nvSpPr>
        <p:spPr bwMode="auto">
          <a:xfrm>
            <a:off x="5473700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7264" name="Rectangle 118"/>
          <p:cNvSpPr>
            <a:spLocks noChangeArrowheads="1"/>
          </p:cNvSpPr>
          <p:nvPr/>
        </p:nvSpPr>
        <p:spPr bwMode="auto">
          <a:xfrm>
            <a:off x="563562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65" name="Rectangle 119"/>
          <p:cNvSpPr>
            <a:spLocks noChangeArrowheads="1"/>
          </p:cNvSpPr>
          <p:nvPr/>
        </p:nvSpPr>
        <p:spPr bwMode="auto">
          <a:xfrm>
            <a:off x="5608638" y="1858963"/>
            <a:ext cx="2524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6" name="Rectangle 120"/>
          <p:cNvSpPr>
            <a:spLocks noChangeArrowheads="1"/>
          </p:cNvSpPr>
          <p:nvPr/>
        </p:nvSpPr>
        <p:spPr bwMode="auto">
          <a:xfrm>
            <a:off x="5608638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7267" name="Rectangle 121"/>
          <p:cNvSpPr>
            <a:spLocks noChangeArrowheads="1"/>
          </p:cNvSpPr>
          <p:nvPr/>
        </p:nvSpPr>
        <p:spPr bwMode="auto">
          <a:xfrm>
            <a:off x="577056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68" name="Rectangle 122"/>
          <p:cNvSpPr>
            <a:spLocks noChangeArrowheads="1"/>
          </p:cNvSpPr>
          <p:nvPr/>
        </p:nvSpPr>
        <p:spPr bwMode="auto">
          <a:xfrm>
            <a:off x="4294188" y="294322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69" name="Rectangle 123"/>
          <p:cNvSpPr>
            <a:spLocks noChangeArrowheads="1"/>
          </p:cNvSpPr>
          <p:nvPr/>
        </p:nvSpPr>
        <p:spPr bwMode="auto">
          <a:xfrm>
            <a:off x="4294188" y="2943225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b="1">
                <a:solidFill>
                  <a:srgbClr val="000000"/>
                </a:solidFill>
                <a:latin typeface="Times New Roman" pitchFamily="18" charset="0"/>
              </a:rPr>
              <a:t>W</a:t>
            </a:r>
            <a:endParaRPr lang="de-DE"/>
          </a:p>
        </p:txBody>
      </p:sp>
      <p:sp>
        <p:nvSpPr>
          <p:cNvPr id="7270" name="Rectangle 124"/>
          <p:cNvSpPr>
            <a:spLocks noChangeArrowheads="1"/>
          </p:cNvSpPr>
          <p:nvPr/>
        </p:nvSpPr>
        <p:spPr bwMode="auto">
          <a:xfrm>
            <a:off x="4616450" y="29495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71" name="Rectangle 125"/>
          <p:cNvSpPr>
            <a:spLocks noChangeArrowheads="1"/>
          </p:cNvSpPr>
          <p:nvPr/>
        </p:nvSpPr>
        <p:spPr bwMode="auto">
          <a:xfrm>
            <a:off x="4578350" y="2943225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" name="Rectangle 126"/>
          <p:cNvSpPr>
            <a:spLocks noChangeArrowheads="1"/>
          </p:cNvSpPr>
          <p:nvPr/>
        </p:nvSpPr>
        <p:spPr bwMode="auto">
          <a:xfrm>
            <a:off x="4578350" y="2943225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b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7273" name="Rectangle 127"/>
          <p:cNvSpPr>
            <a:spLocks noChangeArrowheads="1"/>
          </p:cNvSpPr>
          <p:nvPr/>
        </p:nvSpPr>
        <p:spPr bwMode="auto">
          <a:xfrm>
            <a:off x="4732338" y="29495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74" name="Rectangle 146"/>
          <p:cNvSpPr>
            <a:spLocks noChangeArrowheads="1"/>
          </p:cNvSpPr>
          <p:nvPr/>
        </p:nvSpPr>
        <p:spPr bwMode="auto">
          <a:xfrm>
            <a:off x="2613025" y="2362200"/>
            <a:ext cx="2524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5" name="Rectangle 147"/>
          <p:cNvSpPr>
            <a:spLocks noChangeArrowheads="1"/>
          </p:cNvSpPr>
          <p:nvPr/>
        </p:nvSpPr>
        <p:spPr bwMode="auto">
          <a:xfrm>
            <a:off x="2613025" y="235585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7276" name="Rectangle 148"/>
          <p:cNvSpPr>
            <a:spLocks noChangeArrowheads="1"/>
          </p:cNvSpPr>
          <p:nvPr/>
        </p:nvSpPr>
        <p:spPr bwMode="auto">
          <a:xfrm>
            <a:off x="2768600" y="23558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77" name="Rectangle 149"/>
          <p:cNvSpPr>
            <a:spLocks noChangeArrowheads="1"/>
          </p:cNvSpPr>
          <p:nvPr/>
        </p:nvSpPr>
        <p:spPr bwMode="auto">
          <a:xfrm>
            <a:off x="2749550" y="2498725"/>
            <a:ext cx="1793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8" name="Rectangle 150"/>
          <p:cNvSpPr>
            <a:spLocks noChangeArrowheads="1"/>
          </p:cNvSpPr>
          <p:nvPr/>
        </p:nvSpPr>
        <p:spPr bwMode="auto">
          <a:xfrm>
            <a:off x="2749550" y="249872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7279" name="Rectangle 151"/>
          <p:cNvSpPr>
            <a:spLocks noChangeArrowheads="1"/>
          </p:cNvSpPr>
          <p:nvPr/>
        </p:nvSpPr>
        <p:spPr bwMode="auto">
          <a:xfrm>
            <a:off x="2851150" y="23955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80" name="Rectangle 152"/>
          <p:cNvSpPr>
            <a:spLocks noChangeArrowheads="1"/>
          </p:cNvSpPr>
          <p:nvPr/>
        </p:nvSpPr>
        <p:spPr bwMode="auto">
          <a:xfrm>
            <a:off x="2671763" y="3549650"/>
            <a:ext cx="250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1" name="Rectangle 153"/>
          <p:cNvSpPr>
            <a:spLocks noChangeArrowheads="1"/>
          </p:cNvSpPr>
          <p:nvPr/>
        </p:nvSpPr>
        <p:spPr bwMode="auto">
          <a:xfrm>
            <a:off x="2671763" y="354965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7282" name="Rectangle 154"/>
          <p:cNvSpPr>
            <a:spLocks noChangeArrowheads="1"/>
          </p:cNvSpPr>
          <p:nvPr/>
        </p:nvSpPr>
        <p:spPr bwMode="auto">
          <a:xfrm>
            <a:off x="2825750" y="35496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83" name="Rectangle 155"/>
          <p:cNvSpPr>
            <a:spLocks noChangeArrowheads="1"/>
          </p:cNvSpPr>
          <p:nvPr/>
        </p:nvSpPr>
        <p:spPr bwMode="auto">
          <a:xfrm>
            <a:off x="2800350" y="3684588"/>
            <a:ext cx="193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4" name="Rectangle 156"/>
          <p:cNvSpPr>
            <a:spLocks noChangeArrowheads="1"/>
          </p:cNvSpPr>
          <p:nvPr/>
        </p:nvSpPr>
        <p:spPr bwMode="auto">
          <a:xfrm>
            <a:off x="2806700" y="368458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7285" name="Rectangle 157"/>
          <p:cNvSpPr>
            <a:spLocks noChangeArrowheads="1"/>
          </p:cNvSpPr>
          <p:nvPr/>
        </p:nvSpPr>
        <p:spPr bwMode="auto">
          <a:xfrm>
            <a:off x="2916238" y="35814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86" name="Rectangle 158"/>
          <p:cNvSpPr>
            <a:spLocks noChangeArrowheads="1"/>
          </p:cNvSpPr>
          <p:nvPr/>
        </p:nvSpPr>
        <p:spPr bwMode="auto">
          <a:xfrm>
            <a:off x="1795463" y="2911475"/>
            <a:ext cx="4508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87" name="Rectangle 159"/>
          <p:cNvSpPr>
            <a:spLocks noChangeArrowheads="1"/>
          </p:cNvSpPr>
          <p:nvPr/>
        </p:nvSpPr>
        <p:spPr bwMode="auto">
          <a:xfrm>
            <a:off x="1795463" y="2917825"/>
            <a:ext cx="27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3000" b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7288" name="Rectangle 160"/>
          <p:cNvSpPr>
            <a:spLocks noChangeArrowheads="1"/>
          </p:cNvSpPr>
          <p:nvPr/>
        </p:nvSpPr>
        <p:spPr bwMode="auto">
          <a:xfrm>
            <a:off x="2065338" y="2974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89" name="Rectangle 173"/>
          <p:cNvSpPr>
            <a:spLocks noChangeArrowheads="1"/>
          </p:cNvSpPr>
          <p:nvPr/>
        </p:nvSpPr>
        <p:spPr bwMode="auto">
          <a:xfrm>
            <a:off x="2085975" y="2382838"/>
            <a:ext cx="1133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90" name="Rectangle 174"/>
          <p:cNvSpPr>
            <a:spLocks noChangeArrowheads="1"/>
          </p:cNvSpPr>
          <p:nvPr/>
        </p:nvSpPr>
        <p:spPr bwMode="auto">
          <a:xfrm>
            <a:off x="2025650" y="2289175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0">
                <a:solidFill>
                  <a:srgbClr val="000000"/>
                </a:solidFill>
                <a:latin typeface="Times New Roman" pitchFamily="18" charset="0"/>
              </a:rPr>
              <a:t>{</a:t>
            </a:r>
            <a:endParaRPr lang="de-DE"/>
          </a:p>
        </p:txBody>
      </p:sp>
      <p:sp>
        <p:nvSpPr>
          <p:cNvPr id="7291" name="Rectangle 175"/>
          <p:cNvSpPr>
            <a:spLocks noChangeArrowheads="1"/>
          </p:cNvSpPr>
          <p:nvPr/>
        </p:nvSpPr>
        <p:spPr bwMode="auto">
          <a:xfrm>
            <a:off x="2690813" y="326548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292" name="Rectangle 135"/>
          <p:cNvSpPr>
            <a:spLocks noChangeArrowheads="1"/>
          </p:cNvSpPr>
          <p:nvPr/>
        </p:nvSpPr>
        <p:spPr bwMode="auto">
          <a:xfrm>
            <a:off x="6958013" y="223520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7293" name="Rectangle 180"/>
          <p:cNvSpPr>
            <a:spLocks noChangeArrowheads="1"/>
          </p:cNvSpPr>
          <p:nvPr/>
        </p:nvSpPr>
        <p:spPr bwMode="auto">
          <a:xfrm>
            <a:off x="7280275" y="2235200"/>
            <a:ext cx="4143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6800">
                <a:solidFill>
                  <a:srgbClr val="000000"/>
                </a:solidFill>
                <a:latin typeface="Times New Roman" pitchFamily="18" charset="0"/>
              </a:rPr>
              <a:t>}</a:t>
            </a:r>
            <a:endParaRPr lang="de-DE"/>
          </a:p>
        </p:txBody>
      </p:sp>
      <p:sp>
        <p:nvSpPr>
          <p:cNvPr id="7294" name="Rectangle 19"/>
          <p:cNvSpPr>
            <a:spLocks noChangeArrowheads="1"/>
          </p:cNvSpPr>
          <p:nvPr/>
        </p:nvSpPr>
        <p:spPr bwMode="auto">
          <a:xfrm>
            <a:off x="5864225" y="2525713"/>
            <a:ext cx="1857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95" name="Rectangle 20"/>
          <p:cNvSpPr>
            <a:spLocks noChangeArrowheads="1"/>
          </p:cNvSpPr>
          <p:nvPr/>
        </p:nvSpPr>
        <p:spPr bwMode="auto">
          <a:xfrm>
            <a:off x="5873750" y="252412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7296" name="Rectangle 23"/>
          <p:cNvSpPr>
            <a:spLocks noChangeArrowheads="1"/>
          </p:cNvSpPr>
          <p:nvPr/>
        </p:nvSpPr>
        <p:spPr bwMode="auto">
          <a:xfrm>
            <a:off x="5876925" y="23193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7297" name="Freeform 25"/>
          <p:cNvSpPr>
            <a:spLocks/>
          </p:cNvSpPr>
          <p:nvPr/>
        </p:nvSpPr>
        <p:spPr bwMode="auto">
          <a:xfrm>
            <a:off x="6534150" y="2428875"/>
            <a:ext cx="160338" cy="134938"/>
          </a:xfrm>
          <a:custGeom>
            <a:avLst/>
            <a:gdLst>
              <a:gd name="T0" fmla="*/ 0 w 101"/>
              <a:gd name="T1" fmla="*/ 2147483647 h 85"/>
              <a:gd name="T2" fmla="*/ 0 w 101"/>
              <a:gd name="T3" fmla="*/ 2147483647 h 85"/>
              <a:gd name="T4" fmla="*/ 2147483647 w 101"/>
              <a:gd name="T5" fmla="*/ 2147483647 h 85"/>
              <a:gd name="T6" fmla="*/ 0 w 101"/>
              <a:gd name="T7" fmla="*/ 0 h 85"/>
              <a:gd name="T8" fmla="*/ 0 w 101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5"/>
              <a:gd name="T17" fmla="*/ 101 w 101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5">
                <a:moveTo>
                  <a:pt x="0" y="45"/>
                </a:moveTo>
                <a:lnTo>
                  <a:pt x="0" y="85"/>
                </a:lnTo>
                <a:lnTo>
                  <a:pt x="101" y="45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98" name="Line 26"/>
          <p:cNvSpPr>
            <a:spLocks noChangeShapeType="1"/>
          </p:cNvSpPr>
          <p:nvPr/>
        </p:nvSpPr>
        <p:spPr bwMode="auto">
          <a:xfrm flipH="1">
            <a:off x="5329238" y="2500313"/>
            <a:ext cx="1184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99" name="Freeform 27"/>
          <p:cNvSpPr>
            <a:spLocks/>
          </p:cNvSpPr>
          <p:nvPr/>
        </p:nvSpPr>
        <p:spPr bwMode="auto">
          <a:xfrm>
            <a:off x="6553200" y="2951163"/>
            <a:ext cx="160338" cy="128587"/>
          </a:xfrm>
          <a:custGeom>
            <a:avLst/>
            <a:gdLst>
              <a:gd name="T0" fmla="*/ 0 w 101"/>
              <a:gd name="T1" fmla="*/ 2147483647 h 81"/>
              <a:gd name="T2" fmla="*/ 0 w 101"/>
              <a:gd name="T3" fmla="*/ 2147483647 h 81"/>
              <a:gd name="T4" fmla="*/ 2147483647 w 101"/>
              <a:gd name="T5" fmla="*/ 2147483647 h 81"/>
              <a:gd name="T6" fmla="*/ 0 w 101"/>
              <a:gd name="T7" fmla="*/ 0 h 81"/>
              <a:gd name="T8" fmla="*/ 0 w 101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1"/>
              <a:gd name="T17" fmla="*/ 101 w 10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1">
                <a:moveTo>
                  <a:pt x="0" y="41"/>
                </a:moveTo>
                <a:lnTo>
                  <a:pt x="0" y="81"/>
                </a:lnTo>
                <a:lnTo>
                  <a:pt x="101" y="41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00" name="Freeform 34"/>
          <p:cNvSpPr>
            <a:spLocks/>
          </p:cNvSpPr>
          <p:nvPr/>
        </p:nvSpPr>
        <p:spPr bwMode="auto">
          <a:xfrm>
            <a:off x="6707188" y="2435225"/>
            <a:ext cx="122237" cy="122238"/>
          </a:xfrm>
          <a:custGeom>
            <a:avLst/>
            <a:gdLst>
              <a:gd name="T0" fmla="*/ 2147483647 w 77"/>
              <a:gd name="T1" fmla="*/ 2147483647 h 77"/>
              <a:gd name="T2" fmla="*/ 2147483647 w 77"/>
              <a:gd name="T3" fmla="*/ 2147483647 h 77"/>
              <a:gd name="T4" fmla="*/ 2147483647 w 77"/>
              <a:gd name="T5" fmla="*/ 2147483647 h 77"/>
              <a:gd name="T6" fmla="*/ 2147483647 w 77"/>
              <a:gd name="T7" fmla="*/ 2147483647 h 77"/>
              <a:gd name="T8" fmla="*/ 2147483647 w 77"/>
              <a:gd name="T9" fmla="*/ 2147483647 h 77"/>
              <a:gd name="T10" fmla="*/ 2147483647 w 77"/>
              <a:gd name="T11" fmla="*/ 0 h 77"/>
              <a:gd name="T12" fmla="*/ 2147483647 w 77"/>
              <a:gd name="T13" fmla="*/ 0 h 77"/>
              <a:gd name="T14" fmla="*/ 2147483647 w 77"/>
              <a:gd name="T15" fmla="*/ 0 h 77"/>
              <a:gd name="T16" fmla="*/ 2147483647 w 77"/>
              <a:gd name="T17" fmla="*/ 2147483647 h 77"/>
              <a:gd name="T18" fmla="*/ 2147483647 w 77"/>
              <a:gd name="T19" fmla="*/ 2147483647 h 77"/>
              <a:gd name="T20" fmla="*/ 2147483647 w 77"/>
              <a:gd name="T21" fmla="*/ 2147483647 h 77"/>
              <a:gd name="T22" fmla="*/ 0 w 77"/>
              <a:gd name="T23" fmla="*/ 2147483647 h 77"/>
              <a:gd name="T24" fmla="*/ 0 w 77"/>
              <a:gd name="T25" fmla="*/ 2147483647 h 77"/>
              <a:gd name="T26" fmla="*/ 0 w 77"/>
              <a:gd name="T27" fmla="*/ 2147483647 h 77"/>
              <a:gd name="T28" fmla="*/ 2147483647 w 77"/>
              <a:gd name="T29" fmla="*/ 2147483647 h 77"/>
              <a:gd name="T30" fmla="*/ 2147483647 w 77"/>
              <a:gd name="T31" fmla="*/ 2147483647 h 77"/>
              <a:gd name="T32" fmla="*/ 2147483647 w 77"/>
              <a:gd name="T33" fmla="*/ 2147483647 h 77"/>
              <a:gd name="T34" fmla="*/ 2147483647 w 77"/>
              <a:gd name="T35" fmla="*/ 2147483647 h 77"/>
              <a:gd name="T36" fmla="*/ 2147483647 w 77"/>
              <a:gd name="T37" fmla="*/ 2147483647 h 77"/>
              <a:gd name="T38" fmla="*/ 2147483647 w 77"/>
              <a:gd name="T39" fmla="*/ 2147483647 h 77"/>
              <a:gd name="T40" fmla="*/ 2147483647 w 77"/>
              <a:gd name="T41" fmla="*/ 2147483647 h 77"/>
              <a:gd name="T42" fmla="*/ 2147483647 w 77"/>
              <a:gd name="T43" fmla="*/ 2147483647 h 77"/>
              <a:gd name="T44" fmla="*/ 2147483647 w 77"/>
              <a:gd name="T45" fmla="*/ 2147483647 h 77"/>
              <a:gd name="T46" fmla="*/ 2147483647 w 77"/>
              <a:gd name="T47" fmla="*/ 2147483647 h 77"/>
              <a:gd name="T48" fmla="*/ 2147483647 w 77"/>
              <a:gd name="T49" fmla="*/ 2147483647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7"/>
              <a:gd name="T76" fmla="*/ 0 h 77"/>
              <a:gd name="T77" fmla="*/ 77 w 77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7" h="77">
                <a:moveTo>
                  <a:pt x="77" y="41"/>
                </a:moveTo>
                <a:lnTo>
                  <a:pt x="77" y="32"/>
                </a:lnTo>
                <a:lnTo>
                  <a:pt x="73" y="24"/>
                </a:lnTo>
                <a:lnTo>
                  <a:pt x="65" y="12"/>
                </a:lnTo>
                <a:lnTo>
                  <a:pt x="53" y="4"/>
                </a:lnTo>
                <a:lnTo>
                  <a:pt x="45" y="0"/>
                </a:lnTo>
                <a:lnTo>
                  <a:pt x="41" y="0"/>
                </a:lnTo>
                <a:lnTo>
                  <a:pt x="33" y="0"/>
                </a:lnTo>
                <a:lnTo>
                  <a:pt x="25" y="4"/>
                </a:lnTo>
                <a:lnTo>
                  <a:pt x="12" y="12"/>
                </a:lnTo>
                <a:lnTo>
                  <a:pt x="4" y="24"/>
                </a:lnTo>
                <a:lnTo>
                  <a:pt x="0" y="32"/>
                </a:lnTo>
                <a:lnTo>
                  <a:pt x="0" y="41"/>
                </a:lnTo>
                <a:lnTo>
                  <a:pt x="0" y="45"/>
                </a:lnTo>
                <a:lnTo>
                  <a:pt x="4" y="53"/>
                </a:lnTo>
                <a:lnTo>
                  <a:pt x="12" y="65"/>
                </a:lnTo>
                <a:lnTo>
                  <a:pt x="25" y="73"/>
                </a:lnTo>
                <a:lnTo>
                  <a:pt x="33" y="77"/>
                </a:lnTo>
                <a:lnTo>
                  <a:pt x="41" y="77"/>
                </a:lnTo>
                <a:lnTo>
                  <a:pt x="45" y="77"/>
                </a:lnTo>
                <a:lnTo>
                  <a:pt x="53" y="73"/>
                </a:lnTo>
                <a:lnTo>
                  <a:pt x="65" y="65"/>
                </a:lnTo>
                <a:lnTo>
                  <a:pt x="73" y="53"/>
                </a:lnTo>
                <a:lnTo>
                  <a:pt x="77" y="45"/>
                </a:lnTo>
                <a:lnTo>
                  <a:pt x="77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01" name="Freeform 35"/>
          <p:cNvSpPr>
            <a:spLocks/>
          </p:cNvSpPr>
          <p:nvPr/>
        </p:nvSpPr>
        <p:spPr bwMode="auto">
          <a:xfrm>
            <a:off x="6726238" y="2963863"/>
            <a:ext cx="122237" cy="122237"/>
          </a:xfrm>
          <a:custGeom>
            <a:avLst/>
            <a:gdLst>
              <a:gd name="T0" fmla="*/ 2147483647 w 77"/>
              <a:gd name="T1" fmla="*/ 2147483647 h 77"/>
              <a:gd name="T2" fmla="*/ 2147483647 w 77"/>
              <a:gd name="T3" fmla="*/ 2147483647 h 77"/>
              <a:gd name="T4" fmla="*/ 2147483647 w 77"/>
              <a:gd name="T5" fmla="*/ 2147483647 h 77"/>
              <a:gd name="T6" fmla="*/ 2147483647 w 77"/>
              <a:gd name="T7" fmla="*/ 2147483647 h 77"/>
              <a:gd name="T8" fmla="*/ 2147483647 w 77"/>
              <a:gd name="T9" fmla="*/ 2147483647 h 77"/>
              <a:gd name="T10" fmla="*/ 2147483647 w 77"/>
              <a:gd name="T11" fmla="*/ 2147483647 h 77"/>
              <a:gd name="T12" fmla="*/ 2147483647 w 77"/>
              <a:gd name="T13" fmla="*/ 0 h 77"/>
              <a:gd name="T14" fmla="*/ 2147483647 w 77"/>
              <a:gd name="T15" fmla="*/ 2147483647 h 77"/>
              <a:gd name="T16" fmla="*/ 2147483647 w 77"/>
              <a:gd name="T17" fmla="*/ 2147483647 h 77"/>
              <a:gd name="T18" fmla="*/ 2147483647 w 77"/>
              <a:gd name="T19" fmla="*/ 2147483647 h 77"/>
              <a:gd name="T20" fmla="*/ 2147483647 w 77"/>
              <a:gd name="T21" fmla="*/ 2147483647 h 77"/>
              <a:gd name="T22" fmla="*/ 0 w 77"/>
              <a:gd name="T23" fmla="*/ 2147483647 h 77"/>
              <a:gd name="T24" fmla="*/ 0 w 77"/>
              <a:gd name="T25" fmla="*/ 2147483647 h 77"/>
              <a:gd name="T26" fmla="*/ 0 w 77"/>
              <a:gd name="T27" fmla="*/ 2147483647 h 77"/>
              <a:gd name="T28" fmla="*/ 2147483647 w 77"/>
              <a:gd name="T29" fmla="*/ 2147483647 h 77"/>
              <a:gd name="T30" fmla="*/ 2147483647 w 77"/>
              <a:gd name="T31" fmla="*/ 2147483647 h 77"/>
              <a:gd name="T32" fmla="*/ 2147483647 w 77"/>
              <a:gd name="T33" fmla="*/ 2147483647 h 77"/>
              <a:gd name="T34" fmla="*/ 2147483647 w 77"/>
              <a:gd name="T35" fmla="*/ 2147483647 h 77"/>
              <a:gd name="T36" fmla="*/ 2147483647 w 77"/>
              <a:gd name="T37" fmla="*/ 2147483647 h 77"/>
              <a:gd name="T38" fmla="*/ 2147483647 w 77"/>
              <a:gd name="T39" fmla="*/ 2147483647 h 77"/>
              <a:gd name="T40" fmla="*/ 2147483647 w 77"/>
              <a:gd name="T41" fmla="*/ 2147483647 h 77"/>
              <a:gd name="T42" fmla="*/ 2147483647 w 77"/>
              <a:gd name="T43" fmla="*/ 2147483647 h 77"/>
              <a:gd name="T44" fmla="*/ 2147483647 w 77"/>
              <a:gd name="T45" fmla="*/ 2147483647 h 77"/>
              <a:gd name="T46" fmla="*/ 2147483647 w 77"/>
              <a:gd name="T47" fmla="*/ 2147483647 h 77"/>
              <a:gd name="T48" fmla="*/ 2147483647 w 77"/>
              <a:gd name="T49" fmla="*/ 2147483647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7"/>
              <a:gd name="T76" fmla="*/ 0 h 77"/>
              <a:gd name="T77" fmla="*/ 77 w 77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7" h="77">
                <a:moveTo>
                  <a:pt x="77" y="41"/>
                </a:moveTo>
                <a:lnTo>
                  <a:pt x="77" y="33"/>
                </a:lnTo>
                <a:lnTo>
                  <a:pt x="73" y="24"/>
                </a:lnTo>
                <a:lnTo>
                  <a:pt x="65" y="12"/>
                </a:lnTo>
                <a:lnTo>
                  <a:pt x="53" y="4"/>
                </a:lnTo>
                <a:lnTo>
                  <a:pt x="45" y="4"/>
                </a:lnTo>
                <a:lnTo>
                  <a:pt x="37" y="0"/>
                </a:lnTo>
                <a:lnTo>
                  <a:pt x="29" y="4"/>
                </a:lnTo>
                <a:lnTo>
                  <a:pt x="25" y="4"/>
                </a:lnTo>
                <a:lnTo>
                  <a:pt x="13" y="12"/>
                </a:lnTo>
                <a:lnTo>
                  <a:pt x="4" y="24"/>
                </a:lnTo>
                <a:lnTo>
                  <a:pt x="0" y="33"/>
                </a:lnTo>
                <a:lnTo>
                  <a:pt x="0" y="41"/>
                </a:lnTo>
                <a:lnTo>
                  <a:pt x="0" y="49"/>
                </a:lnTo>
                <a:lnTo>
                  <a:pt x="4" y="53"/>
                </a:lnTo>
                <a:lnTo>
                  <a:pt x="13" y="69"/>
                </a:lnTo>
                <a:lnTo>
                  <a:pt x="25" y="77"/>
                </a:lnTo>
                <a:lnTo>
                  <a:pt x="29" y="77"/>
                </a:lnTo>
                <a:lnTo>
                  <a:pt x="37" y="77"/>
                </a:lnTo>
                <a:lnTo>
                  <a:pt x="45" y="77"/>
                </a:lnTo>
                <a:lnTo>
                  <a:pt x="53" y="77"/>
                </a:lnTo>
                <a:lnTo>
                  <a:pt x="65" y="69"/>
                </a:lnTo>
                <a:lnTo>
                  <a:pt x="73" y="53"/>
                </a:lnTo>
                <a:lnTo>
                  <a:pt x="77" y="49"/>
                </a:lnTo>
                <a:lnTo>
                  <a:pt x="77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02" name="Rectangle 137"/>
          <p:cNvSpPr>
            <a:spLocks noChangeArrowheads="1"/>
          </p:cNvSpPr>
          <p:nvPr/>
        </p:nvSpPr>
        <p:spPr bwMode="auto">
          <a:xfrm>
            <a:off x="7094538" y="2370138"/>
            <a:ext cx="231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03" name="Rectangle 138"/>
          <p:cNvSpPr>
            <a:spLocks noChangeArrowheads="1"/>
          </p:cNvSpPr>
          <p:nvPr/>
        </p:nvSpPr>
        <p:spPr bwMode="auto">
          <a:xfrm>
            <a:off x="7094538" y="23701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7304" name="Rectangle 140"/>
          <p:cNvSpPr>
            <a:spLocks noChangeArrowheads="1"/>
          </p:cNvSpPr>
          <p:nvPr/>
        </p:nvSpPr>
        <p:spPr bwMode="auto">
          <a:xfrm>
            <a:off x="6991350" y="28670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05" name="Rectangle 141"/>
          <p:cNvSpPr>
            <a:spLocks noChangeArrowheads="1"/>
          </p:cNvSpPr>
          <p:nvPr/>
        </p:nvSpPr>
        <p:spPr bwMode="auto">
          <a:xfrm>
            <a:off x="6991350" y="2867025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7306" name="Rectangle 142"/>
          <p:cNvSpPr>
            <a:spLocks noChangeArrowheads="1"/>
          </p:cNvSpPr>
          <p:nvPr/>
        </p:nvSpPr>
        <p:spPr bwMode="auto">
          <a:xfrm>
            <a:off x="7138988" y="286702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307" name="Rectangle 143"/>
          <p:cNvSpPr>
            <a:spLocks noChangeArrowheads="1"/>
          </p:cNvSpPr>
          <p:nvPr/>
        </p:nvSpPr>
        <p:spPr bwMode="auto">
          <a:xfrm>
            <a:off x="7132638" y="3001963"/>
            <a:ext cx="193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08" name="Rectangle 144"/>
          <p:cNvSpPr>
            <a:spLocks noChangeArrowheads="1"/>
          </p:cNvSpPr>
          <p:nvPr/>
        </p:nvSpPr>
        <p:spPr bwMode="auto">
          <a:xfrm>
            <a:off x="7132638" y="3001963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latin typeface="Times New Roman" pitchFamily="18" charset="0"/>
              </a:rPr>
              <a:t>m</a:t>
            </a:r>
          </a:p>
        </p:txBody>
      </p:sp>
      <p:sp>
        <p:nvSpPr>
          <p:cNvPr id="7309" name="Rectangle 161"/>
          <p:cNvSpPr>
            <a:spLocks noChangeArrowheads="1"/>
          </p:cNvSpPr>
          <p:nvPr/>
        </p:nvSpPr>
        <p:spPr bwMode="auto">
          <a:xfrm>
            <a:off x="7751763" y="2486025"/>
            <a:ext cx="2952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10" name="Rectangle 162"/>
          <p:cNvSpPr>
            <a:spLocks noChangeArrowheads="1"/>
          </p:cNvSpPr>
          <p:nvPr/>
        </p:nvSpPr>
        <p:spPr bwMode="auto">
          <a:xfrm>
            <a:off x="7751763" y="2492375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b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7311" name="Rectangle 163"/>
          <p:cNvSpPr>
            <a:spLocks noChangeArrowheads="1"/>
          </p:cNvSpPr>
          <p:nvPr/>
        </p:nvSpPr>
        <p:spPr bwMode="auto">
          <a:xfrm>
            <a:off x="7912100" y="250031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312" name="Rectangle 178"/>
          <p:cNvSpPr>
            <a:spLocks noChangeArrowheads="1"/>
          </p:cNvSpPr>
          <p:nvPr/>
        </p:nvSpPr>
        <p:spPr bwMode="auto">
          <a:xfrm>
            <a:off x="7292975" y="27130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313" name="Rectangle 181"/>
          <p:cNvSpPr>
            <a:spLocks noChangeArrowheads="1"/>
          </p:cNvSpPr>
          <p:nvPr/>
        </p:nvSpPr>
        <p:spPr bwMode="auto">
          <a:xfrm>
            <a:off x="7693025" y="27130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314" name="Freeform 33"/>
          <p:cNvSpPr>
            <a:spLocks/>
          </p:cNvSpPr>
          <p:nvPr/>
        </p:nvSpPr>
        <p:spPr bwMode="auto">
          <a:xfrm>
            <a:off x="5721350" y="3205163"/>
            <a:ext cx="128588" cy="122237"/>
          </a:xfrm>
          <a:custGeom>
            <a:avLst/>
            <a:gdLst>
              <a:gd name="T0" fmla="*/ 2147483647 w 81"/>
              <a:gd name="T1" fmla="*/ 2147483647 h 77"/>
              <a:gd name="T2" fmla="*/ 2147483647 w 81"/>
              <a:gd name="T3" fmla="*/ 2147483647 h 77"/>
              <a:gd name="T4" fmla="*/ 2147483647 w 81"/>
              <a:gd name="T5" fmla="*/ 2147483647 h 77"/>
              <a:gd name="T6" fmla="*/ 2147483647 w 81"/>
              <a:gd name="T7" fmla="*/ 2147483647 h 77"/>
              <a:gd name="T8" fmla="*/ 2147483647 w 81"/>
              <a:gd name="T9" fmla="*/ 2147483647 h 77"/>
              <a:gd name="T10" fmla="*/ 2147483647 w 81"/>
              <a:gd name="T11" fmla="*/ 2147483647 h 77"/>
              <a:gd name="T12" fmla="*/ 2147483647 w 81"/>
              <a:gd name="T13" fmla="*/ 2147483647 h 77"/>
              <a:gd name="T14" fmla="*/ 2147483647 w 81"/>
              <a:gd name="T15" fmla="*/ 0 h 77"/>
              <a:gd name="T16" fmla="*/ 2147483647 w 81"/>
              <a:gd name="T17" fmla="*/ 0 h 77"/>
              <a:gd name="T18" fmla="*/ 2147483647 w 81"/>
              <a:gd name="T19" fmla="*/ 0 h 77"/>
              <a:gd name="T20" fmla="*/ 2147483647 w 81"/>
              <a:gd name="T21" fmla="*/ 2147483647 h 77"/>
              <a:gd name="T22" fmla="*/ 2147483647 w 81"/>
              <a:gd name="T23" fmla="*/ 2147483647 h 77"/>
              <a:gd name="T24" fmla="*/ 2147483647 w 81"/>
              <a:gd name="T25" fmla="*/ 2147483647 h 77"/>
              <a:gd name="T26" fmla="*/ 2147483647 w 81"/>
              <a:gd name="T27" fmla="*/ 2147483647 h 77"/>
              <a:gd name="T28" fmla="*/ 2147483647 w 81"/>
              <a:gd name="T29" fmla="*/ 2147483647 h 77"/>
              <a:gd name="T30" fmla="*/ 2147483647 w 81"/>
              <a:gd name="T31" fmla="*/ 2147483647 h 77"/>
              <a:gd name="T32" fmla="*/ 0 w 81"/>
              <a:gd name="T33" fmla="*/ 2147483647 h 77"/>
              <a:gd name="T34" fmla="*/ 2147483647 w 81"/>
              <a:gd name="T35" fmla="*/ 2147483647 h 77"/>
              <a:gd name="T36" fmla="*/ 2147483647 w 81"/>
              <a:gd name="T37" fmla="*/ 2147483647 h 77"/>
              <a:gd name="T38" fmla="*/ 2147483647 w 81"/>
              <a:gd name="T39" fmla="*/ 2147483647 h 77"/>
              <a:gd name="T40" fmla="*/ 2147483647 w 81"/>
              <a:gd name="T41" fmla="*/ 2147483647 h 77"/>
              <a:gd name="T42" fmla="*/ 2147483647 w 81"/>
              <a:gd name="T43" fmla="*/ 2147483647 h 77"/>
              <a:gd name="T44" fmla="*/ 2147483647 w 81"/>
              <a:gd name="T45" fmla="*/ 2147483647 h 77"/>
              <a:gd name="T46" fmla="*/ 2147483647 w 81"/>
              <a:gd name="T47" fmla="*/ 2147483647 h 77"/>
              <a:gd name="T48" fmla="*/ 2147483647 w 81"/>
              <a:gd name="T49" fmla="*/ 2147483647 h 77"/>
              <a:gd name="T50" fmla="*/ 2147483647 w 81"/>
              <a:gd name="T51" fmla="*/ 2147483647 h 77"/>
              <a:gd name="T52" fmla="*/ 2147483647 w 81"/>
              <a:gd name="T53" fmla="*/ 2147483647 h 77"/>
              <a:gd name="T54" fmla="*/ 2147483647 w 81"/>
              <a:gd name="T55" fmla="*/ 2147483647 h 77"/>
              <a:gd name="T56" fmla="*/ 2147483647 w 81"/>
              <a:gd name="T57" fmla="*/ 2147483647 h 77"/>
              <a:gd name="T58" fmla="*/ 2147483647 w 81"/>
              <a:gd name="T59" fmla="*/ 2147483647 h 77"/>
              <a:gd name="T60" fmla="*/ 2147483647 w 81"/>
              <a:gd name="T61" fmla="*/ 2147483647 h 77"/>
              <a:gd name="T62" fmla="*/ 2147483647 w 81"/>
              <a:gd name="T63" fmla="*/ 2147483647 h 77"/>
              <a:gd name="T64" fmla="*/ 2147483647 w 81"/>
              <a:gd name="T65" fmla="*/ 2147483647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77"/>
              <a:gd name="T101" fmla="*/ 81 w 81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77">
                <a:moveTo>
                  <a:pt x="81" y="40"/>
                </a:moveTo>
                <a:lnTo>
                  <a:pt x="77" y="32"/>
                </a:lnTo>
                <a:lnTo>
                  <a:pt x="77" y="24"/>
                </a:lnTo>
                <a:lnTo>
                  <a:pt x="73" y="20"/>
                </a:lnTo>
                <a:lnTo>
                  <a:pt x="69" y="12"/>
                </a:lnTo>
                <a:lnTo>
                  <a:pt x="61" y="8"/>
                </a:lnTo>
                <a:lnTo>
                  <a:pt x="57" y="4"/>
                </a:lnTo>
                <a:lnTo>
                  <a:pt x="49" y="0"/>
                </a:lnTo>
                <a:lnTo>
                  <a:pt x="41" y="0"/>
                </a:lnTo>
                <a:lnTo>
                  <a:pt x="33" y="0"/>
                </a:lnTo>
                <a:lnTo>
                  <a:pt x="25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4"/>
                </a:lnTo>
                <a:lnTo>
                  <a:pt x="4" y="32"/>
                </a:lnTo>
                <a:lnTo>
                  <a:pt x="0" y="40"/>
                </a:lnTo>
                <a:lnTo>
                  <a:pt x="4" y="48"/>
                </a:lnTo>
                <a:lnTo>
                  <a:pt x="4" y="56"/>
                </a:lnTo>
                <a:lnTo>
                  <a:pt x="8" y="60"/>
                </a:lnTo>
                <a:lnTo>
                  <a:pt x="12" y="69"/>
                </a:lnTo>
                <a:lnTo>
                  <a:pt x="20" y="73"/>
                </a:lnTo>
                <a:lnTo>
                  <a:pt x="25" y="77"/>
                </a:lnTo>
                <a:lnTo>
                  <a:pt x="33" y="77"/>
                </a:lnTo>
                <a:lnTo>
                  <a:pt x="41" y="77"/>
                </a:lnTo>
                <a:lnTo>
                  <a:pt x="49" y="77"/>
                </a:lnTo>
                <a:lnTo>
                  <a:pt x="57" y="77"/>
                </a:lnTo>
                <a:lnTo>
                  <a:pt x="61" y="73"/>
                </a:lnTo>
                <a:lnTo>
                  <a:pt x="69" y="69"/>
                </a:lnTo>
                <a:lnTo>
                  <a:pt x="73" y="60"/>
                </a:lnTo>
                <a:lnTo>
                  <a:pt x="77" y="56"/>
                </a:lnTo>
                <a:lnTo>
                  <a:pt x="77" y="48"/>
                </a:lnTo>
                <a:lnTo>
                  <a:pt x="81" y="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15" name="Freeform 36"/>
          <p:cNvSpPr>
            <a:spLocks/>
          </p:cNvSpPr>
          <p:nvPr/>
        </p:nvSpPr>
        <p:spPr bwMode="auto">
          <a:xfrm>
            <a:off x="5721350" y="3681413"/>
            <a:ext cx="128588" cy="130175"/>
          </a:xfrm>
          <a:custGeom>
            <a:avLst/>
            <a:gdLst>
              <a:gd name="T0" fmla="*/ 2147483647 w 81"/>
              <a:gd name="T1" fmla="*/ 2147483647 h 82"/>
              <a:gd name="T2" fmla="*/ 2147483647 w 81"/>
              <a:gd name="T3" fmla="*/ 2147483647 h 82"/>
              <a:gd name="T4" fmla="*/ 2147483647 w 81"/>
              <a:gd name="T5" fmla="*/ 2147483647 h 82"/>
              <a:gd name="T6" fmla="*/ 2147483647 w 81"/>
              <a:gd name="T7" fmla="*/ 2147483647 h 82"/>
              <a:gd name="T8" fmla="*/ 2147483647 w 81"/>
              <a:gd name="T9" fmla="*/ 2147483647 h 82"/>
              <a:gd name="T10" fmla="*/ 2147483647 w 81"/>
              <a:gd name="T11" fmla="*/ 2147483647 h 82"/>
              <a:gd name="T12" fmla="*/ 2147483647 w 81"/>
              <a:gd name="T13" fmla="*/ 2147483647 h 82"/>
              <a:gd name="T14" fmla="*/ 2147483647 w 81"/>
              <a:gd name="T15" fmla="*/ 2147483647 h 82"/>
              <a:gd name="T16" fmla="*/ 2147483647 w 81"/>
              <a:gd name="T17" fmla="*/ 0 h 82"/>
              <a:gd name="T18" fmla="*/ 2147483647 w 81"/>
              <a:gd name="T19" fmla="*/ 2147483647 h 82"/>
              <a:gd name="T20" fmla="*/ 2147483647 w 81"/>
              <a:gd name="T21" fmla="*/ 2147483647 h 82"/>
              <a:gd name="T22" fmla="*/ 2147483647 w 81"/>
              <a:gd name="T23" fmla="*/ 2147483647 h 82"/>
              <a:gd name="T24" fmla="*/ 2147483647 w 81"/>
              <a:gd name="T25" fmla="*/ 2147483647 h 82"/>
              <a:gd name="T26" fmla="*/ 2147483647 w 81"/>
              <a:gd name="T27" fmla="*/ 2147483647 h 82"/>
              <a:gd name="T28" fmla="*/ 2147483647 w 81"/>
              <a:gd name="T29" fmla="*/ 2147483647 h 82"/>
              <a:gd name="T30" fmla="*/ 2147483647 w 81"/>
              <a:gd name="T31" fmla="*/ 2147483647 h 82"/>
              <a:gd name="T32" fmla="*/ 0 w 81"/>
              <a:gd name="T33" fmla="*/ 2147483647 h 82"/>
              <a:gd name="T34" fmla="*/ 2147483647 w 81"/>
              <a:gd name="T35" fmla="*/ 2147483647 h 82"/>
              <a:gd name="T36" fmla="*/ 2147483647 w 81"/>
              <a:gd name="T37" fmla="*/ 2147483647 h 82"/>
              <a:gd name="T38" fmla="*/ 2147483647 w 81"/>
              <a:gd name="T39" fmla="*/ 2147483647 h 82"/>
              <a:gd name="T40" fmla="*/ 2147483647 w 81"/>
              <a:gd name="T41" fmla="*/ 2147483647 h 82"/>
              <a:gd name="T42" fmla="*/ 2147483647 w 81"/>
              <a:gd name="T43" fmla="*/ 2147483647 h 82"/>
              <a:gd name="T44" fmla="*/ 2147483647 w 81"/>
              <a:gd name="T45" fmla="*/ 2147483647 h 82"/>
              <a:gd name="T46" fmla="*/ 2147483647 w 81"/>
              <a:gd name="T47" fmla="*/ 2147483647 h 82"/>
              <a:gd name="T48" fmla="*/ 2147483647 w 81"/>
              <a:gd name="T49" fmla="*/ 2147483647 h 82"/>
              <a:gd name="T50" fmla="*/ 2147483647 w 81"/>
              <a:gd name="T51" fmla="*/ 2147483647 h 82"/>
              <a:gd name="T52" fmla="*/ 2147483647 w 81"/>
              <a:gd name="T53" fmla="*/ 2147483647 h 82"/>
              <a:gd name="T54" fmla="*/ 2147483647 w 81"/>
              <a:gd name="T55" fmla="*/ 2147483647 h 82"/>
              <a:gd name="T56" fmla="*/ 2147483647 w 81"/>
              <a:gd name="T57" fmla="*/ 2147483647 h 82"/>
              <a:gd name="T58" fmla="*/ 2147483647 w 81"/>
              <a:gd name="T59" fmla="*/ 2147483647 h 82"/>
              <a:gd name="T60" fmla="*/ 2147483647 w 81"/>
              <a:gd name="T61" fmla="*/ 2147483647 h 82"/>
              <a:gd name="T62" fmla="*/ 2147483647 w 81"/>
              <a:gd name="T63" fmla="*/ 2147483647 h 82"/>
              <a:gd name="T64" fmla="*/ 2147483647 w 81"/>
              <a:gd name="T65" fmla="*/ 2147483647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82"/>
              <a:gd name="T101" fmla="*/ 81 w 81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82">
                <a:moveTo>
                  <a:pt x="81" y="41"/>
                </a:moveTo>
                <a:lnTo>
                  <a:pt x="77" y="33"/>
                </a:lnTo>
                <a:lnTo>
                  <a:pt x="77" y="25"/>
                </a:lnTo>
                <a:lnTo>
                  <a:pt x="73" y="21"/>
                </a:lnTo>
                <a:lnTo>
                  <a:pt x="69" y="12"/>
                </a:lnTo>
                <a:lnTo>
                  <a:pt x="61" y="8"/>
                </a:lnTo>
                <a:lnTo>
                  <a:pt x="57" y="4"/>
                </a:lnTo>
                <a:lnTo>
                  <a:pt x="49" y="4"/>
                </a:lnTo>
                <a:lnTo>
                  <a:pt x="41" y="0"/>
                </a:lnTo>
                <a:lnTo>
                  <a:pt x="33" y="4"/>
                </a:lnTo>
                <a:lnTo>
                  <a:pt x="25" y="4"/>
                </a:lnTo>
                <a:lnTo>
                  <a:pt x="20" y="8"/>
                </a:lnTo>
                <a:lnTo>
                  <a:pt x="12" y="12"/>
                </a:lnTo>
                <a:lnTo>
                  <a:pt x="8" y="21"/>
                </a:lnTo>
                <a:lnTo>
                  <a:pt x="4" y="25"/>
                </a:lnTo>
                <a:lnTo>
                  <a:pt x="4" y="33"/>
                </a:lnTo>
                <a:lnTo>
                  <a:pt x="0" y="41"/>
                </a:lnTo>
                <a:lnTo>
                  <a:pt x="4" y="49"/>
                </a:lnTo>
                <a:lnTo>
                  <a:pt x="4" y="57"/>
                </a:lnTo>
                <a:lnTo>
                  <a:pt x="8" y="61"/>
                </a:lnTo>
                <a:lnTo>
                  <a:pt x="12" y="69"/>
                </a:lnTo>
                <a:lnTo>
                  <a:pt x="20" y="73"/>
                </a:lnTo>
                <a:lnTo>
                  <a:pt x="25" y="77"/>
                </a:lnTo>
                <a:lnTo>
                  <a:pt x="33" y="77"/>
                </a:lnTo>
                <a:lnTo>
                  <a:pt x="41" y="82"/>
                </a:lnTo>
                <a:lnTo>
                  <a:pt x="49" y="77"/>
                </a:lnTo>
                <a:lnTo>
                  <a:pt x="57" y="77"/>
                </a:lnTo>
                <a:lnTo>
                  <a:pt x="61" y="73"/>
                </a:lnTo>
                <a:lnTo>
                  <a:pt x="69" y="69"/>
                </a:lnTo>
                <a:lnTo>
                  <a:pt x="73" y="61"/>
                </a:lnTo>
                <a:lnTo>
                  <a:pt x="77" y="57"/>
                </a:lnTo>
                <a:lnTo>
                  <a:pt x="77" y="49"/>
                </a:lnTo>
                <a:lnTo>
                  <a:pt x="81" y="4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16" name="Freeform 42"/>
          <p:cNvSpPr>
            <a:spLocks/>
          </p:cNvSpPr>
          <p:nvPr/>
        </p:nvSpPr>
        <p:spPr bwMode="auto">
          <a:xfrm>
            <a:off x="5541963" y="3205163"/>
            <a:ext cx="160337" cy="128587"/>
          </a:xfrm>
          <a:custGeom>
            <a:avLst/>
            <a:gdLst>
              <a:gd name="T0" fmla="*/ 0 w 101"/>
              <a:gd name="T1" fmla="*/ 2147483647 h 81"/>
              <a:gd name="T2" fmla="*/ 0 w 101"/>
              <a:gd name="T3" fmla="*/ 2147483647 h 81"/>
              <a:gd name="T4" fmla="*/ 2147483647 w 101"/>
              <a:gd name="T5" fmla="*/ 2147483647 h 81"/>
              <a:gd name="T6" fmla="*/ 0 w 101"/>
              <a:gd name="T7" fmla="*/ 0 h 81"/>
              <a:gd name="T8" fmla="*/ 0 w 101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1"/>
              <a:gd name="T17" fmla="*/ 101 w 10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1">
                <a:moveTo>
                  <a:pt x="0" y="40"/>
                </a:moveTo>
                <a:lnTo>
                  <a:pt x="0" y="81"/>
                </a:lnTo>
                <a:lnTo>
                  <a:pt x="101" y="4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17" name="Line 43"/>
          <p:cNvSpPr>
            <a:spLocks noChangeShapeType="1"/>
          </p:cNvSpPr>
          <p:nvPr/>
        </p:nvSpPr>
        <p:spPr bwMode="auto">
          <a:xfrm flipH="1">
            <a:off x="5341938" y="3268663"/>
            <a:ext cx="200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18" name="Freeform 44"/>
          <p:cNvSpPr>
            <a:spLocks/>
          </p:cNvSpPr>
          <p:nvPr/>
        </p:nvSpPr>
        <p:spPr bwMode="auto">
          <a:xfrm>
            <a:off x="5527675" y="3681413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0 w 102"/>
              <a:gd name="T3" fmla="*/ 2147483647 h 82"/>
              <a:gd name="T4" fmla="*/ 2147483647 w 102"/>
              <a:gd name="T5" fmla="*/ 2147483647 h 82"/>
              <a:gd name="T6" fmla="*/ 0 w 102"/>
              <a:gd name="T7" fmla="*/ 0 h 82"/>
              <a:gd name="T8" fmla="*/ 0 w 102"/>
              <a:gd name="T9" fmla="*/ 214748364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82"/>
              <a:gd name="T17" fmla="*/ 102 w 102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82">
                <a:moveTo>
                  <a:pt x="0" y="41"/>
                </a:moveTo>
                <a:lnTo>
                  <a:pt x="0" y="82"/>
                </a:lnTo>
                <a:lnTo>
                  <a:pt x="102" y="41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19" name="Line 45"/>
          <p:cNvSpPr>
            <a:spLocks noChangeShapeType="1"/>
          </p:cNvSpPr>
          <p:nvPr/>
        </p:nvSpPr>
        <p:spPr bwMode="auto">
          <a:xfrm flipH="1">
            <a:off x="5329238" y="3746500"/>
            <a:ext cx="1984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0" name="Rectangle 128"/>
          <p:cNvSpPr>
            <a:spLocks noChangeArrowheads="1"/>
          </p:cNvSpPr>
          <p:nvPr/>
        </p:nvSpPr>
        <p:spPr bwMode="auto">
          <a:xfrm>
            <a:off x="5889625" y="3165475"/>
            <a:ext cx="2317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1" name="Rectangle 129"/>
          <p:cNvSpPr>
            <a:spLocks noChangeArrowheads="1"/>
          </p:cNvSpPr>
          <p:nvPr/>
        </p:nvSpPr>
        <p:spPr bwMode="auto">
          <a:xfrm>
            <a:off x="5889625" y="316547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7322" name="Rectangle 131"/>
          <p:cNvSpPr>
            <a:spLocks noChangeArrowheads="1"/>
          </p:cNvSpPr>
          <p:nvPr/>
        </p:nvSpPr>
        <p:spPr bwMode="auto">
          <a:xfrm>
            <a:off x="6030913" y="3249613"/>
            <a:ext cx="1873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3" name="Rectangle 132"/>
          <p:cNvSpPr>
            <a:spLocks noChangeArrowheads="1"/>
          </p:cNvSpPr>
          <p:nvPr/>
        </p:nvSpPr>
        <p:spPr bwMode="auto">
          <a:xfrm>
            <a:off x="6030913" y="3249613"/>
            <a:ext cx="398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m+1</a:t>
            </a:r>
            <a:endParaRPr lang="de-DE"/>
          </a:p>
        </p:txBody>
      </p:sp>
      <p:sp>
        <p:nvSpPr>
          <p:cNvPr id="7324" name="Rectangle 168"/>
          <p:cNvSpPr>
            <a:spLocks noChangeArrowheads="1"/>
          </p:cNvSpPr>
          <p:nvPr/>
        </p:nvSpPr>
        <p:spPr bwMode="auto">
          <a:xfrm>
            <a:off x="5919788" y="33401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7325" name="Rectangle 171"/>
          <p:cNvSpPr>
            <a:spLocks noChangeArrowheads="1"/>
          </p:cNvSpPr>
          <p:nvPr/>
        </p:nvSpPr>
        <p:spPr bwMode="auto">
          <a:xfrm>
            <a:off x="5927725" y="32305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7326" name="Rectangle 182"/>
          <p:cNvSpPr>
            <a:spLocks noChangeArrowheads="1"/>
          </p:cNvSpPr>
          <p:nvPr/>
        </p:nvSpPr>
        <p:spPr bwMode="auto">
          <a:xfrm>
            <a:off x="5908675" y="3649663"/>
            <a:ext cx="231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27" name="Rectangle 183"/>
          <p:cNvSpPr>
            <a:spLocks noChangeArrowheads="1"/>
          </p:cNvSpPr>
          <p:nvPr/>
        </p:nvSpPr>
        <p:spPr bwMode="auto">
          <a:xfrm>
            <a:off x="5908675" y="364966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7328" name="Rectangle 184"/>
          <p:cNvSpPr>
            <a:spLocks noChangeArrowheads="1"/>
          </p:cNvSpPr>
          <p:nvPr/>
        </p:nvSpPr>
        <p:spPr bwMode="auto">
          <a:xfrm>
            <a:off x="6062663" y="35464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7329" name="Rectangle 185"/>
          <p:cNvSpPr>
            <a:spLocks noChangeArrowheads="1"/>
          </p:cNvSpPr>
          <p:nvPr/>
        </p:nvSpPr>
        <p:spPr bwMode="auto">
          <a:xfrm>
            <a:off x="6030913" y="36941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30" name="Rectangle 186"/>
          <p:cNvSpPr>
            <a:spLocks noChangeArrowheads="1"/>
          </p:cNvSpPr>
          <p:nvPr/>
        </p:nvSpPr>
        <p:spPr bwMode="auto">
          <a:xfrm>
            <a:off x="6030913" y="36941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106688" name="Text Box 192"/>
          <p:cNvSpPr txBox="1">
            <a:spLocks noChangeArrowheads="1"/>
          </p:cNvSpPr>
          <p:nvPr/>
        </p:nvSpPr>
        <p:spPr bwMode="auto">
          <a:xfrm>
            <a:off x="1054100" y="5410200"/>
            <a:ext cx="636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3200" b="1">
                <a:solidFill>
                  <a:srgbClr val="CC3300"/>
                </a:solidFill>
              </a:rPr>
              <a:t>Wann minimal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820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5A1E4B4-32AB-45E6-81F6-B06E26799C24}" type="slidenum">
              <a:rPr lang="de-DE" sz="1000" smtClean="0"/>
              <a:pPr/>
              <a:t>14</a:t>
            </a:fld>
            <a:r>
              <a:rPr lang="de-DE" sz="1000" smtClean="0"/>
              <a:t> -</a:t>
            </a:r>
          </a:p>
        </p:txBody>
      </p:sp>
      <p:sp>
        <p:nvSpPr>
          <p:cNvPr id="8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Transformation mit minimalem MSE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3681413"/>
            <a:ext cx="8329612" cy="1252537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Aft>
                <a:spcPct val="0"/>
              </a:spcAft>
            </a:pPr>
            <a:r>
              <a:rPr lang="de-DE" smtClean="0"/>
              <a:t>Was ist die beste Schätzung für die Konstanten c</a:t>
            </a:r>
            <a:r>
              <a:rPr lang="de-DE" baseline="-25000" smtClean="0"/>
              <a:t>i</a:t>
            </a:r>
            <a:r>
              <a:rPr lang="de-DE" smtClean="0"/>
              <a:t>?</a:t>
            </a:r>
          </a:p>
          <a:p>
            <a:pPr marL="266700" indent="-266700">
              <a:buFontTx/>
              <a:buNone/>
            </a:pPr>
            <a:r>
              <a:rPr lang="de-DE" smtClean="0"/>
              <a:t>		min R(c</a:t>
            </a:r>
            <a:r>
              <a:rPr lang="de-DE" baseline="-25000" smtClean="0"/>
              <a:t>i</a:t>
            </a:r>
            <a:r>
              <a:rPr lang="de-DE" smtClean="0"/>
              <a:t>) = ?		</a:t>
            </a:r>
            <a:r>
              <a:rPr lang="de-DE" b="0" smtClean="0">
                <a:latin typeface="Arial Black" pitchFamily="34" charset="0"/>
              </a:rPr>
              <a:t>Rechnung</a:t>
            </a:r>
            <a:r>
              <a:rPr lang="de-DE" smtClean="0"/>
              <a:t>!</a:t>
            </a:r>
          </a:p>
        </p:txBody>
      </p:sp>
      <p:grpSp>
        <p:nvGrpSpPr>
          <p:cNvPr id="8205" name="Group 163"/>
          <p:cNvGrpSpPr>
            <a:grpSpLocks/>
          </p:cNvGrpSpPr>
          <p:nvPr/>
        </p:nvGrpSpPr>
        <p:grpSpPr bwMode="auto">
          <a:xfrm>
            <a:off x="752475" y="1698625"/>
            <a:ext cx="8150225" cy="719138"/>
            <a:chOff x="258" y="2214"/>
            <a:chExt cx="5134" cy="453"/>
          </a:xfrm>
        </p:grpSpPr>
        <p:sp>
          <p:nvSpPr>
            <p:cNvPr id="8215" name="Rectangle 3"/>
            <p:cNvSpPr>
              <a:spLocks noChangeArrowheads="1"/>
            </p:cNvSpPr>
            <p:nvPr/>
          </p:nvSpPr>
          <p:spPr bwMode="auto">
            <a:xfrm>
              <a:off x="733" y="2214"/>
              <a:ext cx="46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>
                  <a:latin typeface="Times New Roman" pitchFamily="18" charset="0"/>
                </a:rPr>
                <a:t>R(</a:t>
              </a:r>
              <a:r>
                <a:rPr lang="en-US" sz="2400" b="1">
                  <a:latin typeface="Times New Roman" pitchFamily="18" charset="0"/>
                </a:rPr>
                <a:t>W</a:t>
              </a:r>
              <a:r>
                <a:rPr lang="en-US" sz="2400">
                  <a:latin typeface="Times New Roman" pitchFamily="18" charset="0"/>
                </a:rPr>
                <a:t>) = min </a:t>
              </a:r>
              <a:r>
                <a:rPr lang="de-DE" sz="2400">
                  <a:latin typeface="Times New Roman" pitchFamily="18" charset="0"/>
                  <a:sym typeface="Symbol" pitchFamily="18" charset="2"/>
                </a:rPr>
                <a:t>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-  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</a:t>
              </a:r>
              <a:r>
                <a:rPr lang="de-DE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least mean squared error 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(LMSE)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</a:p>
          </p:txBody>
        </p:sp>
        <p:grpSp>
          <p:nvGrpSpPr>
            <p:cNvPr id="8216" name="Group 162"/>
            <p:cNvGrpSpPr>
              <a:grpSpLocks/>
            </p:cNvGrpSpPr>
            <p:nvPr/>
          </p:nvGrpSpPr>
          <p:grpSpPr bwMode="auto">
            <a:xfrm>
              <a:off x="258" y="2221"/>
              <a:ext cx="1945" cy="446"/>
              <a:chOff x="658" y="2813"/>
              <a:chExt cx="1945" cy="446"/>
            </a:xfrm>
          </p:grpSpPr>
          <p:graphicFrame>
            <p:nvGraphicFramePr>
              <p:cNvPr id="8199" name="Object 7"/>
              <p:cNvGraphicFramePr>
                <a:graphicFrameLocks noChangeAspect="1"/>
              </p:cNvGraphicFramePr>
              <p:nvPr/>
            </p:nvGraphicFramePr>
            <p:xfrm>
              <a:off x="658" y="2813"/>
              <a:ext cx="446" cy="4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2" name="Formel" r:id="rId3" imgW="254110" imgH="254110" progId="Equation.3">
                      <p:embed/>
                    </p:oleObj>
                  </mc:Choice>
                  <mc:Fallback>
                    <p:oleObj name="Formel" r:id="rId3" imgW="254110" imgH="25411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8" y="2813"/>
                            <a:ext cx="446" cy="4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0" name="Object 8"/>
              <p:cNvGraphicFramePr>
                <a:graphicFrameLocks noChangeAspect="1"/>
              </p:cNvGraphicFramePr>
              <p:nvPr/>
            </p:nvGraphicFramePr>
            <p:xfrm>
              <a:off x="2420" y="2825"/>
              <a:ext cx="183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3" name="Formel" r:id="rId5" imgW="114350" imgH="152466" progId="Equation.3">
                      <p:embed/>
                    </p:oleObj>
                  </mc:Choice>
                  <mc:Fallback>
                    <p:oleObj name="Formel" r:id="rId5" imgW="114350" imgH="152466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0" y="2825"/>
                            <a:ext cx="183" cy="2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206" name="Rectangle 165"/>
          <p:cNvSpPr>
            <a:spLocks noChangeArrowheads="1"/>
          </p:cNvSpPr>
          <p:nvPr/>
        </p:nvSpPr>
        <p:spPr bwMode="auto">
          <a:xfrm>
            <a:off x="609600" y="1168400"/>
            <a:ext cx="49260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2400" b="1"/>
              <a:t>Minimaler Rekonstruktionsfehler</a:t>
            </a:r>
          </a:p>
        </p:txBody>
      </p:sp>
      <p:sp>
        <p:nvSpPr>
          <p:cNvPr id="120998" name="Text Box 166"/>
          <p:cNvSpPr txBox="1">
            <a:spLocks noChangeArrowheads="1"/>
          </p:cNvSpPr>
          <p:nvPr/>
        </p:nvSpPr>
        <p:spPr bwMode="auto">
          <a:xfrm>
            <a:off x="622300" y="5105400"/>
            <a:ext cx="83185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Tx/>
              <a:buBlip>
                <a:blip r:embed="rId7"/>
              </a:buBlip>
            </a:pPr>
            <a:r>
              <a:rPr lang="de-DE" sz="2400" b="1"/>
              <a:t>Bei welchen Basisvektoren w</a:t>
            </a:r>
            <a:r>
              <a:rPr lang="de-DE" sz="2400" b="1" baseline="-25000"/>
              <a:t>i</a:t>
            </a:r>
            <a:r>
              <a:rPr lang="de-DE" sz="2400" b="1"/>
              <a:t> ist der Fehler minimal ?</a:t>
            </a: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2400" b="1"/>
              <a:t>		min R(w</a:t>
            </a:r>
            <a:r>
              <a:rPr lang="de-DE" sz="2400" b="1" baseline="-25000"/>
              <a:t>i</a:t>
            </a:r>
            <a:r>
              <a:rPr lang="de-DE" sz="2400" b="1"/>
              <a:t>) = ?	 </a:t>
            </a:r>
            <a:r>
              <a:rPr lang="de-DE" sz="2400">
                <a:latin typeface="Arial Black" pitchFamily="34" charset="0"/>
              </a:rPr>
              <a:t>Rechnung</a:t>
            </a:r>
            <a:r>
              <a:rPr lang="de-DE" sz="2400" b="1"/>
              <a:t>!</a:t>
            </a:r>
          </a:p>
        </p:txBody>
      </p:sp>
      <p:sp>
        <p:nvSpPr>
          <p:cNvPr id="8208" name="Text Box 167"/>
          <p:cNvSpPr txBox="1">
            <a:spLocks noChangeArrowheads="1"/>
          </p:cNvSpPr>
          <p:nvPr/>
        </p:nvSpPr>
        <p:spPr bwMode="auto">
          <a:xfrm>
            <a:off x="7493000" y="25146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de-DE" baseline="3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aphicFrame>
        <p:nvGraphicFramePr>
          <p:cNvPr id="8194" name="Object 171"/>
          <p:cNvGraphicFramePr>
            <a:graphicFrameLocks noChangeAspect="1"/>
          </p:cNvGraphicFramePr>
          <p:nvPr/>
        </p:nvGraphicFramePr>
        <p:xfrm>
          <a:off x="1333500" y="2333625"/>
          <a:ext cx="952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Equation" r:id="rId8" imgW="457200" imgH="419100" progId="Equation.DSMT4">
                  <p:embed/>
                </p:oleObj>
              </mc:Choice>
              <mc:Fallback>
                <p:oleObj name="Equation" r:id="rId8" imgW="457200" imgH="419100" progId="Equation.DSMT4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333625"/>
                        <a:ext cx="9525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0"/>
          <p:cNvGraphicFramePr>
            <a:graphicFrameLocks noChangeAspect="1"/>
          </p:cNvGraphicFramePr>
          <p:nvPr/>
        </p:nvGraphicFramePr>
        <p:xfrm>
          <a:off x="2374900" y="2359025"/>
          <a:ext cx="1089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Equation" r:id="rId10" imgW="545863" imgH="418918" progId="Equation.DSMT4">
                  <p:embed/>
                </p:oleObj>
              </mc:Choice>
              <mc:Fallback>
                <p:oleObj name="Equation" r:id="rId10" imgW="545863" imgH="418918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359025"/>
                        <a:ext cx="10890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73"/>
          <p:cNvSpPr>
            <a:spLocks noChangeArrowheads="1"/>
          </p:cNvSpPr>
          <p:nvPr/>
        </p:nvSpPr>
        <p:spPr bwMode="auto">
          <a:xfrm>
            <a:off x="2209800" y="255270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>
                <a:latin typeface="TIMES" charset="0"/>
                <a:cs typeface="Times New Roman" pitchFamily="18" charset="0"/>
              </a:rPr>
              <a:t>+</a:t>
            </a:r>
            <a:endParaRPr lang="en-GB" sz="4400">
              <a:latin typeface="TIMES" charset="0"/>
            </a:endParaRPr>
          </a:p>
        </p:txBody>
      </p:sp>
      <p:sp>
        <p:nvSpPr>
          <p:cNvPr id="8210" name="Rectangle 174"/>
          <p:cNvSpPr>
            <a:spLocks noChangeArrowheads="1"/>
          </p:cNvSpPr>
          <p:nvPr/>
        </p:nvSpPr>
        <p:spPr bwMode="auto">
          <a:xfrm>
            <a:off x="0" y="3848100"/>
            <a:ext cx="21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>
                <a:latin typeface="TIMES" charset="0"/>
              </a:rPr>
              <a:t> </a:t>
            </a:r>
            <a:endParaRPr lang="de-DE" sz="2400">
              <a:latin typeface="TIMES" charset="0"/>
            </a:endParaRPr>
          </a:p>
        </p:txBody>
      </p:sp>
      <p:sp>
        <p:nvSpPr>
          <p:cNvPr id="8211" name="Text Box 175"/>
          <p:cNvSpPr txBox="1">
            <a:spLocks noChangeArrowheads="1"/>
          </p:cNvSpPr>
          <p:nvPr/>
        </p:nvSpPr>
        <p:spPr bwMode="auto">
          <a:xfrm>
            <a:off x="914400" y="25400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>
                <a:latin typeface="Times New Roman" pitchFamily="18" charset="0"/>
              </a:rPr>
              <a:t>x</a:t>
            </a:r>
            <a:r>
              <a:rPr lang="de-DE">
                <a:latin typeface="Times New Roman" pitchFamily="18" charset="0"/>
              </a:rPr>
              <a:t> =</a:t>
            </a:r>
          </a:p>
        </p:txBody>
      </p:sp>
      <p:graphicFrame>
        <p:nvGraphicFramePr>
          <p:cNvPr id="8196" name="Object 176"/>
          <p:cNvGraphicFramePr>
            <a:graphicFrameLocks noChangeAspect="1"/>
          </p:cNvGraphicFramePr>
          <p:nvPr/>
        </p:nvGraphicFramePr>
        <p:xfrm>
          <a:off x="4419600" y="2333625"/>
          <a:ext cx="952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12" imgW="457200" imgH="419100" progId="Equation.DSMT4">
                  <p:embed/>
                </p:oleObj>
              </mc:Choice>
              <mc:Fallback>
                <p:oleObj name="Equation" r:id="rId12" imgW="457200" imgH="419100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33625"/>
                        <a:ext cx="9525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77"/>
          <p:cNvGraphicFramePr>
            <a:graphicFrameLocks noChangeAspect="1"/>
          </p:cNvGraphicFramePr>
          <p:nvPr/>
        </p:nvGraphicFramePr>
        <p:xfrm>
          <a:off x="5473700" y="2359025"/>
          <a:ext cx="10636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Formel" r:id="rId13" imgW="533160" imgH="419040" progId="Equation.DSMT4">
                  <p:embed/>
                </p:oleObj>
              </mc:Choice>
              <mc:Fallback>
                <p:oleObj name="Formel" r:id="rId13" imgW="533160" imgH="419040" progId="Equation.DSMT4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359025"/>
                        <a:ext cx="10636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78"/>
          <p:cNvSpPr>
            <a:spLocks noChangeArrowheads="1"/>
          </p:cNvSpPr>
          <p:nvPr/>
        </p:nvSpPr>
        <p:spPr bwMode="auto">
          <a:xfrm>
            <a:off x="5295900" y="255270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>
                <a:latin typeface="TIMES" charset="0"/>
                <a:cs typeface="Times New Roman" pitchFamily="18" charset="0"/>
              </a:rPr>
              <a:t>+</a:t>
            </a:r>
            <a:endParaRPr lang="en-GB" sz="4400">
              <a:latin typeface="TIMES" charset="0"/>
            </a:endParaRPr>
          </a:p>
        </p:txBody>
      </p:sp>
      <p:sp>
        <p:nvSpPr>
          <p:cNvPr id="8213" name="Text Box 179"/>
          <p:cNvSpPr txBox="1">
            <a:spLocks noChangeArrowheads="1"/>
          </p:cNvSpPr>
          <p:nvPr/>
        </p:nvSpPr>
        <p:spPr bwMode="auto">
          <a:xfrm>
            <a:off x="4178300" y="2540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latin typeface="Times New Roman" pitchFamily="18" charset="0"/>
              </a:rPr>
              <a:t> =</a:t>
            </a:r>
          </a:p>
        </p:txBody>
      </p:sp>
      <p:sp>
        <p:nvSpPr>
          <p:cNvPr id="8214" name="Rectangle 181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8" name="Object 180"/>
          <p:cNvGraphicFramePr>
            <a:graphicFrameLocks noChangeAspect="1"/>
          </p:cNvGraphicFramePr>
          <p:nvPr/>
        </p:nvGraphicFramePr>
        <p:xfrm>
          <a:off x="4044950" y="2565400"/>
          <a:ext cx="2349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Equation" r:id="rId15" imgW="114350" imgH="152466" progId="Equation.DSMT4">
                  <p:embed/>
                </p:oleObj>
              </mc:Choice>
              <mc:Fallback>
                <p:oleObj name="Equation" r:id="rId15" imgW="114350" imgH="152466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2565400"/>
                        <a:ext cx="2349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/>
      <p:bldP spid="1209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68413"/>
            <a:ext cx="8532812" cy="1575271"/>
          </a:xfrm>
        </p:spPr>
        <p:txBody>
          <a:bodyPr/>
          <a:lstStyle/>
          <a:p>
            <a:r>
              <a:rPr lang="de-DE" b="0" dirty="0" smtClean="0"/>
              <a:t>Angenommen, {</a:t>
            </a:r>
            <a:r>
              <a:rPr lang="de-DE" dirty="0" smtClean="0"/>
              <a:t>x</a:t>
            </a:r>
            <a:r>
              <a:rPr lang="de-DE" b="0" dirty="0" smtClean="0"/>
              <a:t>}</a:t>
            </a:r>
            <a:r>
              <a:rPr lang="de-DE" dirty="0" smtClean="0"/>
              <a:t> </a:t>
            </a:r>
            <a:r>
              <a:rPr lang="de-DE" b="0" dirty="0" smtClean="0"/>
              <a:t>bildet einen </a:t>
            </a:r>
            <a:r>
              <a:rPr lang="de-DE" dirty="0" err="1" smtClean="0">
                <a:solidFill>
                  <a:srgbClr val="00B0F0"/>
                </a:solidFill>
              </a:rPr>
              <a:t>Hyperelipsoid</a:t>
            </a:r>
            <a:r>
              <a:rPr lang="de-DE" b="0" dirty="0" smtClean="0"/>
              <a:t>.</a:t>
            </a:r>
            <a:endParaRPr lang="de-DE" b="0" dirty="0"/>
          </a:p>
          <a:p>
            <a:pPr lvl="1"/>
            <a:r>
              <a:rPr lang="de-DE" sz="2400" dirty="0" smtClean="0"/>
              <a:t>In  welche Richtung gehen die beiden Eigenvektoren?</a:t>
            </a:r>
          </a:p>
          <a:p>
            <a:pPr lvl="1"/>
            <a:r>
              <a:rPr lang="de-DE" sz="2400" b="0" dirty="0" smtClean="0"/>
              <a:t>Wie groß sind die Eigenwerte dazu?</a:t>
            </a:r>
            <a:endParaRPr lang="de-DE" sz="24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A277EA3C-1100-40B9-826A-08B240379404}" type="slidenum">
              <a:rPr lang="de-DE" smtClean="0"/>
              <a:pPr>
                <a:defRPr/>
              </a:pPr>
              <a:t>15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11188" y="3822369"/>
            <a:ext cx="8532812" cy="157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Blip>
                <a:blip r:embed="rId2"/>
              </a:buBlip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1938" algn="l" rtl="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>
                <a:srgbClr val="FF9933"/>
              </a:buClr>
              <a:buSzPct val="13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493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13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7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3032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89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946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de-DE" b="0" kern="0" dirty="0" smtClean="0"/>
              <a:t>Angenommen, {</a:t>
            </a:r>
            <a:r>
              <a:rPr lang="de-DE" kern="0" dirty="0" smtClean="0"/>
              <a:t>x</a:t>
            </a:r>
            <a:r>
              <a:rPr lang="de-DE" b="0" kern="0" dirty="0" smtClean="0"/>
              <a:t>}</a:t>
            </a:r>
            <a:r>
              <a:rPr lang="de-DE" kern="0" dirty="0" smtClean="0"/>
              <a:t> </a:t>
            </a:r>
            <a:r>
              <a:rPr lang="de-DE" b="0" kern="0" dirty="0" smtClean="0"/>
              <a:t>bildet eine </a:t>
            </a:r>
            <a:r>
              <a:rPr lang="de-DE" kern="0" dirty="0" smtClean="0">
                <a:solidFill>
                  <a:srgbClr val="00B0F0"/>
                </a:solidFill>
              </a:rPr>
              <a:t>Hyperkugel</a:t>
            </a:r>
            <a:r>
              <a:rPr lang="de-DE" b="0" kern="0" dirty="0" smtClean="0"/>
              <a:t> mit </a:t>
            </a:r>
            <a:r>
              <a:rPr lang="de-DE" b="0" kern="0" dirty="0" smtClean="0">
                <a:latin typeface="Symbol" panose="05050102010706020507" pitchFamily="18" charset="2"/>
              </a:rPr>
              <a:t>s</a:t>
            </a:r>
            <a:r>
              <a:rPr lang="de-DE" b="0" kern="0" baseline="30000" dirty="0" smtClean="0"/>
              <a:t>2</a:t>
            </a:r>
            <a:r>
              <a:rPr lang="de-DE" b="0" kern="0" dirty="0" smtClean="0"/>
              <a:t> = 1. </a:t>
            </a:r>
          </a:p>
          <a:p>
            <a:pPr lvl="1"/>
            <a:r>
              <a:rPr lang="de-DE" sz="2400" kern="0" dirty="0" smtClean="0"/>
              <a:t>In  welche Richtung gehen die Eigenvektoren?</a:t>
            </a:r>
          </a:p>
          <a:p>
            <a:pPr lvl="1"/>
            <a:r>
              <a:rPr lang="de-DE" sz="2400" kern="0" dirty="0" smtClean="0"/>
              <a:t>Wie groß sind die Eigenwerte dazu?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4909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6867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cs typeface="Arial" pitchFamily="34" charset="0"/>
              </a:rPr>
              <a:t>PCA-Netze</a:t>
            </a:r>
            <a:endParaRPr lang="de-DE" sz="3800" b="0" smtClean="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14363" y="1276350"/>
            <a:ext cx="85296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PCA-Transformation</a:t>
            </a:r>
          </a:p>
        </p:txBody>
      </p:sp>
      <p:sp>
        <p:nvSpPr>
          <p:cNvPr id="36869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6870" name="Titel 1"/>
          <p:cNvSpPr>
            <a:spLocks/>
          </p:cNvSpPr>
          <p:nvPr/>
        </p:nvSpPr>
        <p:spPr bwMode="auto">
          <a:xfrm>
            <a:off x="611188" y="2381250"/>
            <a:ext cx="8532812" cy="99060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Transform Coding</a:t>
            </a:r>
          </a:p>
        </p:txBody>
      </p:sp>
      <p:sp>
        <p:nvSpPr>
          <p:cNvPr id="36871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Weissen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6873" name="Foliennummernplatzhalt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A74B589-4259-457A-8FE7-2D31A83CCA94}" type="slidenum">
              <a:rPr lang="de-DE" sz="1000" smtClean="0"/>
              <a:pPr/>
              <a:t>16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789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79AC40A-827D-479B-9512-2F500FAB9E5E}" type="slidenum">
              <a:rPr lang="de-DE" sz="1000" smtClean="0"/>
              <a:pPr/>
              <a:t>17</a:t>
            </a:fld>
            <a:r>
              <a:rPr lang="de-DE" sz="1000" smtClean="0"/>
              <a:t> -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 coding – Wozu?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357313"/>
            <a:ext cx="8405812" cy="5157787"/>
          </a:xfrm>
        </p:spPr>
        <p:txBody>
          <a:bodyPr/>
          <a:lstStyle/>
          <a:p>
            <a:pPr marL="266700" indent="-26670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de-DE" sz="2800" dirty="0" smtClean="0"/>
              <a:t>Verlustfreie</a:t>
            </a:r>
            <a:r>
              <a:rPr lang="de-DE" dirty="0" smtClean="0"/>
              <a:t> </a:t>
            </a:r>
            <a:r>
              <a:rPr lang="de-DE" sz="2800" dirty="0" smtClean="0"/>
              <a:t>Kodierung</a:t>
            </a:r>
            <a:r>
              <a:rPr lang="de-DE" dirty="0" smtClean="0"/>
              <a:t>:   Max </a:t>
            </a:r>
            <a:r>
              <a:rPr lang="de-DE" dirty="0" smtClean="0">
                <a:sym typeface="Symbol" pitchFamily="18" charset="2"/>
              </a:rPr>
              <a:t> </a:t>
            </a:r>
            <a:r>
              <a:rPr lang="de-DE" dirty="0" smtClean="0"/>
              <a:t>1:2 </a:t>
            </a:r>
            <a:r>
              <a:rPr lang="de-DE" dirty="0" smtClean="0">
                <a:solidFill>
                  <a:schemeClr val="bg2"/>
                </a:solidFill>
              </a:rPr>
              <a:t>(Zip).</a:t>
            </a:r>
            <a:r>
              <a:rPr lang="de-DE" dirty="0" smtClean="0"/>
              <a:t> </a:t>
            </a:r>
          </a:p>
          <a:p>
            <a:pPr marL="266700" indent="-266700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de-DE" sz="2800" dirty="0" smtClean="0">
                <a:solidFill>
                  <a:srgbClr val="00B0F0"/>
                </a:solidFill>
              </a:rPr>
              <a:t>Unnötig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smtClean="0"/>
              <a:t>bei</a:t>
            </a:r>
          </a:p>
          <a:p>
            <a:pPr marL="266700" indent="-266700">
              <a:lnSpc>
                <a:spcPct val="140000"/>
              </a:lnSpc>
              <a:spcAft>
                <a:spcPct val="0"/>
              </a:spcAft>
              <a:buClr>
                <a:srgbClr val="00B0F0"/>
              </a:buClr>
              <a:buSzPct val="120000"/>
            </a:pPr>
            <a:r>
              <a:rPr lang="de-DE" dirty="0" smtClean="0"/>
              <a:t>Telekommunikation </a:t>
            </a:r>
            <a:r>
              <a:rPr lang="de-DE" dirty="0" smtClean="0">
                <a:solidFill>
                  <a:schemeClr val="bg2"/>
                </a:solidFill>
              </a:rPr>
              <a:t>(z.B. Bildtelefon)</a:t>
            </a:r>
          </a:p>
          <a:p>
            <a:pPr marL="266700" indent="-266700">
              <a:lnSpc>
                <a:spcPct val="140000"/>
              </a:lnSpc>
              <a:spcAft>
                <a:spcPct val="0"/>
              </a:spcAft>
              <a:buClr>
                <a:srgbClr val="00B0F0"/>
              </a:buClr>
              <a:buSzPct val="120000"/>
            </a:pPr>
            <a:r>
              <a:rPr lang="de-DE" dirty="0" smtClean="0"/>
              <a:t>Satellitenübertragung </a:t>
            </a:r>
            <a:r>
              <a:rPr lang="de-DE" dirty="0" smtClean="0">
                <a:solidFill>
                  <a:schemeClr val="bg2"/>
                </a:solidFill>
              </a:rPr>
              <a:t>(z.B. Wettersatelliten etc.)</a:t>
            </a:r>
          </a:p>
          <a:p>
            <a:pPr marL="266700" indent="-266700">
              <a:lnSpc>
                <a:spcPct val="140000"/>
              </a:lnSpc>
              <a:spcAft>
                <a:spcPct val="0"/>
              </a:spcAft>
              <a:buClr>
                <a:srgbClr val="00B0F0"/>
              </a:buClr>
              <a:buSzPct val="120000"/>
            </a:pPr>
            <a:r>
              <a:rPr lang="de-DE" dirty="0" smtClean="0"/>
              <a:t>Bilddatenbanken </a:t>
            </a:r>
            <a:r>
              <a:rPr lang="de-DE" dirty="0" smtClean="0">
                <a:solidFill>
                  <a:schemeClr val="bg2"/>
                </a:solidFill>
              </a:rPr>
              <a:t>(z.B. Umweltdaten, Medizindaten,</a:t>
            </a:r>
          </a:p>
          <a:p>
            <a:pPr marL="266700" indent="-266700">
              <a:lnSpc>
                <a:spcPct val="90000"/>
              </a:lnSpc>
              <a:spcAft>
                <a:spcPct val="0"/>
              </a:spcAft>
              <a:buClr>
                <a:srgbClr val="00B0F0"/>
              </a:buClr>
              <a:buSzPct val="120000"/>
              <a:buFontTx/>
              <a:buNone/>
            </a:pPr>
            <a:r>
              <a:rPr lang="de-DE" dirty="0" smtClean="0">
                <a:solidFill>
                  <a:schemeClr val="bg2"/>
                </a:solidFill>
              </a:rPr>
              <a:t>	 		 	Industrieteile, Teleshopping etc.)</a:t>
            </a:r>
          </a:p>
          <a:p>
            <a:pPr marL="266700" indent="-266700">
              <a:lnSpc>
                <a:spcPct val="140000"/>
              </a:lnSpc>
              <a:spcAft>
                <a:spcPct val="0"/>
              </a:spcAft>
              <a:buClr>
                <a:srgbClr val="00B0F0"/>
              </a:buClr>
              <a:buSzPct val="120000"/>
            </a:pPr>
            <a:r>
              <a:rPr lang="de-DE" dirty="0" smtClean="0"/>
              <a:t>Digitale Musik </a:t>
            </a:r>
            <a:r>
              <a:rPr lang="de-DE" dirty="0" smtClean="0">
                <a:solidFill>
                  <a:schemeClr val="bg2"/>
                </a:solidFill>
              </a:rPr>
              <a:t>(MP3)</a:t>
            </a:r>
          </a:p>
          <a:p>
            <a:pPr marL="266700" indent="-266700">
              <a:lnSpc>
                <a:spcPct val="140000"/>
              </a:lnSpc>
              <a:spcAft>
                <a:spcPct val="0"/>
              </a:spcAft>
              <a:buClr>
                <a:srgbClr val="00B0F0"/>
              </a:buClr>
              <a:buSzPct val="120000"/>
            </a:pPr>
            <a:r>
              <a:rPr lang="de-DE" dirty="0" smtClean="0"/>
              <a:t>Hochauflösendes Fernsehen </a:t>
            </a:r>
            <a:r>
              <a:rPr lang="de-DE" dirty="0" smtClean="0">
                <a:solidFill>
                  <a:schemeClr val="bg2"/>
                </a:solidFill>
              </a:rPr>
              <a:t>(HDTV)</a:t>
            </a:r>
          </a:p>
          <a:p>
            <a:pPr marL="266700" indent="-266700">
              <a:lnSpc>
                <a:spcPct val="180000"/>
              </a:lnSpc>
              <a:spcAft>
                <a:spcPct val="0"/>
              </a:spcAft>
              <a:buClr>
                <a:srgbClr val="00B0F0"/>
              </a:buClr>
              <a:buSzPct val="120000"/>
              <a:buFontTx/>
              <a:buNone/>
            </a:pPr>
            <a:r>
              <a:rPr lang="de-DE" sz="2800" dirty="0" smtClean="0"/>
              <a:t>Allgemein: Multi-Media Daten </a:t>
            </a:r>
            <a:r>
              <a:rPr lang="de-DE" sz="2800" dirty="0" smtClean="0">
                <a:solidFill>
                  <a:schemeClr val="bg2"/>
                </a:solidFill>
              </a:rPr>
              <a:t>(MPEG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891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768AC4C-0FC5-449B-A1A7-C2D7E38B1B96}" type="slidenum">
              <a:rPr lang="de-DE" sz="1000" smtClean="0"/>
              <a:pPr/>
              <a:t>18</a:t>
            </a:fld>
            <a:r>
              <a:rPr lang="de-DE" sz="1000" smtClean="0"/>
              <a:t> -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Konzept Transform Coding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612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smtClean="0"/>
              <a:t>Kodierung und Dekodierung		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Anhang C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276350" y="2532063"/>
            <a:ext cx="7345363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1276350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33826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140176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1468438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1531938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593850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1657350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171926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178276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184626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1908175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30" name="Rectangle 19"/>
          <p:cNvSpPr>
            <a:spLocks noChangeArrowheads="1"/>
          </p:cNvSpPr>
          <p:nvPr/>
        </p:nvSpPr>
        <p:spPr bwMode="auto">
          <a:xfrm>
            <a:off x="1971675" y="2579688"/>
            <a:ext cx="168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K</a:t>
            </a:r>
            <a:endParaRPr lang="de-DE"/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2141538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o</a:t>
            </a:r>
            <a:endParaRPr lang="de-DE"/>
          </a:p>
        </p:txBody>
      </p:sp>
      <p:sp>
        <p:nvSpPr>
          <p:cNvPr id="38932" name="Rectangle 21"/>
          <p:cNvSpPr>
            <a:spLocks noChangeArrowheads="1"/>
          </p:cNvSpPr>
          <p:nvPr/>
        </p:nvSpPr>
        <p:spPr bwMode="auto">
          <a:xfrm>
            <a:off x="2262188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d</a:t>
            </a:r>
            <a:endParaRPr lang="de-DE"/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2389188" y="257968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i</a:t>
            </a:r>
            <a:endParaRPr lang="de-DE"/>
          </a:p>
        </p:txBody>
      </p:sp>
      <p:sp>
        <p:nvSpPr>
          <p:cNvPr id="38934" name="Rectangle 23"/>
          <p:cNvSpPr>
            <a:spLocks noChangeArrowheads="1"/>
          </p:cNvSpPr>
          <p:nvPr/>
        </p:nvSpPr>
        <p:spPr bwMode="auto">
          <a:xfrm>
            <a:off x="2459038" y="257968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e</a:t>
            </a:r>
            <a:endParaRPr lang="de-DE"/>
          </a:p>
        </p:txBody>
      </p:sp>
      <p:sp>
        <p:nvSpPr>
          <p:cNvPr id="38935" name="Rectangle 24"/>
          <p:cNvSpPr>
            <a:spLocks noChangeArrowheads="1"/>
          </p:cNvSpPr>
          <p:nvPr/>
        </p:nvSpPr>
        <p:spPr bwMode="auto">
          <a:xfrm>
            <a:off x="2570163" y="257968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r</a:t>
            </a:r>
            <a:endParaRPr lang="de-DE"/>
          </a:p>
        </p:txBody>
      </p:sp>
      <p:sp>
        <p:nvSpPr>
          <p:cNvPr id="38936" name="Rectangle 25"/>
          <p:cNvSpPr>
            <a:spLocks noChangeArrowheads="1"/>
          </p:cNvSpPr>
          <p:nvPr/>
        </p:nvSpPr>
        <p:spPr bwMode="auto">
          <a:xfrm>
            <a:off x="266700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u</a:t>
            </a:r>
            <a:endParaRPr lang="de-DE"/>
          </a:p>
        </p:txBody>
      </p:sp>
      <p:sp>
        <p:nvSpPr>
          <p:cNvPr id="38937" name="Rectangle 26"/>
          <p:cNvSpPr>
            <a:spLocks noChangeArrowheads="1"/>
          </p:cNvSpPr>
          <p:nvPr/>
        </p:nvSpPr>
        <p:spPr bwMode="auto">
          <a:xfrm>
            <a:off x="279400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n</a:t>
            </a:r>
            <a:endParaRPr lang="de-DE"/>
          </a:p>
        </p:txBody>
      </p:sp>
      <p:sp>
        <p:nvSpPr>
          <p:cNvPr id="38938" name="Rectangle 27"/>
          <p:cNvSpPr>
            <a:spLocks noChangeArrowheads="1"/>
          </p:cNvSpPr>
          <p:nvPr/>
        </p:nvSpPr>
        <p:spPr bwMode="auto">
          <a:xfrm>
            <a:off x="2919413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g</a:t>
            </a:r>
            <a:endParaRPr lang="de-DE"/>
          </a:p>
        </p:txBody>
      </p:sp>
      <p:sp>
        <p:nvSpPr>
          <p:cNvPr id="38939" name="Rectangle 28"/>
          <p:cNvSpPr>
            <a:spLocks noChangeArrowheads="1"/>
          </p:cNvSpPr>
          <p:nvPr/>
        </p:nvSpPr>
        <p:spPr bwMode="auto">
          <a:xfrm>
            <a:off x="392271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40" name="Rectangle 29"/>
          <p:cNvSpPr>
            <a:spLocks noChangeArrowheads="1"/>
          </p:cNvSpPr>
          <p:nvPr/>
        </p:nvSpPr>
        <p:spPr bwMode="auto">
          <a:xfrm>
            <a:off x="3984625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41" name="Rectangle 30"/>
          <p:cNvSpPr>
            <a:spLocks noChangeArrowheads="1"/>
          </p:cNvSpPr>
          <p:nvPr/>
        </p:nvSpPr>
        <p:spPr bwMode="auto">
          <a:xfrm>
            <a:off x="4048125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42" name="Rectangle 33"/>
          <p:cNvSpPr>
            <a:spLocks noChangeArrowheads="1"/>
          </p:cNvSpPr>
          <p:nvPr/>
        </p:nvSpPr>
        <p:spPr bwMode="auto">
          <a:xfrm>
            <a:off x="4160838" y="2579688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Ü</a:t>
            </a:r>
            <a:endParaRPr lang="de-DE"/>
          </a:p>
        </p:txBody>
      </p:sp>
      <p:sp>
        <p:nvSpPr>
          <p:cNvPr id="38943" name="Rectangle 34"/>
          <p:cNvSpPr>
            <a:spLocks noChangeArrowheads="1"/>
          </p:cNvSpPr>
          <p:nvPr/>
        </p:nvSpPr>
        <p:spPr bwMode="auto">
          <a:xfrm>
            <a:off x="4354513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b</a:t>
            </a:r>
            <a:endParaRPr lang="de-DE"/>
          </a:p>
        </p:txBody>
      </p:sp>
      <p:sp>
        <p:nvSpPr>
          <p:cNvPr id="38944" name="Rectangle 35"/>
          <p:cNvSpPr>
            <a:spLocks noChangeArrowheads="1"/>
          </p:cNvSpPr>
          <p:nvPr/>
        </p:nvSpPr>
        <p:spPr bwMode="auto">
          <a:xfrm>
            <a:off x="4479925" y="2579688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e</a:t>
            </a:r>
            <a:endParaRPr lang="de-DE"/>
          </a:p>
        </p:txBody>
      </p:sp>
      <p:sp>
        <p:nvSpPr>
          <p:cNvPr id="38945" name="Rectangle 36"/>
          <p:cNvSpPr>
            <a:spLocks noChangeArrowheads="1"/>
          </p:cNvSpPr>
          <p:nvPr/>
        </p:nvSpPr>
        <p:spPr bwMode="auto">
          <a:xfrm>
            <a:off x="4591050" y="257968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r</a:t>
            </a:r>
            <a:endParaRPr lang="de-DE"/>
          </a:p>
        </p:txBody>
      </p:sp>
      <p:sp>
        <p:nvSpPr>
          <p:cNvPr id="38946" name="Rectangle 37"/>
          <p:cNvSpPr>
            <a:spLocks noChangeArrowheads="1"/>
          </p:cNvSpPr>
          <p:nvPr/>
        </p:nvSpPr>
        <p:spPr bwMode="auto">
          <a:xfrm>
            <a:off x="4689475" y="257968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t</a:t>
            </a:r>
            <a:endParaRPr lang="de-DE"/>
          </a:p>
        </p:txBody>
      </p:sp>
      <p:sp>
        <p:nvSpPr>
          <p:cNvPr id="38947" name="Rectangle 38"/>
          <p:cNvSpPr>
            <a:spLocks noChangeArrowheads="1"/>
          </p:cNvSpPr>
          <p:nvPr/>
        </p:nvSpPr>
        <p:spPr bwMode="auto">
          <a:xfrm>
            <a:off x="4759325" y="257968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r</a:t>
            </a:r>
            <a:endParaRPr lang="de-DE"/>
          </a:p>
        </p:txBody>
      </p:sp>
      <p:sp>
        <p:nvSpPr>
          <p:cNvPr id="38948" name="Rectangle 39"/>
          <p:cNvSpPr>
            <a:spLocks noChangeArrowheads="1"/>
          </p:cNvSpPr>
          <p:nvPr/>
        </p:nvSpPr>
        <p:spPr bwMode="auto">
          <a:xfrm>
            <a:off x="485775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a</a:t>
            </a:r>
            <a:endParaRPr lang="de-DE"/>
          </a:p>
        </p:txBody>
      </p:sp>
      <p:sp>
        <p:nvSpPr>
          <p:cNvPr id="38949" name="Rectangle 40"/>
          <p:cNvSpPr>
            <a:spLocks noChangeArrowheads="1"/>
          </p:cNvSpPr>
          <p:nvPr/>
        </p:nvSpPr>
        <p:spPr bwMode="auto">
          <a:xfrm>
            <a:off x="498475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g</a:t>
            </a:r>
            <a:endParaRPr lang="de-DE"/>
          </a:p>
        </p:txBody>
      </p:sp>
      <p:sp>
        <p:nvSpPr>
          <p:cNvPr id="38950" name="Rectangle 41"/>
          <p:cNvSpPr>
            <a:spLocks noChangeArrowheads="1"/>
          </p:cNvSpPr>
          <p:nvPr/>
        </p:nvSpPr>
        <p:spPr bwMode="auto">
          <a:xfrm>
            <a:off x="510540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u</a:t>
            </a:r>
            <a:endParaRPr lang="de-DE"/>
          </a:p>
        </p:txBody>
      </p:sp>
      <p:sp>
        <p:nvSpPr>
          <p:cNvPr id="38951" name="Rectangle 42"/>
          <p:cNvSpPr>
            <a:spLocks noChangeArrowheads="1"/>
          </p:cNvSpPr>
          <p:nvPr/>
        </p:nvSpPr>
        <p:spPr bwMode="auto">
          <a:xfrm>
            <a:off x="523240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n</a:t>
            </a:r>
            <a:endParaRPr lang="de-DE"/>
          </a:p>
        </p:txBody>
      </p:sp>
      <p:sp>
        <p:nvSpPr>
          <p:cNvPr id="38952" name="Rectangle 43"/>
          <p:cNvSpPr>
            <a:spLocks noChangeArrowheads="1"/>
          </p:cNvSpPr>
          <p:nvPr/>
        </p:nvSpPr>
        <p:spPr bwMode="auto">
          <a:xfrm>
            <a:off x="5357813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g</a:t>
            </a:r>
            <a:endParaRPr lang="de-DE"/>
          </a:p>
        </p:txBody>
      </p:sp>
      <p:sp>
        <p:nvSpPr>
          <p:cNvPr id="38953" name="Rectangle 44"/>
          <p:cNvSpPr>
            <a:spLocks noChangeArrowheads="1"/>
          </p:cNvSpPr>
          <p:nvPr/>
        </p:nvSpPr>
        <p:spPr bwMode="auto">
          <a:xfrm>
            <a:off x="5483225" y="257968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,</a:t>
            </a:r>
            <a:endParaRPr lang="de-DE"/>
          </a:p>
        </p:txBody>
      </p:sp>
      <p:sp>
        <p:nvSpPr>
          <p:cNvPr id="38954" name="Rectangle 45"/>
          <p:cNvSpPr>
            <a:spLocks noChangeArrowheads="1"/>
          </p:cNvSpPr>
          <p:nvPr/>
        </p:nvSpPr>
        <p:spPr bwMode="auto">
          <a:xfrm>
            <a:off x="601821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55" name="Rectangle 46"/>
          <p:cNvSpPr>
            <a:spLocks noChangeArrowheads="1"/>
          </p:cNvSpPr>
          <p:nvPr/>
        </p:nvSpPr>
        <p:spPr bwMode="auto">
          <a:xfrm>
            <a:off x="608171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56" name="Rectangle 47"/>
          <p:cNvSpPr>
            <a:spLocks noChangeArrowheads="1"/>
          </p:cNvSpPr>
          <p:nvPr/>
        </p:nvSpPr>
        <p:spPr bwMode="auto">
          <a:xfrm>
            <a:off x="6143625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57" name="Rectangle 48"/>
          <p:cNvSpPr>
            <a:spLocks noChangeArrowheads="1"/>
          </p:cNvSpPr>
          <p:nvPr/>
        </p:nvSpPr>
        <p:spPr bwMode="auto">
          <a:xfrm>
            <a:off x="6210300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58" name="Rectangle 49"/>
          <p:cNvSpPr>
            <a:spLocks noChangeArrowheads="1"/>
          </p:cNvSpPr>
          <p:nvPr/>
        </p:nvSpPr>
        <p:spPr bwMode="auto">
          <a:xfrm>
            <a:off x="6273800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59" name="Rectangle 50"/>
          <p:cNvSpPr>
            <a:spLocks noChangeArrowheads="1"/>
          </p:cNvSpPr>
          <p:nvPr/>
        </p:nvSpPr>
        <p:spPr bwMode="auto">
          <a:xfrm>
            <a:off x="6337300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60" name="Rectangle 51"/>
          <p:cNvSpPr>
            <a:spLocks noChangeArrowheads="1"/>
          </p:cNvSpPr>
          <p:nvPr/>
        </p:nvSpPr>
        <p:spPr bwMode="auto">
          <a:xfrm>
            <a:off x="639921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61" name="Rectangle 52"/>
          <p:cNvSpPr>
            <a:spLocks noChangeArrowheads="1"/>
          </p:cNvSpPr>
          <p:nvPr/>
        </p:nvSpPr>
        <p:spPr bwMode="auto">
          <a:xfrm>
            <a:off x="646271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62" name="Rectangle 53"/>
          <p:cNvSpPr>
            <a:spLocks noChangeArrowheads="1"/>
          </p:cNvSpPr>
          <p:nvPr/>
        </p:nvSpPr>
        <p:spPr bwMode="auto">
          <a:xfrm>
            <a:off x="6526213" y="2579688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63" name="Rectangle 54"/>
          <p:cNvSpPr>
            <a:spLocks noChangeArrowheads="1"/>
          </p:cNvSpPr>
          <p:nvPr/>
        </p:nvSpPr>
        <p:spPr bwMode="auto">
          <a:xfrm>
            <a:off x="6588125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64" name="Rectangle 55"/>
          <p:cNvSpPr>
            <a:spLocks noChangeArrowheads="1"/>
          </p:cNvSpPr>
          <p:nvPr/>
        </p:nvSpPr>
        <p:spPr bwMode="auto">
          <a:xfrm>
            <a:off x="6651625" y="2579688"/>
            <a:ext cx="7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65" name="Rectangle 56"/>
          <p:cNvSpPr>
            <a:spLocks noChangeArrowheads="1"/>
          </p:cNvSpPr>
          <p:nvPr/>
        </p:nvSpPr>
        <p:spPr bwMode="auto">
          <a:xfrm>
            <a:off x="6715125" y="2579688"/>
            <a:ext cx="182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D</a:t>
            </a:r>
            <a:endParaRPr lang="de-DE"/>
          </a:p>
        </p:txBody>
      </p:sp>
      <p:sp>
        <p:nvSpPr>
          <p:cNvPr id="38966" name="Rectangle 57"/>
          <p:cNvSpPr>
            <a:spLocks noChangeArrowheads="1"/>
          </p:cNvSpPr>
          <p:nvPr/>
        </p:nvSpPr>
        <p:spPr bwMode="auto">
          <a:xfrm>
            <a:off x="6894513" y="257968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e</a:t>
            </a:r>
            <a:endParaRPr lang="de-DE"/>
          </a:p>
        </p:txBody>
      </p:sp>
      <p:sp>
        <p:nvSpPr>
          <p:cNvPr id="38967" name="Rectangle 58"/>
          <p:cNvSpPr>
            <a:spLocks noChangeArrowheads="1"/>
          </p:cNvSpPr>
          <p:nvPr/>
        </p:nvSpPr>
        <p:spPr bwMode="auto">
          <a:xfrm>
            <a:off x="7005638" y="257968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k</a:t>
            </a:r>
            <a:endParaRPr lang="de-DE"/>
          </a:p>
        </p:txBody>
      </p:sp>
      <p:sp>
        <p:nvSpPr>
          <p:cNvPr id="38968" name="Rectangle 59"/>
          <p:cNvSpPr>
            <a:spLocks noChangeArrowheads="1"/>
          </p:cNvSpPr>
          <p:nvPr/>
        </p:nvSpPr>
        <p:spPr bwMode="auto">
          <a:xfrm>
            <a:off x="7119938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o</a:t>
            </a:r>
            <a:endParaRPr lang="de-DE"/>
          </a:p>
        </p:txBody>
      </p:sp>
      <p:sp>
        <p:nvSpPr>
          <p:cNvPr id="38969" name="Rectangle 60"/>
          <p:cNvSpPr>
            <a:spLocks noChangeArrowheads="1"/>
          </p:cNvSpPr>
          <p:nvPr/>
        </p:nvSpPr>
        <p:spPr bwMode="auto">
          <a:xfrm>
            <a:off x="7240588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d</a:t>
            </a:r>
            <a:endParaRPr lang="de-DE"/>
          </a:p>
        </p:txBody>
      </p:sp>
      <p:sp>
        <p:nvSpPr>
          <p:cNvPr id="38970" name="Rectangle 61"/>
          <p:cNvSpPr>
            <a:spLocks noChangeArrowheads="1"/>
          </p:cNvSpPr>
          <p:nvPr/>
        </p:nvSpPr>
        <p:spPr bwMode="auto">
          <a:xfrm>
            <a:off x="7367588" y="257968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i</a:t>
            </a:r>
            <a:endParaRPr lang="de-DE"/>
          </a:p>
        </p:txBody>
      </p:sp>
      <p:sp>
        <p:nvSpPr>
          <p:cNvPr id="38971" name="Rectangle 62"/>
          <p:cNvSpPr>
            <a:spLocks noChangeArrowheads="1"/>
          </p:cNvSpPr>
          <p:nvPr/>
        </p:nvSpPr>
        <p:spPr bwMode="auto">
          <a:xfrm>
            <a:off x="7437438" y="257968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e</a:t>
            </a:r>
            <a:endParaRPr lang="de-DE"/>
          </a:p>
        </p:txBody>
      </p:sp>
      <p:sp>
        <p:nvSpPr>
          <p:cNvPr id="38972" name="Rectangle 63"/>
          <p:cNvSpPr>
            <a:spLocks noChangeArrowheads="1"/>
          </p:cNvSpPr>
          <p:nvPr/>
        </p:nvSpPr>
        <p:spPr bwMode="auto">
          <a:xfrm>
            <a:off x="7548563" y="257968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r</a:t>
            </a:r>
            <a:endParaRPr lang="de-DE"/>
          </a:p>
        </p:txBody>
      </p:sp>
      <p:sp>
        <p:nvSpPr>
          <p:cNvPr id="38973" name="Rectangle 64"/>
          <p:cNvSpPr>
            <a:spLocks noChangeArrowheads="1"/>
          </p:cNvSpPr>
          <p:nvPr/>
        </p:nvSpPr>
        <p:spPr bwMode="auto">
          <a:xfrm>
            <a:off x="7646988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u</a:t>
            </a:r>
            <a:endParaRPr lang="de-DE"/>
          </a:p>
        </p:txBody>
      </p:sp>
      <p:sp>
        <p:nvSpPr>
          <p:cNvPr id="38974" name="Rectangle 65"/>
          <p:cNvSpPr>
            <a:spLocks noChangeArrowheads="1"/>
          </p:cNvSpPr>
          <p:nvPr/>
        </p:nvSpPr>
        <p:spPr bwMode="auto">
          <a:xfrm>
            <a:off x="7772400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n</a:t>
            </a:r>
            <a:endParaRPr lang="de-DE"/>
          </a:p>
        </p:txBody>
      </p:sp>
      <p:sp>
        <p:nvSpPr>
          <p:cNvPr id="38975" name="Rectangle 66"/>
          <p:cNvSpPr>
            <a:spLocks noChangeArrowheads="1"/>
          </p:cNvSpPr>
          <p:nvPr/>
        </p:nvSpPr>
        <p:spPr bwMode="auto">
          <a:xfrm>
            <a:off x="7897813" y="25796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g</a:t>
            </a:r>
            <a:endParaRPr lang="de-DE"/>
          </a:p>
        </p:txBody>
      </p:sp>
      <p:sp>
        <p:nvSpPr>
          <p:cNvPr id="38976" name="Rectangle 67"/>
          <p:cNvSpPr>
            <a:spLocks noChangeArrowheads="1"/>
          </p:cNvSpPr>
          <p:nvPr/>
        </p:nvSpPr>
        <p:spPr bwMode="auto">
          <a:xfrm>
            <a:off x="4170363" y="2822575"/>
            <a:ext cx="7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 </a:t>
            </a:r>
            <a:endParaRPr lang="de-DE"/>
          </a:p>
        </p:txBody>
      </p:sp>
      <p:sp>
        <p:nvSpPr>
          <p:cNvPr id="38977" name="Rectangle 68"/>
          <p:cNvSpPr>
            <a:spLocks noChangeArrowheads="1"/>
          </p:cNvSpPr>
          <p:nvPr/>
        </p:nvSpPr>
        <p:spPr bwMode="auto">
          <a:xfrm>
            <a:off x="4232275" y="2822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S</a:t>
            </a:r>
            <a:endParaRPr lang="de-DE"/>
          </a:p>
        </p:txBody>
      </p:sp>
      <p:sp>
        <p:nvSpPr>
          <p:cNvPr id="38978" name="Rectangle 69"/>
          <p:cNvSpPr>
            <a:spLocks noChangeArrowheads="1"/>
          </p:cNvSpPr>
          <p:nvPr/>
        </p:nvSpPr>
        <p:spPr bwMode="auto">
          <a:xfrm>
            <a:off x="4359275" y="2822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p</a:t>
            </a:r>
            <a:endParaRPr lang="de-DE"/>
          </a:p>
        </p:txBody>
      </p:sp>
      <p:sp>
        <p:nvSpPr>
          <p:cNvPr id="38979" name="Rectangle 70"/>
          <p:cNvSpPr>
            <a:spLocks noChangeArrowheads="1"/>
          </p:cNvSpPr>
          <p:nvPr/>
        </p:nvSpPr>
        <p:spPr bwMode="auto">
          <a:xfrm>
            <a:off x="4484688" y="2822575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e</a:t>
            </a:r>
            <a:endParaRPr lang="de-DE"/>
          </a:p>
        </p:txBody>
      </p:sp>
      <p:sp>
        <p:nvSpPr>
          <p:cNvPr id="38980" name="Rectangle 71"/>
          <p:cNvSpPr>
            <a:spLocks noChangeArrowheads="1"/>
          </p:cNvSpPr>
          <p:nvPr/>
        </p:nvSpPr>
        <p:spPr bwMode="auto">
          <a:xfrm>
            <a:off x="4594225" y="282257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i</a:t>
            </a:r>
            <a:endParaRPr lang="de-DE"/>
          </a:p>
        </p:txBody>
      </p:sp>
      <p:sp>
        <p:nvSpPr>
          <p:cNvPr id="38981" name="Rectangle 72"/>
          <p:cNvSpPr>
            <a:spLocks noChangeArrowheads="1"/>
          </p:cNvSpPr>
          <p:nvPr/>
        </p:nvSpPr>
        <p:spPr bwMode="auto">
          <a:xfrm>
            <a:off x="4665663" y="2822575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c</a:t>
            </a:r>
            <a:endParaRPr lang="de-DE"/>
          </a:p>
        </p:txBody>
      </p:sp>
      <p:sp>
        <p:nvSpPr>
          <p:cNvPr id="38982" name="Rectangle 73"/>
          <p:cNvSpPr>
            <a:spLocks noChangeArrowheads="1"/>
          </p:cNvSpPr>
          <p:nvPr/>
        </p:nvSpPr>
        <p:spPr bwMode="auto">
          <a:xfrm>
            <a:off x="4775200" y="2822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h</a:t>
            </a:r>
            <a:endParaRPr lang="de-DE"/>
          </a:p>
        </p:txBody>
      </p:sp>
      <p:sp>
        <p:nvSpPr>
          <p:cNvPr id="38983" name="Rectangle 74"/>
          <p:cNvSpPr>
            <a:spLocks noChangeArrowheads="1"/>
          </p:cNvSpPr>
          <p:nvPr/>
        </p:nvSpPr>
        <p:spPr bwMode="auto">
          <a:xfrm>
            <a:off x="4902200" y="2822575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e</a:t>
            </a:r>
            <a:endParaRPr lang="de-DE"/>
          </a:p>
        </p:txBody>
      </p:sp>
      <p:sp>
        <p:nvSpPr>
          <p:cNvPr id="38984" name="Rectangle 75"/>
          <p:cNvSpPr>
            <a:spLocks noChangeArrowheads="1"/>
          </p:cNvSpPr>
          <p:nvPr/>
        </p:nvSpPr>
        <p:spPr bwMode="auto">
          <a:xfrm>
            <a:off x="5011738" y="2822575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r</a:t>
            </a:r>
            <a:endParaRPr lang="de-DE"/>
          </a:p>
        </p:txBody>
      </p:sp>
      <p:sp>
        <p:nvSpPr>
          <p:cNvPr id="38985" name="Rectangle 76"/>
          <p:cNvSpPr>
            <a:spLocks noChangeArrowheads="1"/>
          </p:cNvSpPr>
          <p:nvPr/>
        </p:nvSpPr>
        <p:spPr bwMode="auto">
          <a:xfrm>
            <a:off x="5110163" y="2822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u</a:t>
            </a:r>
            <a:endParaRPr lang="de-DE"/>
          </a:p>
        </p:txBody>
      </p:sp>
      <p:sp>
        <p:nvSpPr>
          <p:cNvPr id="38986" name="Rectangle 77"/>
          <p:cNvSpPr>
            <a:spLocks noChangeArrowheads="1"/>
          </p:cNvSpPr>
          <p:nvPr/>
        </p:nvSpPr>
        <p:spPr bwMode="auto">
          <a:xfrm>
            <a:off x="5235575" y="2822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n</a:t>
            </a:r>
            <a:endParaRPr lang="de-DE"/>
          </a:p>
        </p:txBody>
      </p:sp>
      <p:sp>
        <p:nvSpPr>
          <p:cNvPr id="38987" name="Rectangle 78"/>
          <p:cNvSpPr>
            <a:spLocks noChangeArrowheads="1"/>
          </p:cNvSpPr>
          <p:nvPr/>
        </p:nvSpPr>
        <p:spPr bwMode="auto">
          <a:xfrm>
            <a:off x="5360988" y="2822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i="1">
                <a:solidFill>
                  <a:srgbClr val="000000"/>
                </a:solidFill>
                <a:latin typeface="CG Times" pitchFamily="18" charset="0"/>
              </a:rPr>
              <a:t>g</a:t>
            </a:r>
            <a:endParaRPr lang="de-DE"/>
          </a:p>
        </p:txBody>
      </p:sp>
      <p:sp>
        <p:nvSpPr>
          <p:cNvPr id="38988" name="Freeform 79"/>
          <p:cNvSpPr>
            <a:spLocks/>
          </p:cNvSpPr>
          <p:nvPr/>
        </p:nvSpPr>
        <p:spPr bwMode="auto">
          <a:xfrm>
            <a:off x="4849813" y="3927475"/>
            <a:ext cx="193675" cy="1936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2147483647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0 h 122"/>
              <a:gd name="T16" fmla="*/ 2147483647 w 122"/>
              <a:gd name="T17" fmla="*/ 0 h 122"/>
              <a:gd name="T18" fmla="*/ 2147483647 w 122"/>
              <a:gd name="T19" fmla="*/ 0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0 w 122"/>
              <a:gd name="T33" fmla="*/ 2147483647 h 122"/>
              <a:gd name="T34" fmla="*/ 2147483647 w 122"/>
              <a:gd name="T35" fmla="*/ 2147483647 h 122"/>
              <a:gd name="T36" fmla="*/ 2147483647 w 122"/>
              <a:gd name="T37" fmla="*/ 2147483647 h 122"/>
              <a:gd name="T38" fmla="*/ 2147483647 w 122"/>
              <a:gd name="T39" fmla="*/ 2147483647 h 122"/>
              <a:gd name="T40" fmla="*/ 2147483647 w 122"/>
              <a:gd name="T41" fmla="*/ 2147483647 h 122"/>
              <a:gd name="T42" fmla="*/ 2147483647 w 122"/>
              <a:gd name="T43" fmla="*/ 2147483647 h 122"/>
              <a:gd name="T44" fmla="*/ 2147483647 w 122"/>
              <a:gd name="T45" fmla="*/ 2147483647 h 122"/>
              <a:gd name="T46" fmla="*/ 2147483647 w 122"/>
              <a:gd name="T47" fmla="*/ 2147483647 h 122"/>
              <a:gd name="T48" fmla="*/ 2147483647 w 122"/>
              <a:gd name="T49" fmla="*/ 2147483647 h 122"/>
              <a:gd name="T50" fmla="*/ 2147483647 w 122"/>
              <a:gd name="T51" fmla="*/ 2147483647 h 122"/>
              <a:gd name="T52" fmla="*/ 2147483647 w 122"/>
              <a:gd name="T53" fmla="*/ 2147483647 h 122"/>
              <a:gd name="T54" fmla="*/ 2147483647 w 122"/>
              <a:gd name="T55" fmla="*/ 2147483647 h 122"/>
              <a:gd name="T56" fmla="*/ 2147483647 w 122"/>
              <a:gd name="T57" fmla="*/ 2147483647 h 122"/>
              <a:gd name="T58" fmla="*/ 2147483647 w 122"/>
              <a:gd name="T59" fmla="*/ 2147483647 h 122"/>
              <a:gd name="T60" fmla="*/ 2147483647 w 122"/>
              <a:gd name="T61" fmla="*/ 2147483647 h 122"/>
              <a:gd name="T62" fmla="*/ 2147483647 w 122"/>
              <a:gd name="T63" fmla="*/ 2147483647 h 122"/>
              <a:gd name="T64" fmla="*/ 2147483647 w 122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122"/>
              <a:gd name="T101" fmla="*/ 122 w 122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122">
                <a:moveTo>
                  <a:pt x="122" y="62"/>
                </a:moveTo>
                <a:lnTo>
                  <a:pt x="122" y="50"/>
                </a:lnTo>
                <a:lnTo>
                  <a:pt x="117" y="37"/>
                </a:lnTo>
                <a:lnTo>
                  <a:pt x="112" y="27"/>
                </a:lnTo>
                <a:lnTo>
                  <a:pt x="104" y="18"/>
                </a:lnTo>
                <a:lnTo>
                  <a:pt x="94" y="10"/>
                </a:lnTo>
                <a:lnTo>
                  <a:pt x="85" y="5"/>
                </a:lnTo>
                <a:lnTo>
                  <a:pt x="75" y="0"/>
                </a:lnTo>
                <a:lnTo>
                  <a:pt x="62" y="0"/>
                </a:lnTo>
                <a:lnTo>
                  <a:pt x="50" y="0"/>
                </a:lnTo>
                <a:lnTo>
                  <a:pt x="37" y="5"/>
                </a:lnTo>
                <a:lnTo>
                  <a:pt x="28" y="10"/>
                </a:lnTo>
                <a:lnTo>
                  <a:pt x="18" y="18"/>
                </a:lnTo>
                <a:lnTo>
                  <a:pt x="10" y="27"/>
                </a:lnTo>
                <a:lnTo>
                  <a:pt x="5" y="37"/>
                </a:lnTo>
                <a:lnTo>
                  <a:pt x="3" y="50"/>
                </a:lnTo>
                <a:lnTo>
                  <a:pt x="0" y="62"/>
                </a:lnTo>
                <a:lnTo>
                  <a:pt x="3" y="72"/>
                </a:lnTo>
                <a:lnTo>
                  <a:pt x="5" y="84"/>
                </a:lnTo>
                <a:lnTo>
                  <a:pt x="10" y="94"/>
                </a:lnTo>
                <a:lnTo>
                  <a:pt x="18" y="104"/>
                </a:lnTo>
                <a:lnTo>
                  <a:pt x="28" y="112"/>
                </a:lnTo>
                <a:lnTo>
                  <a:pt x="37" y="117"/>
                </a:lnTo>
                <a:lnTo>
                  <a:pt x="50" y="119"/>
                </a:lnTo>
                <a:lnTo>
                  <a:pt x="62" y="122"/>
                </a:lnTo>
                <a:lnTo>
                  <a:pt x="75" y="119"/>
                </a:lnTo>
                <a:lnTo>
                  <a:pt x="85" y="117"/>
                </a:lnTo>
                <a:lnTo>
                  <a:pt x="94" y="112"/>
                </a:lnTo>
                <a:lnTo>
                  <a:pt x="104" y="104"/>
                </a:lnTo>
                <a:lnTo>
                  <a:pt x="112" y="94"/>
                </a:lnTo>
                <a:lnTo>
                  <a:pt x="117" y="84"/>
                </a:lnTo>
                <a:lnTo>
                  <a:pt x="122" y="72"/>
                </a:lnTo>
                <a:lnTo>
                  <a:pt x="122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89" name="Freeform 80"/>
          <p:cNvSpPr>
            <a:spLocks/>
          </p:cNvSpPr>
          <p:nvPr/>
        </p:nvSpPr>
        <p:spPr bwMode="auto">
          <a:xfrm>
            <a:off x="5235575" y="3990975"/>
            <a:ext cx="103188" cy="74613"/>
          </a:xfrm>
          <a:custGeom>
            <a:avLst/>
            <a:gdLst>
              <a:gd name="T0" fmla="*/ 0 w 65"/>
              <a:gd name="T1" fmla="*/ 2147483647 h 47"/>
              <a:gd name="T2" fmla="*/ 0 w 65"/>
              <a:gd name="T3" fmla="*/ 2147483647 h 47"/>
              <a:gd name="T4" fmla="*/ 2147483647 w 65"/>
              <a:gd name="T5" fmla="*/ 2147483647 h 47"/>
              <a:gd name="T6" fmla="*/ 0 w 65"/>
              <a:gd name="T7" fmla="*/ 0 h 47"/>
              <a:gd name="T8" fmla="*/ 0 w 65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47"/>
              <a:gd name="T17" fmla="*/ 65 w 6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47">
                <a:moveTo>
                  <a:pt x="0" y="22"/>
                </a:moveTo>
                <a:lnTo>
                  <a:pt x="0" y="47"/>
                </a:lnTo>
                <a:lnTo>
                  <a:pt x="65" y="22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0" name="Line 81"/>
          <p:cNvSpPr>
            <a:spLocks noChangeShapeType="1"/>
          </p:cNvSpPr>
          <p:nvPr/>
        </p:nvSpPr>
        <p:spPr bwMode="auto">
          <a:xfrm flipH="1">
            <a:off x="5062538" y="4025900"/>
            <a:ext cx="173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1" name="Rectangle 82"/>
          <p:cNvSpPr>
            <a:spLocks noChangeArrowheads="1"/>
          </p:cNvSpPr>
          <p:nvPr/>
        </p:nvSpPr>
        <p:spPr bwMode="auto">
          <a:xfrm>
            <a:off x="3367088" y="3373438"/>
            <a:ext cx="134937" cy="4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2" name="Rectangle 83"/>
          <p:cNvSpPr>
            <a:spLocks noChangeArrowheads="1"/>
          </p:cNvSpPr>
          <p:nvPr/>
        </p:nvSpPr>
        <p:spPr bwMode="auto">
          <a:xfrm>
            <a:off x="3367088" y="34290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8993" name="Rectangle 84"/>
          <p:cNvSpPr>
            <a:spLocks noChangeArrowheads="1"/>
          </p:cNvSpPr>
          <p:nvPr/>
        </p:nvSpPr>
        <p:spPr bwMode="auto">
          <a:xfrm>
            <a:off x="3367088" y="34290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8994" name="Rectangle 85"/>
          <p:cNvSpPr>
            <a:spLocks noChangeArrowheads="1"/>
          </p:cNvSpPr>
          <p:nvPr/>
        </p:nvSpPr>
        <p:spPr bwMode="auto">
          <a:xfrm>
            <a:off x="3367088" y="35512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8995" name="Rectangle 86"/>
          <p:cNvSpPr>
            <a:spLocks noChangeArrowheads="1"/>
          </p:cNvSpPr>
          <p:nvPr/>
        </p:nvSpPr>
        <p:spPr bwMode="auto">
          <a:xfrm>
            <a:off x="3367088" y="3551238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8996" name="Rectangle 87"/>
          <p:cNvSpPr>
            <a:spLocks noChangeArrowheads="1"/>
          </p:cNvSpPr>
          <p:nvPr/>
        </p:nvSpPr>
        <p:spPr bwMode="auto">
          <a:xfrm>
            <a:off x="3367088" y="367347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8997" name="Rectangle 88"/>
          <p:cNvSpPr>
            <a:spLocks noChangeArrowheads="1"/>
          </p:cNvSpPr>
          <p:nvPr/>
        </p:nvSpPr>
        <p:spPr bwMode="auto">
          <a:xfrm>
            <a:off x="3367088" y="3673475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2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8998" name="Rectangle 89"/>
          <p:cNvSpPr>
            <a:spLocks noChangeArrowheads="1"/>
          </p:cNvSpPr>
          <p:nvPr/>
        </p:nvSpPr>
        <p:spPr bwMode="auto">
          <a:xfrm>
            <a:off x="1931988" y="3192463"/>
            <a:ext cx="963612" cy="21272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99" name="Rectangle 90"/>
          <p:cNvSpPr>
            <a:spLocks noChangeArrowheads="1"/>
          </p:cNvSpPr>
          <p:nvPr/>
        </p:nvSpPr>
        <p:spPr bwMode="auto">
          <a:xfrm>
            <a:off x="4056063" y="3903663"/>
            <a:ext cx="471487" cy="14192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0" name="Rectangle 91"/>
          <p:cNvSpPr>
            <a:spLocks noChangeArrowheads="1"/>
          </p:cNvSpPr>
          <p:nvPr/>
        </p:nvSpPr>
        <p:spPr bwMode="auto">
          <a:xfrm>
            <a:off x="6757988" y="3181350"/>
            <a:ext cx="979487" cy="21685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1" name="Freeform 92"/>
          <p:cNvSpPr>
            <a:spLocks/>
          </p:cNvSpPr>
          <p:nvPr/>
        </p:nvSpPr>
        <p:spPr bwMode="auto">
          <a:xfrm>
            <a:off x="869950" y="3232150"/>
            <a:ext cx="193675" cy="192088"/>
          </a:xfrm>
          <a:custGeom>
            <a:avLst/>
            <a:gdLst>
              <a:gd name="T0" fmla="*/ 2147483647 w 122"/>
              <a:gd name="T1" fmla="*/ 2147483647 h 121"/>
              <a:gd name="T2" fmla="*/ 2147483647 w 122"/>
              <a:gd name="T3" fmla="*/ 2147483647 h 121"/>
              <a:gd name="T4" fmla="*/ 2147483647 w 122"/>
              <a:gd name="T5" fmla="*/ 2147483647 h 121"/>
              <a:gd name="T6" fmla="*/ 2147483647 w 122"/>
              <a:gd name="T7" fmla="*/ 2147483647 h 121"/>
              <a:gd name="T8" fmla="*/ 2147483647 w 122"/>
              <a:gd name="T9" fmla="*/ 2147483647 h 121"/>
              <a:gd name="T10" fmla="*/ 2147483647 w 122"/>
              <a:gd name="T11" fmla="*/ 2147483647 h 121"/>
              <a:gd name="T12" fmla="*/ 2147483647 w 122"/>
              <a:gd name="T13" fmla="*/ 2147483647 h 121"/>
              <a:gd name="T14" fmla="*/ 2147483647 w 122"/>
              <a:gd name="T15" fmla="*/ 2147483647 h 121"/>
              <a:gd name="T16" fmla="*/ 2147483647 w 122"/>
              <a:gd name="T17" fmla="*/ 0 h 121"/>
              <a:gd name="T18" fmla="*/ 2147483647 w 122"/>
              <a:gd name="T19" fmla="*/ 2147483647 h 121"/>
              <a:gd name="T20" fmla="*/ 2147483647 w 122"/>
              <a:gd name="T21" fmla="*/ 2147483647 h 121"/>
              <a:gd name="T22" fmla="*/ 2147483647 w 122"/>
              <a:gd name="T23" fmla="*/ 2147483647 h 121"/>
              <a:gd name="T24" fmla="*/ 2147483647 w 122"/>
              <a:gd name="T25" fmla="*/ 2147483647 h 121"/>
              <a:gd name="T26" fmla="*/ 2147483647 w 122"/>
              <a:gd name="T27" fmla="*/ 2147483647 h 121"/>
              <a:gd name="T28" fmla="*/ 2147483647 w 122"/>
              <a:gd name="T29" fmla="*/ 2147483647 h 121"/>
              <a:gd name="T30" fmla="*/ 0 w 122"/>
              <a:gd name="T31" fmla="*/ 2147483647 h 121"/>
              <a:gd name="T32" fmla="*/ 0 w 122"/>
              <a:gd name="T33" fmla="*/ 2147483647 h 121"/>
              <a:gd name="T34" fmla="*/ 0 w 122"/>
              <a:gd name="T35" fmla="*/ 2147483647 h 121"/>
              <a:gd name="T36" fmla="*/ 2147483647 w 122"/>
              <a:gd name="T37" fmla="*/ 2147483647 h 121"/>
              <a:gd name="T38" fmla="*/ 2147483647 w 122"/>
              <a:gd name="T39" fmla="*/ 2147483647 h 121"/>
              <a:gd name="T40" fmla="*/ 2147483647 w 122"/>
              <a:gd name="T41" fmla="*/ 2147483647 h 121"/>
              <a:gd name="T42" fmla="*/ 2147483647 w 122"/>
              <a:gd name="T43" fmla="*/ 2147483647 h 121"/>
              <a:gd name="T44" fmla="*/ 2147483647 w 122"/>
              <a:gd name="T45" fmla="*/ 2147483647 h 121"/>
              <a:gd name="T46" fmla="*/ 2147483647 w 122"/>
              <a:gd name="T47" fmla="*/ 2147483647 h 121"/>
              <a:gd name="T48" fmla="*/ 2147483647 w 122"/>
              <a:gd name="T49" fmla="*/ 2147483647 h 121"/>
              <a:gd name="T50" fmla="*/ 2147483647 w 122"/>
              <a:gd name="T51" fmla="*/ 2147483647 h 121"/>
              <a:gd name="T52" fmla="*/ 2147483647 w 122"/>
              <a:gd name="T53" fmla="*/ 2147483647 h 121"/>
              <a:gd name="T54" fmla="*/ 2147483647 w 122"/>
              <a:gd name="T55" fmla="*/ 2147483647 h 121"/>
              <a:gd name="T56" fmla="*/ 2147483647 w 122"/>
              <a:gd name="T57" fmla="*/ 2147483647 h 121"/>
              <a:gd name="T58" fmla="*/ 2147483647 w 122"/>
              <a:gd name="T59" fmla="*/ 2147483647 h 121"/>
              <a:gd name="T60" fmla="*/ 2147483647 w 122"/>
              <a:gd name="T61" fmla="*/ 2147483647 h 121"/>
              <a:gd name="T62" fmla="*/ 2147483647 w 122"/>
              <a:gd name="T63" fmla="*/ 2147483647 h 121"/>
              <a:gd name="T64" fmla="*/ 2147483647 w 122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121"/>
              <a:gd name="T101" fmla="*/ 122 w 122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121">
                <a:moveTo>
                  <a:pt x="122" y="62"/>
                </a:moveTo>
                <a:lnTo>
                  <a:pt x="119" y="50"/>
                </a:lnTo>
                <a:lnTo>
                  <a:pt x="117" y="37"/>
                </a:lnTo>
                <a:lnTo>
                  <a:pt x="112" y="27"/>
                </a:lnTo>
                <a:lnTo>
                  <a:pt x="104" y="20"/>
                </a:lnTo>
                <a:lnTo>
                  <a:pt x="95" y="12"/>
                </a:lnTo>
                <a:lnTo>
                  <a:pt x="85" y="5"/>
                </a:lnTo>
                <a:lnTo>
                  <a:pt x="72" y="3"/>
                </a:lnTo>
                <a:lnTo>
                  <a:pt x="60" y="0"/>
                </a:lnTo>
                <a:lnTo>
                  <a:pt x="47" y="3"/>
                </a:lnTo>
                <a:lnTo>
                  <a:pt x="38" y="5"/>
                </a:lnTo>
                <a:lnTo>
                  <a:pt x="28" y="12"/>
                </a:lnTo>
                <a:lnTo>
                  <a:pt x="18" y="20"/>
                </a:lnTo>
                <a:lnTo>
                  <a:pt x="10" y="27"/>
                </a:lnTo>
                <a:lnTo>
                  <a:pt x="5" y="37"/>
                </a:lnTo>
                <a:lnTo>
                  <a:pt x="0" y="50"/>
                </a:lnTo>
                <a:lnTo>
                  <a:pt x="0" y="62"/>
                </a:lnTo>
                <a:lnTo>
                  <a:pt x="0" y="74"/>
                </a:lnTo>
                <a:lnTo>
                  <a:pt x="5" y="84"/>
                </a:lnTo>
                <a:lnTo>
                  <a:pt x="10" y="97"/>
                </a:lnTo>
                <a:lnTo>
                  <a:pt x="18" y="104"/>
                </a:lnTo>
                <a:lnTo>
                  <a:pt x="28" y="111"/>
                </a:lnTo>
                <a:lnTo>
                  <a:pt x="38" y="116"/>
                </a:lnTo>
                <a:lnTo>
                  <a:pt x="47" y="121"/>
                </a:lnTo>
                <a:lnTo>
                  <a:pt x="60" y="121"/>
                </a:lnTo>
                <a:lnTo>
                  <a:pt x="72" y="121"/>
                </a:lnTo>
                <a:lnTo>
                  <a:pt x="85" y="116"/>
                </a:lnTo>
                <a:lnTo>
                  <a:pt x="95" y="111"/>
                </a:lnTo>
                <a:lnTo>
                  <a:pt x="104" y="104"/>
                </a:lnTo>
                <a:lnTo>
                  <a:pt x="112" y="97"/>
                </a:lnTo>
                <a:lnTo>
                  <a:pt x="117" y="84"/>
                </a:lnTo>
                <a:lnTo>
                  <a:pt x="119" y="74"/>
                </a:lnTo>
                <a:lnTo>
                  <a:pt x="122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2" name="Freeform 93"/>
          <p:cNvSpPr>
            <a:spLocks/>
          </p:cNvSpPr>
          <p:nvPr/>
        </p:nvSpPr>
        <p:spPr bwMode="auto">
          <a:xfrm>
            <a:off x="854075" y="5118100"/>
            <a:ext cx="193675" cy="1936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2147483647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0 h 122"/>
              <a:gd name="T16" fmla="*/ 2147483647 w 122"/>
              <a:gd name="T17" fmla="*/ 0 h 122"/>
              <a:gd name="T18" fmla="*/ 2147483647 w 122"/>
              <a:gd name="T19" fmla="*/ 0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0 w 122"/>
              <a:gd name="T33" fmla="*/ 2147483647 h 122"/>
              <a:gd name="T34" fmla="*/ 2147483647 w 122"/>
              <a:gd name="T35" fmla="*/ 2147483647 h 122"/>
              <a:gd name="T36" fmla="*/ 2147483647 w 122"/>
              <a:gd name="T37" fmla="*/ 2147483647 h 122"/>
              <a:gd name="T38" fmla="*/ 2147483647 w 122"/>
              <a:gd name="T39" fmla="*/ 2147483647 h 122"/>
              <a:gd name="T40" fmla="*/ 2147483647 w 122"/>
              <a:gd name="T41" fmla="*/ 2147483647 h 122"/>
              <a:gd name="T42" fmla="*/ 2147483647 w 122"/>
              <a:gd name="T43" fmla="*/ 2147483647 h 122"/>
              <a:gd name="T44" fmla="*/ 2147483647 w 122"/>
              <a:gd name="T45" fmla="*/ 2147483647 h 122"/>
              <a:gd name="T46" fmla="*/ 2147483647 w 122"/>
              <a:gd name="T47" fmla="*/ 2147483647 h 122"/>
              <a:gd name="T48" fmla="*/ 2147483647 w 122"/>
              <a:gd name="T49" fmla="*/ 2147483647 h 122"/>
              <a:gd name="T50" fmla="*/ 2147483647 w 122"/>
              <a:gd name="T51" fmla="*/ 2147483647 h 122"/>
              <a:gd name="T52" fmla="*/ 2147483647 w 122"/>
              <a:gd name="T53" fmla="*/ 2147483647 h 122"/>
              <a:gd name="T54" fmla="*/ 2147483647 w 122"/>
              <a:gd name="T55" fmla="*/ 2147483647 h 122"/>
              <a:gd name="T56" fmla="*/ 2147483647 w 122"/>
              <a:gd name="T57" fmla="*/ 2147483647 h 122"/>
              <a:gd name="T58" fmla="*/ 2147483647 w 122"/>
              <a:gd name="T59" fmla="*/ 2147483647 h 122"/>
              <a:gd name="T60" fmla="*/ 2147483647 w 122"/>
              <a:gd name="T61" fmla="*/ 2147483647 h 122"/>
              <a:gd name="T62" fmla="*/ 2147483647 w 122"/>
              <a:gd name="T63" fmla="*/ 2147483647 h 122"/>
              <a:gd name="T64" fmla="*/ 2147483647 w 122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122"/>
              <a:gd name="T101" fmla="*/ 122 w 122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122">
                <a:moveTo>
                  <a:pt x="122" y="60"/>
                </a:moveTo>
                <a:lnTo>
                  <a:pt x="119" y="50"/>
                </a:lnTo>
                <a:lnTo>
                  <a:pt x="117" y="37"/>
                </a:lnTo>
                <a:lnTo>
                  <a:pt x="112" y="28"/>
                </a:lnTo>
                <a:lnTo>
                  <a:pt x="105" y="18"/>
                </a:lnTo>
                <a:lnTo>
                  <a:pt x="95" y="10"/>
                </a:lnTo>
                <a:lnTo>
                  <a:pt x="85" y="5"/>
                </a:lnTo>
                <a:lnTo>
                  <a:pt x="72" y="0"/>
                </a:lnTo>
                <a:lnTo>
                  <a:pt x="60" y="0"/>
                </a:lnTo>
                <a:lnTo>
                  <a:pt x="48" y="0"/>
                </a:lnTo>
                <a:lnTo>
                  <a:pt x="38" y="5"/>
                </a:lnTo>
                <a:lnTo>
                  <a:pt x="28" y="10"/>
                </a:lnTo>
                <a:lnTo>
                  <a:pt x="18" y="18"/>
                </a:lnTo>
                <a:lnTo>
                  <a:pt x="10" y="28"/>
                </a:lnTo>
                <a:lnTo>
                  <a:pt x="5" y="37"/>
                </a:lnTo>
                <a:lnTo>
                  <a:pt x="3" y="50"/>
                </a:lnTo>
                <a:lnTo>
                  <a:pt x="0" y="60"/>
                </a:lnTo>
                <a:lnTo>
                  <a:pt x="3" y="72"/>
                </a:lnTo>
                <a:lnTo>
                  <a:pt x="5" y="84"/>
                </a:lnTo>
                <a:lnTo>
                  <a:pt x="10" y="94"/>
                </a:lnTo>
                <a:lnTo>
                  <a:pt x="18" y="104"/>
                </a:lnTo>
                <a:lnTo>
                  <a:pt x="28" y="112"/>
                </a:lnTo>
                <a:lnTo>
                  <a:pt x="38" y="117"/>
                </a:lnTo>
                <a:lnTo>
                  <a:pt x="48" y="122"/>
                </a:lnTo>
                <a:lnTo>
                  <a:pt x="60" y="122"/>
                </a:lnTo>
                <a:lnTo>
                  <a:pt x="72" y="122"/>
                </a:lnTo>
                <a:lnTo>
                  <a:pt x="85" y="117"/>
                </a:lnTo>
                <a:lnTo>
                  <a:pt x="95" y="112"/>
                </a:lnTo>
                <a:lnTo>
                  <a:pt x="105" y="104"/>
                </a:lnTo>
                <a:lnTo>
                  <a:pt x="112" y="94"/>
                </a:lnTo>
                <a:lnTo>
                  <a:pt x="117" y="84"/>
                </a:lnTo>
                <a:lnTo>
                  <a:pt x="119" y="72"/>
                </a:lnTo>
                <a:lnTo>
                  <a:pt x="122" y="6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3" name="Freeform 94"/>
          <p:cNvSpPr>
            <a:spLocks/>
          </p:cNvSpPr>
          <p:nvPr/>
        </p:nvSpPr>
        <p:spPr bwMode="auto">
          <a:xfrm>
            <a:off x="3419475" y="3248025"/>
            <a:ext cx="192088" cy="192088"/>
          </a:xfrm>
          <a:custGeom>
            <a:avLst/>
            <a:gdLst>
              <a:gd name="T0" fmla="*/ 2147483647 w 121"/>
              <a:gd name="T1" fmla="*/ 2147483647 h 121"/>
              <a:gd name="T2" fmla="*/ 2147483647 w 121"/>
              <a:gd name="T3" fmla="*/ 2147483647 h 121"/>
              <a:gd name="T4" fmla="*/ 2147483647 w 121"/>
              <a:gd name="T5" fmla="*/ 2147483647 h 121"/>
              <a:gd name="T6" fmla="*/ 2147483647 w 121"/>
              <a:gd name="T7" fmla="*/ 2147483647 h 121"/>
              <a:gd name="T8" fmla="*/ 2147483647 w 121"/>
              <a:gd name="T9" fmla="*/ 2147483647 h 121"/>
              <a:gd name="T10" fmla="*/ 2147483647 w 121"/>
              <a:gd name="T11" fmla="*/ 2147483647 h 121"/>
              <a:gd name="T12" fmla="*/ 2147483647 w 121"/>
              <a:gd name="T13" fmla="*/ 2147483647 h 121"/>
              <a:gd name="T14" fmla="*/ 2147483647 w 121"/>
              <a:gd name="T15" fmla="*/ 2147483647 h 121"/>
              <a:gd name="T16" fmla="*/ 2147483647 w 121"/>
              <a:gd name="T17" fmla="*/ 0 h 121"/>
              <a:gd name="T18" fmla="*/ 2147483647 w 121"/>
              <a:gd name="T19" fmla="*/ 2147483647 h 121"/>
              <a:gd name="T20" fmla="*/ 2147483647 w 121"/>
              <a:gd name="T21" fmla="*/ 2147483647 h 121"/>
              <a:gd name="T22" fmla="*/ 2147483647 w 121"/>
              <a:gd name="T23" fmla="*/ 2147483647 h 121"/>
              <a:gd name="T24" fmla="*/ 2147483647 w 121"/>
              <a:gd name="T25" fmla="*/ 2147483647 h 121"/>
              <a:gd name="T26" fmla="*/ 2147483647 w 121"/>
              <a:gd name="T27" fmla="*/ 2147483647 h 121"/>
              <a:gd name="T28" fmla="*/ 2147483647 w 121"/>
              <a:gd name="T29" fmla="*/ 2147483647 h 121"/>
              <a:gd name="T30" fmla="*/ 0 w 121"/>
              <a:gd name="T31" fmla="*/ 2147483647 h 121"/>
              <a:gd name="T32" fmla="*/ 0 w 121"/>
              <a:gd name="T33" fmla="*/ 2147483647 h 121"/>
              <a:gd name="T34" fmla="*/ 0 w 121"/>
              <a:gd name="T35" fmla="*/ 2147483647 h 121"/>
              <a:gd name="T36" fmla="*/ 2147483647 w 121"/>
              <a:gd name="T37" fmla="*/ 2147483647 h 121"/>
              <a:gd name="T38" fmla="*/ 2147483647 w 121"/>
              <a:gd name="T39" fmla="*/ 2147483647 h 121"/>
              <a:gd name="T40" fmla="*/ 2147483647 w 121"/>
              <a:gd name="T41" fmla="*/ 2147483647 h 121"/>
              <a:gd name="T42" fmla="*/ 2147483647 w 121"/>
              <a:gd name="T43" fmla="*/ 2147483647 h 121"/>
              <a:gd name="T44" fmla="*/ 2147483647 w 121"/>
              <a:gd name="T45" fmla="*/ 2147483647 h 121"/>
              <a:gd name="T46" fmla="*/ 2147483647 w 121"/>
              <a:gd name="T47" fmla="*/ 2147483647 h 121"/>
              <a:gd name="T48" fmla="*/ 2147483647 w 121"/>
              <a:gd name="T49" fmla="*/ 2147483647 h 121"/>
              <a:gd name="T50" fmla="*/ 2147483647 w 121"/>
              <a:gd name="T51" fmla="*/ 2147483647 h 121"/>
              <a:gd name="T52" fmla="*/ 2147483647 w 121"/>
              <a:gd name="T53" fmla="*/ 2147483647 h 121"/>
              <a:gd name="T54" fmla="*/ 2147483647 w 121"/>
              <a:gd name="T55" fmla="*/ 2147483647 h 121"/>
              <a:gd name="T56" fmla="*/ 2147483647 w 121"/>
              <a:gd name="T57" fmla="*/ 2147483647 h 121"/>
              <a:gd name="T58" fmla="*/ 2147483647 w 121"/>
              <a:gd name="T59" fmla="*/ 2147483647 h 121"/>
              <a:gd name="T60" fmla="*/ 2147483647 w 121"/>
              <a:gd name="T61" fmla="*/ 2147483647 h 121"/>
              <a:gd name="T62" fmla="*/ 2147483647 w 121"/>
              <a:gd name="T63" fmla="*/ 2147483647 h 121"/>
              <a:gd name="T64" fmla="*/ 2147483647 w 121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1"/>
              <a:gd name="T101" fmla="*/ 121 w 121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1">
                <a:moveTo>
                  <a:pt x="121" y="62"/>
                </a:moveTo>
                <a:lnTo>
                  <a:pt x="119" y="50"/>
                </a:lnTo>
                <a:lnTo>
                  <a:pt x="116" y="37"/>
                </a:lnTo>
                <a:lnTo>
                  <a:pt x="111" y="27"/>
                </a:lnTo>
                <a:lnTo>
                  <a:pt x="104" y="17"/>
                </a:lnTo>
                <a:lnTo>
                  <a:pt x="94" y="10"/>
                </a:lnTo>
                <a:lnTo>
                  <a:pt x="84" y="5"/>
                </a:lnTo>
                <a:lnTo>
                  <a:pt x="71" y="2"/>
                </a:lnTo>
                <a:lnTo>
                  <a:pt x="59" y="0"/>
                </a:lnTo>
                <a:lnTo>
                  <a:pt x="47" y="2"/>
                </a:lnTo>
                <a:lnTo>
                  <a:pt x="37" y="5"/>
                </a:lnTo>
                <a:lnTo>
                  <a:pt x="27" y="10"/>
                </a:lnTo>
                <a:lnTo>
                  <a:pt x="17" y="17"/>
                </a:lnTo>
                <a:lnTo>
                  <a:pt x="10" y="27"/>
                </a:lnTo>
                <a:lnTo>
                  <a:pt x="5" y="37"/>
                </a:lnTo>
                <a:lnTo>
                  <a:pt x="0" y="50"/>
                </a:lnTo>
                <a:lnTo>
                  <a:pt x="0" y="62"/>
                </a:lnTo>
                <a:lnTo>
                  <a:pt x="0" y="74"/>
                </a:lnTo>
                <a:lnTo>
                  <a:pt x="5" y="84"/>
                </a:lnTo>
                <a:lnTo>
                  <a:pt x="10" y="97"/>
                </a:lnTo>
                <a:lnTo>
                  <a:pt x="17" y="104"/>
                </a:lnTo>
                <a:lnTo>
                  <a:pt x="27" y="111"/>
                </a:lnTo>
                <a:lnTo>
                  <a:pt x="37" y="116"/>
                </a:lnTo>
                <a:lnTo>
                  <a:pt x="47" y="121"/>
                </a:lnTo>
                <a:lnTo>
                  <a:pt x="59" y="121"/>
                </a:lnTo>
                <a:lnTo>
                  <a:pt x="71" y="121"/>
                </a:lnTo>
                <a:lnTo>
                  <a:pt x="84" y="116"/>
                </a:lnTo>
                <a:lnTo>
                  <a:pt x="94" y="111"/>
                </a:lnTo>
                <a:lnTo>
                  <a:pt x="104" y="104"/>
                </a:lnTo>
                <a:lnTo>
                  <a:pt x="111" y="97"/>
                </a:lnTo>
                <a:lnTo>
                  <a:pt x="116" y="84"/>
                </a:lnTo>
                <a:lnTo>
                  <a:pt x="119" y="74"/>
                </a:lnTo>
                <a:lnTo>
                  <a:pt x="121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4" name="Freeform 95"/>
          <p:cNvSpPr>
            <a:spLocks/>
          </p:cNvSpPr>
          <p:nvPr/>
        </p:nvSpPr>
        <p:spPr bwMode="auto">
          <a:xfrm>
            <a:off x="3403600" y="3746500"/>
            <a:ext cx="192088" cy="193675"/>
          </a:xfrm>
          <a:custGeom>
            <a:avLst/>
            <a:gdLst>
              <a:gd name="T0" fmla="*/ 2147483647 w 121"/>
              <a:gd name="T1" fmla="*/ 2147483647 h 122"/>
              <a:gd name="T2" fmla="*/ 2147483647 w 121"/>
              <a:gd name="T3" fmla="*/ 2147483647 h 122"/>
              <a:gd name="T4" fmla="*/ 2147483647 w 121"/>
              <a:gd name="T5" fmla="*/ 2147483647 h 122"/>
              <a:gd name="T6" fmla="*/ 2147483647 w 121"/>
              <a:gd name="T7" fmla="*/ 2147483647 h 122"/>
              <a:gd name="T8" fmla="*/ 2147483647 w 121"/>
              <a:gd name="T9" fmla="*/ 2147483647 h 122"/>
              <a:gd name="T10" fmla="*/ 2147483647 w 121"/>
              <a:gd name="T11" fmla="*/ 2147483647 h 122"/>
              <a:gd name="T12" fmla="*/ 2147483647 w 121"/>
              <a:gd name="T13" fmla="*/ 2147483647 h 122"/>
              <a:gd name="T14" fmla="*/ 2147483647 w 121"/>
              <a:gd name="T15" fmla="*/ 0 h 122"/>
              <a:gd name="T16" fmla="*/ 2147483647 w 121"/>
              <a:gd name="T17" fmla="*/ 0 h 122"/>
              <a:gd name="T18" fmla="*/ 2147483647 w 121"/>
              <a:gd name="T19" fmla="*/ 0 h 122"/>
              <a:gd name="T20" fmla="*/ 2147483647 w 121"/>
              <a:gd name="T21" fmla="*/ 2147483647 h 122"/>
              <a:gd name="T22" fmla="*/ 2147483647 w 121"/>
              <a:gd name="T23" fmla="*/ 2147483647 h 122"/>
              <a:gd name="T24" fmla="*/ 2147483647 w 121"/>
              <a:gd name="T25" fmla="*/ 2147483647 h 122"/>
              <a:gd name="T26" fmla="*/ 2147483647 w 121"/>
              <a:gd name="T27" fmla="*/ 2147483647 h 122"/>
              <a:gd name="T28" fmla="*/ 2147483647 w 121"/>
              <a:gd name="T29" fmla="*/ 2147483647 h 122"/>
              <a:gd name="T30" fmla="*/ 2147483647 w 121"/>
              <a:gd name="T31" fmla="*/ 2147483647 h 122"/>
              <a:gd name="T32" fmla="*/ 0 w 121"/>
              <a:gd name="T33" fmla="*/ 2147483647 h 122"/>
              <a:gd name="T34" fmla="*/ 2147483647 w 121"/>
              <a:gd name="T35" fmla="*/ 2147483647 h 122"/>
              <a:gd name="T36" fmla="*/ 2147483647 w 121"/>
              <a:gd name="T37" fmla="*/ 2147483647 h 122"/>
              <a:gd name="T38" fmla="*/ 2147483647 w 121"/>
              <a:gd name="T39" fmla="*/ 2147483647 h 122"/>
              <a:gd name="T40" fmla="*/ 2147483647 w 121"/>
              <a:gd name="T41" fmla="*/ 2147483647 h 122"/>
              <a:gd name="T42" fmla="*/ 2147483647 w 121"/>
              <a:gd name="T43" fmla="*/ 2147483647 h 122"/>
              <a:gd name="T44" fmla="*/ 2147483647 w 121"/>
              <a:gd name="T45" fmla="*/ 2147483647 h 122"/>
              <a:gd name="T46" fmla="*/ 2147483647 w 121"/>
              <a:gd name="T47" fmla="*/ 2147483647 h 122"/>
              <a:gd name="T48" fmla="*/ 2147483647 w 121"/>
              <a:gd name="T49" fmla="*/ 2147483647 h 122"/>
              <a:gd name="T50" fmla="*/ 2147483647 w 121"/>
              <a:gd name="T51" fmla="*/ 2147483647 h 122"/>
              <a:gd name="T52" fmla="*/ 2147483647 w 121"/>
              <a:gd name="T53" fmla="*/ 2147483647 h 122"/>
              <a:gd name="T54" fmla="*/ 2147483647 w 121"/>
              <a:gd name="T55" fmla="*/ 2147483647 h 122"/>
              <a:gd name="T56" fmla="*/ 2147483647 w 121"/>
              <a:gd name="T57" fmla="*/ 2147483647 h 122"/>
              <a:gd name="T58" fmla="*/ 2147483647 w 121"/>
              <a:gd name="T59" fmla="*/ 2147483647 h 122"/>
              <a:gd name="T60" fmla="*/ 2147483647 w 121"/>
              <a:gd name="T61" fmla="*/ 2147483647 h 122"/>
              <a:gd name="T62" fmla="*/ 2147483647 w 121"/>
              <a:gd name="T63" fmla="*/ 2147483647 h 122"/>
              <a:gd name="T64" fmla="*/ 2147483647 w 121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2"/>
              <a:gd name="T101" fmla="*/ 121 w 121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2">
                <a:moveTo>
                  <a:pt x="121" y="60"/>
                </a:moveTo>
                <a:lnTo>
                  <a:pt x="119" y="47"/>
                </a:lnTo>
                <a:lnTo>
                  <a:pt x="116" y="38"/>
                </a:lnTo>
                <a:lnTo>
                  <a:pt x="111" y="28"/>
                </a:lnTo>
                <a:lnTo>
                  <a:pt x="104" y="18"/>
                </a:lnTo>
                <a:lnTo>
                  <a:pt x="94" y="10"/>
                </a:lnTo>
                <a:lnTo>
                  <a:pt x="84" y="5"/>
                </a:lnTo>
                <a:lnTo>
                  <a:pt x="74" y="0"/>
                </a:lnTo>
                <a:lnTo>
                  <a:pt x="62" y="0"/>
                </a:lnTo>
                <a:lnTo>
                  <a:pt x="49" y="0"/>
                </a:lnTo>
                <a:lnTo>
                  <a:pt x="37" y="5"/>
                </a:lnTo>
                <a:lnTo>
                  <a:pt x="27" y="10"/>
                </a:lnTo>
                <a:lnTo>
                  <a:pt x="17" y="18"/>
                </a:lnTo>
                <a:lnTo>
                  <a:pt x="10" y="28"/>
                </a:lnTo>
                <a:lnTo>
                  <a:pt x="5" y="38"/>
                </a:lnTo>
                <a:lnTo>
                  <a:pt x="2" y="47"/>
                </a:lnTo>
                <a:lnTo>
                  <a:pt x="0" y="60"/>
                </a:lnTo>
                <a:lnTo>
                  <a:pt x="2" y="72"/>
                </a:lnTo>
                <a:lnTo>
                  <a:pt x="5" y="85"/>
                </a:lnTo>
                <a:lnTo>
                  <a:pt x="10" y="94"/>
                </a:lnTo>
                <a:lnTo>
                  <a:pt x="17" y="104"/>
                </a:lnTo>
                <a:lnTo>
                  <a:pt x="27" y="112"/>
                </a:lnTo>
                <a:lnTo>
                  <a:pt x="37" y="117"/>
                </a:lnTo>
                <a:lnTo>
                  <a:pt x="49" y="119"/>
                </a:lnTo>
                <a:lnTo>
                  <a:pt x="62" y="122"/>
                </a:lnTo>
                <a:lnTo>
                  <a:pt x="74" y="119"/>
                </a:lnTo>
                <a:lnTo>
                  <a:pt x="84" y="117"/>
                </a:lnTo>
                <a:lnTo>
                  <a:pt x="94" y="112"/>
                </a:lnTo>
                <a:lnTo>
                  <a:pt x="104" y="104"/>
                </a:lnTo>
                <a:lnTo>
                  <a:pt x="111" y="94"/>
                </a:lnTo>
                <a:lnTo>
                  <a:pt x="116" y="85"/>
                </a:lnTo>
                <a:lnTo>
                  <a:pt x="119" y="72"/>
                </a:lnTo>
                <a:lnTo>
                  <a:pt x="121" y="6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5" name="Freeform 96"/>
          <p:cNvSpPr>
            <a:spLocks/>
          </p:cNvSpPr>
          <p:nvPr/>
        </p:nvSpPr>
        <p:spPr bwMode="auto">
          <a:xfrm>
            <a:off x="3403600" y="3943350"/>
            <a:ext cx="192088" cy="192088"/>
          </a:xfrm>
          <a:custGeom>
            <a:avLst/>
            <a:gdLst>
              <a:gd name="T0" fmla="*/ 2147483647 w 121"/>
              <a:gd name="T1" fmla="*/ 2147483647 h 121"/>
              <a:gd name="T2" fmla="*/ 2147483647 w 121"/>
              <a:gd name="T3" fmla="*/ 2147483647 h 121"/>
              <a:gd name="T4" fmla="*/ 2147483647 w 121"/>
              <a:gd name="T5" fmla="*/ 2147483647 h 121"/>
              <a:gd name="T6" fmla="*/ 2147483647 w 121"/>
              <a:gd name="T7" fmla="*/ 2147483647 h 121"/>
              <a:gd name="T8" fmla="*/ 2147483647 w 121"/>
              <a:gd name="T9" fmla="*/ 2147483647 h 121"/>
              <a:gd name="T10" fmla="*/ 2147483647 w 121"/>
              <a:gd name="T11" fmla="*/ 2147483647 h 121"/>
              <a:gd name="T12" fmla="*/ 2147483647 w 121"/>
              <a:gd name="T13" fmla="*/ 2147483647 h 121"/>
              <a:gd name="T14" fmla="*/ 2147483647 w 121"/>
              <a:gd name="T15" fmla="*/ 0 h 121"/>
              <a:gd name="T16" fmla="*/ 2147483647 w 121"/>
              <a:gd name="T17" fmla="*/ 0 h 121"/>
              <a:gd name="T18" fmla="*/ 2147483647 w 121"/>
              <a:gd name="T19" fmla="*/ 0 h 121"/>
              <a:gd name="T20" fmla="*/ 2147483647 w 121"/>
              <a:gd name="T21" fmla="*/ 2147483647 h 121"/>
              <a:gd name="T22" fmla="*/ 2147483647 w 121"/>
              <a:gd name="T23" fmla="*/ 2147483647 h 121"/>
              <a:gd name="T24" fmla="*/ 2147483647 w 121"/>
              <a:gd name="T25" fmla="*/ 2147483647 h 121"/>
              <a:gd name="T26" fmla="*/ 2147483647 w 121"/>
              <a:gd name="T27" fmla="*/ 2147483647 h 121"/>
              <a:gd name="T28" fmla="*/ 2147483647 w 121"/>
              <a:gd name="T29" fmla="*/ 2147483647 h 121"/>
              <a:gd name="T30" fmla="*/ 2147483647 w 121"/>
              <a:gd name="T31" fmla="*/ 2147483647 h 121"/>
              <a:gd name="T32" fmla="*/ 0 w 121"/>
              <a:gd name="T33" fmla="*/ 2147483647 h 121"/>
              <a:gd name="T34" fmla="*/ 2147483647 w 121"/>
              <a:gd name="T35" fmla="*/ 2147483647 h 121"/>
              <a:gd name="T36" fmla="*/ 2147483647 w 121"/>
              <a:gd name="T37" fmla="*/ 2147483647 h 121"/>
              <a:gd name="T38" fmla="*/ 2147483647 w 121"/>
              <a:gd name="T39" fmla="*/ 2147483647 h 121"/>
              <a:gd name="T40" fmla="*/ 2147483647 w 121"/>
              <a:gd name="T41" fmla="*/ 2147483647 h 121"/>
              <a:gd name="T42" fmla="*/ 2147483647 w 121"/>
              <a:gd name="T43" fmla="*/ 2147483647 h 121"/>
              <a:gd name="T44" fmla="*/ 2147483647 w 121"/>
              <a:gd name="T45" fmla="*/ 2147483647 h 121"/>
              <a:gd name="T46" fmla="*/ 2147483647 w 121"/>
              <a:gd name="T47" fmla="*/ 2147483647 h 121"/>
              <a:gd name="T48" fmla="*/ 2147483647 w 121"/>
              <a:gd name="T49" fmla="*/ 2147483647 h 121"/>
              <a:gd name="T50" fmla="*/ 2147483647 w 121"/>
              <a:gd name="T51" fmla="*/ 2147483647 h 121"/>
              <a:gd name="T52" fmla="*/ 2147483647 w 121"/>
              <a:gd name="T53" fmla="*/ 2147483647 h 121"/>
              <a:gd name="T54" fmla="*/ 2147483647 w 121"/>
              <a:gd name="T55" fmla="*/ 2147483647 h 121"/>
              <a:gd name="T56" fmla="*/ 2147483647 w 121"/>
              <a:gd name="T57" fmla="*/ 2147483647 h 121"/>
              <a:gd name="T58" fmla="*/ 2147483647 w 121"/>
              <a:gd name="T59" fmla="*/ 2147483647 h 121"/>
              <a:gd name="T60" fmla="*/ 2147483647 w 121"/>
              <a:gd name="T61" fmla="*/ 2147483647 h 121"/>
              <a:gd name="T62" fmla="*/ 2147483647 w 121"/>
              <a:gd name="T63" fmla="*/ 2147483647 h 121"/>
              <a:gd name="T64" fmla="*/ 2147483647 w 121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1"/>
              <a:gd name="T101" fmla="*/ 121 w 121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1">
                <a:moveTo>
                  <a:pt x="121" y="60"/>
                </a:moveTo>
                <a:lnTo>
                  <a:pt x="119" y="47"/>
                </a:lnTo>
                <a:lnTo>
                  <a:pt x="116" y="37"/>
                </a:lnTo>
                <a:lnTo>
                  <a:pt x="111" y="27"/>
                </a:lnTo>
                <a:lnTo>
                  <a:pt x="104" y="17"/>
                </a:lnTo>
                <a:lnTo>
                  <a:pt x="94" y="10"/>
                </a:lnTo>
                <a:lnTo>
                  <a:pt x="84" y="5"/>
                </a:lnTo>
                <a:lnTo>
                  <a:pt x="74" y="0"/>
                </a:lnTo>
                <a:lnTo>
                  <a:pt x="62" y="0"/>
                </a:lnTo>
                <a:lnTo>
                  <a:pt x="49" y="0"/>
                </a:lnTo>
                <a:lnTo>
                  <a:pt x="37" y="5"/>
                </a:lnTo>
                <a:lnTo>
                  <a:pt x="27" y="10"/>
                </a:lnTo>
                <a:lnTo>
                  <a:pt x="17" y="17"/>
                </a:lnTo>
                <a:lnTo>
                  <a:pt x="10" y="27"/>
                </a:lnTo>
                <a:lnTo>
                  <a:pt x="5" y="37"/>
                </a:lnTo>
                <a:lnTo>
                  <a:pt x="2" y="47"/>
                </a:lnTo>
                <a:lnTo>
                  <a:pt x="0" y="60"/>
                </a:lnTo>
                <a:lnTo>
                  <a:pt x="2" y="72"/>
                </a:lnTo>
                <a:lnTo>
                  <a:pt x="5" y="84"/>
                </a:lnTo>
                <a:lnTo>
                  <a:pt x="10" y="94"/>
                </a:lnTo>
                <a:lnTo>
                  <a:pt x="17" y="104"/>
                </a:lnTo>
                <a:lnTo>
                  <a:pt x="27" y="112"/>
                </a:lnTo>
                <a:lnTo>
                  <a:pt x="37" y="116"/>
                </a:lnTo>
                <a:lnTo>
                  <a:pt x="49" y="119"/>
                </a:lnTo>
                <a:lnTo>
                  <a:pt x="62" y="121"/>
                </a:lnTo>
                <a:lnTo>
                  <a:pt x="74" y="119"/>
                </a:lnTo>
                <a:lnTo>
                  <a:pt x="84" y="116"/>
                </a:lnTo>
                <a:lnTo>
                  <a:pt x="94" y="112"/>
                </a:lnTo>
                <a:lnTo>
                  <a:pt x="104" y="104"/>
                </a:lnTo>
                <a:lnTo>
                  <a:pt x="111" y="94"/>
                </a:lnTo>
                <a:lnTo>
                  <a:pt x="116" y="84"/>
                </a:lnTo>
                <a:lnTo>
                  <a:pt x="119" y="72"/>
                </a:lnTo>
                <a:lnTo>
                  <a:pt x="121" y="6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6" name="Freeform 97"/>
          <p:cNvSpPr>
            <a:spLocks/>
          </p:cNvSpPr>
          <p:nvPr/>
        </p:nvSpPr>
        <p:spPr bwMode="auto">
          <a:xfrm>
            <a:off x="3403600" y="5102225"/>
            <a:ext cx="192088" cy="193675"/>
          </a:xfrm>
          <a:custGeom>
            <a:avLst/>
            <a:gdLst>
              <a:gd name="T0" fmla="*/ 2147483647 w 121"/>
              <a:gd name="T1" fmla="*/ 2147483647 h 122"/>
              <a:gd name="T2" fmla="*/ 2147483647 w 121"/>
              <a:gd name="T3" fmla="*/ 2147483647 h 122"/>
              <a:gd name="T4" fmla="*/ 2147483647 w 121"/>
              <a:gd name="T5" fmla="*/ 2147483647 h 122"/>
              <a:gd name="T6" fmla="*/ 2147483647 w 121"/>
              <a:gd name="T7" fmla="*/ 2147483647 h 122"/>
              <a:gd name="T8" fmla="*/ 2147483647 w 121"/>
              <a:gd name="T9" fmla="*/ 2147483647 h 122"/>
              <a:gd name="T10" fmla="*/ 2147483647 w 121"/>
              <a:gd name="T11" fmla="*/ 2147483647 h 122"/>
              <a:gd name="T12" fmla="*/ 2147483647 w 121"/>
              <a:gd name="T13" fmla="*/ 2147483647 h 122"/>
              <a:gd name="T14" fmla="*/ 2147483647 w 121"/>
              <a:gd name="T15" fmla="*/ 2147483647 h 122"/>
              <a:gd name="T16" fmla="*/ 2147483647 w 121"/>
              <a:gd name="T17" fmla="*/ 0 h 122"/>
              <a:gd name="T18" fmla="*/ 2147483647 w 121"/>
              <a:gd name="T19" fmla="*/ 2147483647 h 122"/>
              <a:gd name="T20" fmla="*/ 2147483647 w 121"/>
              <a:gd name="T21" fmla="*/ 2147483647 h 122"/>
              <a:gd name="T22" fmla="*/ 2147483647 w 121"/>
              <a:gd name="T23" fmla="*/ 2147483647 h 122"/>
              <a:gd name="T24" fmla="*/ 2147483647 w 121"/>
              <a:gd name="T25" fmla="*/ 2147483647 h 122"/>
              <a:gd name="T26" fmla="*/ 2147483647 w 121"/>
              <a:gd name="T27" fmla="*/ 2147483647 h 122"/>
              <a:gd name="T28" fmla="*/ 2147483647 w 121"/>
              <a:gd name="T29" fmla="*/ 2147483647 h 122"/>
              <a:gd name="T30" fmla="*/ 2147483647 w 121"/>
              <a:gd name="T31" fmla="*/ 2147483647 h 122"/>
              <a:gd name="T32" fmla="*/ 0 w 121"/>
              <a:gd name="T33" fmla="*/ 2147483647 h 122"/>
              <a:gd name="T34" fmla="*/ 2147483647 w 121"/>
              <a:gd name="T35" fmla="*/ 2147483647 h 122"/>
              <a:gd name="T36" fmla="*/ 2147483647 w 121"/>
              <a:gd name="T37" fmla="*/ 2147483647 h 122"/>
              <a:gd name="T38" fmla="*/ 2147483647 w 121"/>
              <a:gd name="T39" fmla="*/ 2147483647 h 122"/>
              <a:gd name="T40" fmla="*/ 2147483647 w 121"/>
              <a:gd name="T41" fmla="*/ 2147483647 h 122"/>
              <a:gd name="T42" fmla="*/ 2147483647 w 121"/>
              <a:gd name="T43" fmla="*/ 2147483647 h 122"/>
              <a:gd name="T44" fmla="*/ 2147483647 w 121"/>
              <a:gd name="T45" fmla="*/ 2147483647 h 122"/>
              <a:gd name="T46" fmla="*/ 2147483647 w 121"/>
              <a:gd name="T47" fmla="*/ 2147483647 h 122"/>
              <a:gd name="T48" fmla="*/ 2147483647 w 121"/>
              <a:gd name="T49" fmla="*/ 2147483647 h 122"/>
              <a:gd name="T50" fmla="*/ 2147483647 w 121"/>
              <a:gd name="T51" fmla="*/ 2147483647 h 122"/>
              <a:gd name="T52" fmla="*/ 2147483647 w 121"/>
              <a:gd name="T53" fmla="*/ 2147483647 h 122"/>
              <a:gd name="T54" fmla="*/ 2147483647 w 121"/>
              <a:gd name="T55" fmla="*/ 2147483647 h 122"/>
              <a:gd name="T56" fmla="*/ 2147483647 w 121"/>
              <a:gd name="T57" fmla="*/ 2147483647 h 122"/>
              <a:gd name="T58" fmla="*/ 2147483647 w 121"/>
              <a:gd name="T59" fmla="*/ 2147483647 h 122"/>
              <a:gd name="T60" fmla="*/ 2147483647 w 121"/>
              <a:gd name="T61" fmla="*/ 2147483647 h 122"/>
              <a:gd name="T62" fmla="*/ 2147483647 w 121"/>
              <a:gd name="T63" fmla="*/ 2147483647 h 122"/>
              <a:gd name="T64" fmla="*/ 2147483647 w 121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2"/>
              <a:gd name="T101" fmla="*/ 121 w 121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2">
                <a:moveTo>
                  <a:pt x="121" y="62"/>
                </a:moveTo>
                <a:lnTo>
                  <a:pt x="119" y="50"/>
                </a:lnTo>
                <a:lnTo>
                  <a:pt x="116" y="38"/>
                </a:lnTo>
                <a:lnTo>
                  <a:pt x="111" y="28"/>
                </a:lnTo>
                <a:lnTo>
                  <a:pt x="104" y="18"/>
                </a:lnTo>
                <a:lnTo>
                  <a:pt x="94" y="10"/>
                </a:lnTo>
                <a:lnTo>
                  <a:pt x="84" y="5"/>
                </a:lnTo>
                <a:lnTo>
                  <a:pt x="74" y="3"/>
                </a:lnTo>
                <a:lnTo>
                  <a:pt x="62" y="0"/>
                </a:lnTo>
                <a:lnTo>
                  <a:pt x="49" y="3"/>
                </a:lnTo>
                <a:lnTo>
                  <a:pt x="37" y="5"/>
                </a:lnTo>
                <a:lnTo>
                  <a:pt x="27" y="10"/>
                </a:lnTo>
                <a:lnTo>
                  <a:pt x="17" y="18"/>
                </a:lnTo>
                <a:lnTo>
                  <a:pt x="10" y="28"/>
                </a:lnTo>
                <a:lnTo>
                  <a:pt x="5" y="38"/>
                </a:lnTo>
                <a:lnTo>
                  <a:pt x="2" y="50"/>
                </a:lnTo>
                <a:lnTo>
                  <a:pt x="0" y="62"/>
                </a:lnTo>
                <a:lnTo>
                  <a:pt x="2" y="72"/>
                </a:lnTo>
                <a:lnTo>
                  <a:pt x="5" y="85"/>
                </a:lnTo>
                <a:lnTo>
                  <a:pt x="10" y="94"/>
                </a:lnTo>
                <a:lnTo>
                  <a:pt x="17" y="104"/>
                </a:lnTo>
                <a:lnTo>
                  <a:pt x="27" y="112"/>
                </a:lnTo>
                <a:lnTo>
                  <a:pt x="37" y="117"/>
                </a:lnTo>
                <a:lnTo>
                  <a:pt x="49" y="122"/>
                </a:lnTo>
                <a:lnTo>
                  <a:pt x="62" y="122"/>
                </a:lnTo>
                <a:lnTo>
                  <a:pt x="74" y="122"/>
                </a:lnTo>
                <a:lnTo>
                  <a:pt x="84" y="117"/>
                </a:lnTo>
                <a:lnTo>
                  <a:pt x="94" y="112"/>
                </a:lnTo>
                <a:lnTo>
                  <a:pt x="104" y="104"/>
                </a:lnTo>
                <a:lnTo>
                  <a:pt x="111" y="94"/>
                </a:lnTo>
                <a:lnTo>
                  <a:pt x="116" y="85"/>
                </a:lnTo>
                <a:lnTo>
                  <a:pt x="119" y="72"/>
                </a:lnTo>
                <a:lnTo>
                  <a:pt x="121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7" name="Freeform 98"/>
          <p:cNvSpPr>
            <a:spLocks/>
          </p:cNvSpPr>
          <p:nvPr/>
        </p:nvSpPr>
        <p:spPr bwMode="auto">
          <a:xfrm>
            <a:off x="4865688" y="5102225"/>
            <a:ext cx="193675" cy="1936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2147483647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2147483647 w 122"/>
              <a:gd name="T17" fmla="*/ 0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0 w 122"/>
              <a:gd name="T31" fmla="*/ 2147483647 h 122"/>
              <a:gd name="T32" fmla="*/ 0 w 122"/>
              <a:gd name="T33" fmla="*/ 2147483647 h 122"/>
              <a:gd name="T34" fmla="*/ 0 w 122"/>
              <a:gd name="T35" fmla="*/ 2147483647 h 122"/>
              <a:gd name="T36" fmla="*/ 2147483647 w 122"/>
              <a:gd name="T37" fmla="*/ 2147483647 h 122"/>
              <a:gd name="T38" fmla="*/ 2147483647 w 122"/>
              <a:gd name="T39" fmla="*/ 2147483647 h 122"/>
              <a:gd name="T40" fmla="*/ 2147483647 w 122"/>
              <a:gd name="T41" fmla="*/ 2147483647 h 122"/>
              <a:gd name="T42" fmla="*/ 2147483647 w 122"/>
              <a:gd name="T43" fmla="*/ 2147483647 h 122"/>
              <a:gd name="T44" fmla="*/ 2147483647 w 122"/>
              <a:gd name="T45" fmla="*/ 2147483647 h 122"/>
              <a:gd name="T46" fmla="*/ 2147483647 w 122"/>
              <a:gd name="T47" fmla="*/ 2147483647 h 122"/>
              <a:gd name="T48" fmla="*/ 2147483647 w 122"/>
              <a:gd name="T49" fmla="*/ 2147483647 h 122"/>
              <a:gd name="T50" fmla="*/ 2147483647 w 122"/>
              <a:gd name="T51" fmla="*/ 2147483647 h 122"/>
              <a:gd name="T52" fmla="*/ 2147483647 w 122"/>
              <a:gd name="T53" fmla="*/ 2147483647 h 122"/>
              <a:gd name="T54" fmla="*/ 2147483647 w 122"/>
              <a:gd name="T55" fmla="*/ 2147483647 h 122"/>
              <a:gd name="T56" fmla="*/ 2147483647 w 122"/>
              <a:gd name="T57" fmla="*/ 2147483647 h 122"/>
              <a:gd name="T58" fmla="*/ 2147483647 w 122"/>
              <a:gd name="T59" fmla="*/ 2147483647 h 122"/>
              <a:gd name="T60" fmla="*/ 2147483647 w 122"/>
              <a:gd name="T61" fmla="*/ 2147483647 h 122"/>
              <a:gd name="T62" fmla="*/ 2147483647 w 122"/>
              <a:gd name="T63" fmla="*/ 2147483647 h 122"/>
              <a:gd name="T64" fmla="*/ 2147483647 w 122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122"/>
              <a:gd name="T101" fmla="*/ 122 w 122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122">
                <a:moveTo>
                  <a:pt x="122" y="62"/>
                </a:moveTo>
                <a:lnTo>
                  <a:pt x="122" y="50"/>
                </a:lnTo>
                <a:lnTo>
                  <a:pt x="117" y="38"/>
                </a:lnTo>
                <a:lnTo>
                  <a:pt x="112" y="28"/>
                </a:lnTo>
                <a:lnTo>
                  <a:pt x="104" y="18"/>
                </a:lnTo>
                <a:lnTo>
                  <a:pt x="94" y="10"/>
                </a:lnTo>
                <a:lnTo>
                  <a:pt x="84" y="5"/>
                </a:lnTo>
                <a:lnTo>
                  <a:pt x="72" y="3"/>
                </a:lnTo>
                <a:lnTo>
                  <a:pt x="62" y="0"/>
                </a:lnTo>
                <a:lnTo>
                  <a:pt x="50" y="3"/>
                </a:lnTo>
                <a:lnTo>
                  <a:pt x="37" y="5"/>
                </a:lnTo>
                <a:lnTo>
                  <a:pt x="27" y="10"/>
                </a:lnTo>
                <a:lnTo>
                  <a:pt x="18" y="18"/>
                </a:lnTo>
                <a:lnTo>
                  <a:pt x="10" y="28"/>
                </a:lnTo>
                <a:lnTo>
                  <a:pt x="5" y="38"/>
                </a:lnTo>
                <a:lnTo>
                  <a:pt x="0" y="50"/>
                </a:lnTo>
                <a:lnTo>
                  <a:pt x="0" y="62"/>
                </a:lnTo>
                <a:lnTo>
                  <a:pt x="0" y="72"/>
                </a:lnTo>
                <a:lnTo>
                  <a:pt x="5" y="85"/>
                </a:lnTo>
                <a:lnTo>
                  <a:pt x="10" y="94"/>
                </a:lnTo>
                <a:lnTo>
                  <a:pt x="18" y="104"/>
                </a:lnTo>
                <a:lnTo>
                  <a:pt x="27" y="112"/>
                </a:lnTo>
                <a:lnTo>
                  <a:pt x="37" y="117"/>
                </a:lnTo>
                <a:lnTo>
                  <a:pt x="50" y="122"/>
                </a:lnTo>
                <a:lnTo>
                  <a:pt x="62" y="122"/>
                </a:lnTo>
                <a:lnTo>
                  <a:pt x="72" y="122"/>
                </a:lnTo>
                <a:lnTo>
                  <a:pt x="84" y="117"/>
                </a:lnTo>
                <a:lnTo>
                  <a:pt x="94" y="112"/>
                </a:lnTo>
                <a:lnTo>
                  <a:pt x="104" y="104"/>
                </a:lnTo>
                <a:lnTo>
                  <a:pt x="112" y="94"/>
                </a:lnTo>
                <a:lnTo>
                  <a:pt x="117" y="85"/>
                </a:lnTo>
                <a:lnTo>
                  <a:pt x="122" y="72"/>
                </a:lnTo>
                <a:lnTo>
                  <a:pt x="122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8" name="Freeform 99"/>
          <p:cNvSpPr>
            <a:spLocks/>
          </p:cNvSpPr>
          <p:nvPr/>
        </p:nvSpPr>
        <p:spPr bwMode="auto">
          <a:xfrm>
            <a:off x="6148388" y="3911600"/>
            <a:ext cx="192087" cy="193675"/>
          </a:xfrm>
          <a:custGeom>
            <a:avLst/>
            <a:gdLst>
              <a:gd name="T0" fmla="*/ 2147483647 w 121"/>
              <a:gd name="T1" fmla="*/ 2147483647 h 122"/>
              <a:gd name="T2" fmla="*/ 2147483647 w 121"/>
              <a:gd name="T3" fmla="*/ 2147483647 h 122"/>
              <a:gd name="T4" fmla="*/ 2147483647 w 121"/>
              <a:gd name="T5" fmla="*/ 2147483647 h 122"/>
              <a:gd name="T6" fmla="*/ 2147483647 w 121"/>
              <a:gd name="T7" fmla="*/ 2147483647 h 122"/>
              <a:gd name="T8" fmla="*/ 2147483647 w 121"/>
              <a:gd name="T9" fmla="*/ 2147483647 h 122"/>
              <a:gd name="T10" fmla="*/ 2147483647 w 121"/>
              <a:gd name="T11" fmla="*/ 2147483647 h 122"/>
              <a:gd name="T12" fmla="*/ 2147483647 w 121"/>
              <a:gd name="T13" fmla="*/ 2147483647 h 122"/>
              <a:gd name="T14" fmla="*/ 2147483647 w 121"/>
              <a:gd name="T15" fmla="*/ 2147483647 h 122"/>
              <a:gd name="T16" fmla="*/ 2147483647 w 121"/>
              <a:gd name="T17" fmla="*/ 0 h 122"/>
              <a:gd name="T18" fmla="*/ 2147483647 w 121"/>
              <a:gd name="T19" fmla="*/ 2147483647 h 122"/>
              <a:gd name="T20" fmla="*/ 2147483647 w 121"/>
              <a:gd name="T21" fmla="*/ 2147483647 h 122"/>
              <a:gd name="T22" fmla="*/ 2147483647 w 121"/>
              <a:gd name="T23" fmla="*/ 2147483647 h 122"/>
              <a:gd name="T24" fmla="*/ 2147483647 w 121"/>
              <a:gd name="T25" fmla="*/ 2147483647 h 122"/>
              <a:gd name="T26" fmla="*/ 2147483647 w 121"/>
              <a:gd name="T27" fmla="*/ 2147483647 h 122"/>
              <a:gd name="T28" fmla="*/ 2147483647 w 121"/>
              <a:gd name="T29" fmla="*/ 2147483647 h 122"/>
              <a:gd name="T30" fmla="*/ 2147483647 w 121"/>
              <a:gd name="T31" fmla="*/ 2147483647 h 122"/>
              <a:gd name="T32" fmla="*/ 0 w 121"/>
              <a:gd name="T33" fmla="*/ 2147483647 h 122"/>
              <a:gd name="T34" fmla="*/ 2147483647 w 121"/>
              <a:gd name="T35" fmla="*/ 2147483647 h 122"/>
              <a:gd name="T36" fmla="*/ 2147483647 w 121"/>
              <a:gd name="T37" fmla="*/ 2147483647 h 122"/>
              <a:gd name="T38" fmla="*/ 2147483647 w 121"/>
              <a:gd name="T39" fmla="*/ 2147483647 h 122"/>
              <a:gd name="T40" fmla="*/ 2147483647 w 121"/>
              <a:gd name="T41" fmla="*/ 2147483647 h 122"/>
              <a:gd name="T42" fmla="*/ 2147483647 w 121"/>
              <a:gd name="T43" fmla="*/ 2147483647 h 122"/>
              <a:gd name="T44" fmla="*/ 2147483647 w 121"/>
              <a:gd name="T45" fmla="*/ 2147483647 h 122"/>
              <a:gd name="T46" fmla="*/ 2147483647 w 121"/>
              <a:gd name="T47" fmla="*/ 2147483647 h 122"/>
              <a:gd name="T48" fmla="*/ 2147483647 w 121"/>
              <a:gd name="T49" fmla="*/ 2147483647 h 122"/>
              <a:gd name="T50" fmla="*/ 2147483647 w 121"/>
              <a:gd name="T51" fmla="*/ 2147483647 h 122"/>
              <a:gd name="T52" fmla="*/ 2147483647 w 121"/>
              <a:gd name="T53" fmla="*/ 2147483647 h 122"/>
              <a:gd name="T54" fmla="*/ 2147483647 w 121"/>
              <a:gd name="T55" fmla="*/ 2147483647 h 122"/>
              <a:gd name="T56" fmla="*/ 2147483647 w 121"/>
              <a:gd name="T57" fmla="*/ 2147483647 h 122"/>
              <a:gd name="T58" fmla="*/ 2147483647 w 121"/>
              <a:gd name="T59" fmla="*/ 2147483647 h 122"/>
              <a:gd name="T60" fmla="*/ 2147483647 w 121"/>
              <a:gd name="T61" fmla="*/ 2147483647 h 122"/>
              <a:gd name="T62" fmla="*/ 2147483647 w 121"/>
              <a:gd name="T63" fmla="*/ 2147483647 h 122"/>
              <a:gd name="T64" fmla="*/ 2147483647 w 121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2"/>
              <a:gd name="T101" fmla="*/ 121 w 121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2">
                <a:moveTo>
                  <a:pt x="121" y="62"/>
                </a:moveTo>
                <a:lnTo>
                  <a:pt x="121" y="50"/>
                </a:lnTo>
                <a:lnTo>
                  <a:pt x="116" y="37"/>
                </a:lnTo>
                <a:lnTo>
                  <a:pt x="111" y="28"/>
                </a:lnTo>
                <a:lnTo>
                  <a:pt x="104" y="18"/>
                </a:lnTo>
                <a:lnTo>
                  <a:pt x="94" y="10"/>
                </a:lnTo>
                <a:lnTo>
                  <a:pt x="84" y="5"/>
                </a:lnTo>
                <a:lnTo>
                  <a:pt x="72" y="3"/>
                </a:lnTo>
                <a:lnTo>
                  <a:pt x="62" y="0"/>
                </a:lnTo>
                <a:lnTo>
                  <a:pt x="49" y="3"/>
                </a:lnTo>
                <a:lnTo>
                  <a:pt x="37" y="5"/>
                </a:lnTo>
                <a:lnTo>
                  <a:pt x="27" y="10"/>
                </a:lnTo>
                <a:lnTo>
                  <a:pt x="17" y="18"/>
                </a:lnTo>
                <a:lnTo>
                  <a:pt x="10" y="28"/>
                </a:lnTo>
                <a:lnTo>
                  <a:pt x="5" y="37"/>
                </a:lnTo>
                <a:lnTo>
                  <a:pt x="2" y="50"/>
                </a:lnTo>
                <a:lnTo>
                  <a:pt x="0" y="62"/>
                </a:lnTo>
                <a:lnTo>
                  <a:pt x="2" y="75"/>
                </a:lnTo>
                <a:lnTo>
                  <a:pt x="5" y="85"/>
                </a:lnTo>
                <a:lnTo>
                  <a:pt x="10" y="94"/>
                </a:lnTo>
                <a:lnTo>
                  <a:pt x="17" y="104"/>
                </a:lnTo>
                <a:lnTo>
                  <a:pt x="27" y="112"/>
                </a:lnTo>
                <a:lnTo>
                  <a:pt x="37" y="117"/>
                </a:lnTo>
                <a:lnTo>
                  <a:pt x="49" y="119"/>
                </a:lnTo>
                <a:lnTo>
                  <a:pt x="62" y="122"/>
                </a:lnTo>
                <a:lnTo>
                  <a:pt x="72" y="119"/>
                </a:lnTo>
                <a:lnTo>
                  <a:pt x="84" y="117"/>
                </a:lnTo>
                <a:lnTo>
                  <a:pt x="94" y="112"/>
                </a:lnTo>
                <a:lnTo>
                  <a:pt x="104" y="104"/>
                </a:lnTo>
                <a:lnTo>
                  <a:pt x="111" y="94"/>
                </a:lnTo>
                <a:lnTo>
                  <a:pt x="116" y="85"/>
                </a:lnTo>
                <a:lnTo>
                  <a:pt x="121" y="75"/>
                </a:lnTo>
                <a:lnTo>
                  <a:pt x="121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09" name="Freeform 100"/>
          <p:cNvSpPr>
            <a:spLocks/>
          </p:cNvSpPr>
          <p:nvPr/>
        </p:nvSpPr>
        <p:spPr bwMode="auto">
          <a:xfrm>
            <a:off x="6089650" y="5102225"/>
            <a:ext cx="192088" cy="193675"/>
          </a:xfrm>
          <a:custGeom>
            <a:avLst/>
            <a:gdLst>
              <a:gd name="T0" fmla="*/ 2147483647 w 121"/>
              <a:gd name="T1" fmla="*/ 2147483647 h 122"/>
              <a:gd name="T2" fmla="*/ 2147483647 w 121"/>
              <a:gd name="T3" fmla="*/ 2147483647 h 122"/>
              <a:gd name="T4" fmla="*/ 2147483647 w 121"/>
              <a:gd name="T5" fmla="*/ 2147483647 h 122"/>
              <a:gd name="T6" fmla="*/ 2147483647 w 121"/>
              <a:gd name="T7" fmla="*/ 2147483647 h 122"/>
              <a:gd name="T8" fmla="*/ 2147483647 w 121"/>
              <a:gd name="T9" fmla="*/ 2147483647 h 122"/>
              <a:gd name="T10" fmla="*/ 2147483647 w 121"/>
              <a:gd name="T11" fmla="*/ 2147483647 h 122"/>
              <a:gd name="T12" fmla="*/ 2147483647 w 121"/>
              <a:gd name="T13" fmla="*/ 2147483647 h 122"/>
              <a:gd name="T14" fmla="*/ 2147483647 w 121"/>
              <a:gd name="T15" fmla="*/ 2147483647 h 122"/>
              <a:gd name="T16" fmla="*/ 2147483647 w 121"/>
              <a:gd name="T17" fmla="*/ 0 h 122"/>
              <a:gd name="T18" fmla="*/ 2147483647 w 121"/>
              <a:gd name="T19" fmla="*/ 2147483647 h 122"/>
              <a:gd name="T20" fmla="*/ 2147483647 w 121"/>
              <a:gd name="T21" fmla="*/ 2147483647 h 122"/>
              <a:gd name="T22" fmla="*/ 2147483647 w 121"/>
              <a:gd name="T23" fmla="*/ 2147483647 h 122"/>
              <a:gd name="T24" fmla="*/ 2147483647 w 121"/>
              <a:gd name="T25" fmla="*/ 2147483647 h 122"/>
              <a:gd name="T26" fmla="*/ 2147483647 w 121"/>
              <a:gd name="T27" fmla="*/ 2147483647 h 122"/>
              <a:gd name="T28" fmla="*/ 2147483647 w 121"/>
              <a:gd name="T29" fmla="*/ 2147483647 h 122"/>
              <a:gd name="T30" fmla="*/ 0 w 121"/>
              <a:gd name="T31" fmla="*/ 2147483647 h 122"/>
              <a:gd name="T32" fmla="*/ 0 w 121"/>
              <a:gd name="T33" fmla="*/ 2147483647 h 122"/>
              <a:gd name="T34" fmla="*/ 0 w 121"/>
              <a:gd name="T35" fmla="*/ 2147483647 h 122"/>
              <a:gd name="T36" fmla="*/ 2147483647 w 121"/>
              <a:gd name="T37" fmla="*/ 2147483647 h 122"/>
              <a:gd name="T38" fmla="*/ 2147483647 w 121"/>
              <a:gd name="T39" fmla="*/ 2147483647 h 122"/>
              <a:gd name="T40" fmla="*/ 2147483647 w 121"/>
              <a:gd name="T41" fmla="*/ 2147483647 h 122"/>
              <a:gd name="T42" fmla="*/ 2147483647 w 121"/>
              <a:gd name="T43" fmla="*/ 2147483647 h 122"/>
              <a:gd name="T44" fmla="*/ 2147483647 w 121"/>
              <a:gd name="T45" fmla="*/ 2147483647 h 122"/>
              <a:gd name="T46" fmla="*/ 2147483647 w 121"/>
              <a:gd name="T47" fmla="*/ 2147483647 h 122"/>
              <a:gd name="T48" fmla="*/ 2147483647 w 121"/>
              <a:gd name="T49" fmla="*/ 2147483647 h 122"/>
              <a:gd name="T50" fmla="*/ 2147483647 w 121"/>
              <a:gd name="T51" fmla="*/ 2147483647 h 122"/>
              <a:gd name="T52" fmla="*/ 2147483647 w 121"/>
              <a:gd name="T53" fmla="*/ 2147483647 h 122"/>
              <a:gd name="T54" fmla="*/ 2147483647 w 121"/>
              <a:gd name="T55" fmla="*/ 2147483647 h 122"/>
              <a:gd name="T56" fmla="*/ 2147483647 w 121"/>
              <a:gd name="T57" fmla="*/ 2147483647 h 122"/>
              <a:gd name="T58" fmla="*/ 2147483647 w 121"/>
              <a:gd name="T59" fmla="*/ 2147483647 h 122"/>
              <a:gd name="T60" fmla="*/ 2147483647 w 121"/>
              <a:gd name="T61" fmla="*/ 2147483647 h 122"/>
              <a:gd name="T62" fmla="*/ 2147483647 w 121"/>
              <a:gd name="T63" fmla="*/ 2147483647 h 122"/>
              <a:gd name="T64" fmla="*/ 2147483647 w 121"/>
              <a:gd name="T65" fmla="*/ 2147483647 h 1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122"/>
              <a:gd name="T101" fmla="*/ 121 w 121"/>
              <a:gd name="T102" fmla="*/ 122 h 1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122">
                <a:moveTo>
                  <a:pt x="121" y="62"/>
                </a:moveTo>
                <a:lnTo>
                  <a:pt x="119" y="50"/>
                </a:lnTo>
                <a:lnTo>
                  <a:pt x="116" y="38"/>
                </a:lnTo>
                <a:lnTo>
                  <a:pt x="111" y="28"/>
                </a:lnTo>
                <a:lnTo>
                  <a:pt x="104" y="18"/>
                </a:lnTo>
                <a:lnTo>
                  <a:pt x="94" y="10"/>
                </a:lnTo>
                <a:lnTo>
                  <a:pt x="84" y="5"/>
                </a:lnTo>
                <a:lnTo>
                  <a:pt x="72" y="3"/>
                </a:lnTo>
                <a:lnTo>
                  <a:pt x="59" y="0"/>
                </a:lnTo>
                <a:lnTo>
                  <a:pt x="47" y="3"/>
                </a:lnTo>
                <a:lnTo>
                  <a:pt x="37" y="5"/>
                </a:lnTo>
                <a:lnTo>
                  <a:pt x="24" y="10"/>
                </a:lnTo>
                <a:lnTo>
                  <a:pt x="17" y="18"/>
                </a:lnTo>
                <a:lnTo>
                  <a:pt x="10" y="28"/>
                </a:lnTo>
                <a:lnTo>
                  <a:pt x="5" y="38"/>
                </a:lnTo>
                <a:lnTo>
                  <a:pt x="0" y="50"/>
                </a:lnTo>
                <a:lnTo>
                  <a:pt x="0" y="62"/>
                </a:lnTo>
                <a:lnTo>
                  <a:pt x="0" y="72"/>
                </a:lnTo>
                <a:lnTo>
                  <a:pt x="5" y="85"/>
                </a:lnTo>
                <a:lnTo>
                  <a:pt x="10" y="94"/>
                </a:lnTo>
                <a:lnTo>
                  <a:pt x="17" y="104"/>
                </a:lnTo>
                <a:lnTo>
                  <a:pt x="24" y="112"/>
                </a:lnTo>
                <a:lnTo>
                  <a:pt x="37" y="117"/>
                </a:lnTo>
                <a:lnTo>
                  <a:pt x="47" y="122"/>
                </a:lnTo>
                <a:lnTo>
                  <a:pt x="59" y="122"/>
                </a:lnTo>
                <a:lnTo>
                  <a:pt x="72" y="122"/>
                </a:lnTo>
                <a:lnTo>
                  <a:pt x="84" y="117"/>
                </a:lnTo>
                <a:lnTo>
                  <a:pt x="94" y="112"/>
                </a:lnTo>
                <a:lnTo>
                  <a:pt x="104" y="104"/>
                </a:lnTo>
                <a:lnTo>
                  <a:pt x="111" y="94"/>
                </a:lnTo>
                <a:lnTo>
                  <a:pt x="116" y="85"/>
                </a:lnTo>
                <a:lnTo>
                  <a:pt x="119" y="72"/>
                </a:lnTo>
                <a:lnTo>
                  <a:pt x="121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0" name="Freeform 101"/>
          <p:cNvSpPr>
            <a:spLocks/>
          </p:cNvSpPr>
          <p:nvPr/>
        </p:nvSpPr>
        <p:spPr bwMode="auto">
          <a:xfrm>
            <a:off x="8137525" y="3157538"/>
            <a:ext cx="193675" cy="192087"/>
          </a:xfrm>
          <a:custGeom>
            <a:avLst/>
            <a:gdLst>
              <a:gd name="T0" fmla="*/ 2147483647 w 122"/>
              <a:gd name="T1" fmla="*/ 2147483647 h 121"/>
              <a:gd name="T2" fmla="*/ 2147483647 w 122"/>
              <a:gd name="T3" fmla="*/ 2147483647 h 121"/>
              <a:gd name="T4" fmla="*/ 2147483647 w 122"/>
              <a:gd name="T5" fmla="*/ 2147483647 h 121"/>
              <a:gd name="T6" fmla="*/ 2147483647 w 122"/>
              <a:gd name="T7" fmla="*/ 2147483647 h 121"/>
              <a:gd name="T8" fmla="*/ 2147483647 w 122"/>
              <a:gd name="T9" fmla="*/ 2147483647 h 121"/>
              <a:gd name="T10" fmla="*/ 2147483647 w 122"/>
              <a:gd name="T11" fmla="*/ 2147483647 h 121"/>
              <a:gd name="T12" fmla="*/ 2147483647 w 122"/>
              <a:gd name="T13" fmla="*/ 2147483647 h 121"/>
              <a:gd name="T14" fmla="*/ 2147483647 w 122"/>
              <a:gd name="T15" fmla="*/ 2147483647 h 121"/>
              <a:gd name="T16" fmla="*/ 2147483647 w 122"/>
              <a:gd name="T17" fmla="*/ 0 h 121"/>
              <a:gd name="T18" fmla="*/ 2147483647 w 122"/>
              <a:gd name="T19" fmla="*/ 2147483647 h 121"/>
              <a:gd name="T20" fmla="*/ 2147483647 w 122"/>
              <a:gd name="T21" fmla="*/ 2147483647 h 121"/>
              <a:gd name="T22" fmla="*/ 2147483647 w 122"/>
              <a:gd name="T23" fmla="*/ 2147483647 h 121"/>
              <a:gd name="T24" fmla="*/ 2147483647 w 122"/>
              <a:gd name="T25" fmla="*/ 2147483647 h 121"/>
              <a:gd name="T26" fmla="*/ 2147483647 w 122"/>
              <a:gd name="T27" fmla="*/ 2147483647 h 121"/>
              <a:gd name="T28" fmla="*/ 2147483647 w 122"/>
              <a:gd name="T29" fmla="*/ 2147483647 h 121"/>
              <a:gd name="T30" fmla="*/ 2147483647 w 122"/>
              <a:gd name="T31" fmla="*/ 2147483647 h 121"/>
              <a:gd name="T32" fmla="*/ 0 w 122"/>
              <a:gd name="T33" fmla="*/ 2147483647 h 121"/>
              <a:gd name="T34" fmla="*/ 2147483647 w 122"/>
              <a:gd name="T35" fmla="*/ 2147483647 h 121"/>
              <a:gd name="T36" fmla="*/ 2147483647 w 122"/>
              <a:gd name="T37" fmla="*/ 2147483647 h 121"/>
              <a:gd name="T38" fmla="*/ 2147483647 w 122"/>
              <a:gd name="T39" fmla="*/ 2147483647 h 121"/>
              <a:gd name="T40" fmla="*/ 2147483647 w 122"/>
              <a:gd name="T41" fmla="*/ 2147483647 h 121"/>
              <a:gd name="T42" fmla="*/ 2147483647 w 122"/>
              <a:gd name="T43" fmla="*/ 2147483647 h 121"/>
              <a:gd name="T44" fmla="*/ 2147483647 w 122"/>
              <a:gd name="T45" fmla="*/ 2147483647 h 121"/>
              <a:gd name="T46" fmla="*/ 2147483647 w 122"/>
              <a:gd name="T47" fmla="*/ 2147483647 h 121"/>
              <a:gd name="T48" fmla="*/ 2147483647 w 122"/>
              <a:gd name="T49" fmla="*/ 2147483647 h 121"/>
              <a:gd name="T50" fmla="*/ 2147483647 w 122"/>
              <a:gd name="T51" fmla="*/ 2147483647 h 121"/>
              <a:gd name="T52" fmla="*/ 2147483647 w 122"/>
              <a:gd name="T53" fmla="*/ 2147483647 h 121"/>
              <a:gd name="T54" fmla="*/ 2147483647 w 122"/>
              <a:gd name="T55" fmla="*/ 2147483647 h 121"/>
              <a:gd name="T56" fmla="*/ 2147483647 w 122"/>
              <a:gd name="T57" fmla="*/ 2147483647 h 121"/>
              <a:gd name="T58" fmla="*/ 2147483647 w 122"/>
              <a:gd name="T59" fmla="*/ 2147483647 h 121"/>
              <a:gd name="T60" fmla="*/ 2147483647 w 122"/>
              <a:gd name="T61" fmla="*/ 2147483647 h 121"/>
              <a:gd name="T62" fmla="*/ 2147483647 w 122"/>
              <a:gd name="T63" fmla="*/ 2147483647 h 121"/>
              <a:gd name="T64" fmla="*/ 2147483647 w 122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121"/>
              <a:gd name="T101" fmla="*/ 122 w 122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121">
                <a:moveTo>
                  <a:pt x="122" y="62"/>
                </a:moveTo>
                <a:lnTo>
                  <a:pt x="122" y="50"/>
                </a:lnTo>
                <a:lnTo>
                  <a:pt x="119" y="37"/>
                </a:lnTo>
                <a:lnTo>
                  <a:pt x="112" y="27"/>
                </a:lnTo>
                <a:lnTo>
                  <a:pt x="104" y="17"/>
                </a:lnTo>
                <a:lnTo>
                  <a:pt x="97" y="10"/>
                </a:lnTo>
                <a:lnTo>
                  <a:pt x="85" y="5"/>
                </a:lnTo>
                <a:lnTo>
                  <a:pt x="75" y="3"/>
                </a:lnTo>
                <a:lnTo>
                  <a:pt x="62" y="0"/>
                </a:lnTo>
                <a:lnTo>
                  <a:pt x="50" y="3"/>
                </a:lnTo>
                <a:lnTo>
                  <a:pt x="37" y="5"/>
                </a:lnTo>
                <a:lnTo>
                  <a:pt x="28" y="10"/>
                </a:lnTo>
                <a:lnTo>
                  <a:pt x="18" y="17"/>
                </a:lnTo>
                <a:lnTo>
                  <a:pt x="10" y="27"/>
                </a:lnTo>
                <a:lnTo>
                  <a:pt x="5" y="37"/>
                </a:lnTo>
                <a:lnTo>
                  <a:pt x="3" y="50"/>
                </a:lnTo>
                <a:lnTo>
                  <a:pt x="0" y="62"/>
                </a:lnTo>
                <a:lnTo>
                  <a:pt x="3" y="74"/>
                </a:lnTo>
                <a:lnTo>
                  <a:pt x="5" y="84"/>
                </a:lnTo>
                <a:lnTo>
                  <a:pt x="10" y="97"/>
                </a:lnTo>
                <a:lnTo>
                  <a:pt x="18" y="104"/>
                </a:lnTo>
                <a:lnTo>
                  <a:pt x="28" y="111"/>
                </a:lnTo>
                <a:lnTo>
                  <a:pt x="37" y="116"/>
                </a:lnTo>
                <a:lnTo>
                  <a:pt x="50" y="121"/>
                </a:lnTo>
                <a:lnTo>
                  <a:pt x="62" y="121"/>
                </a:lnTo>
                <a:lnTo>
                  <a:pt x="75" y="121"/>
                </a:lnTo>
                <a:lnTo>
                  <a:pt x="85" y="116"/>
                </a:lnTo>
                <a:lnTo>
                  <a:pt x="97" y="111"/>
                </a:lnTo>
                <a:lnTo>
                  <a:pt x="104" y="104"/>
                </a:lnTo>
                <a:lnTo>
                  <a:pt x="112" y="97"/>
                </a:lnTo>
                <a:lnTo>
                  <a:pt x="119" y="84"/>
                </a:lnTo>
                <a:lnTo>
                  <a:pt x="122" y="74"/>
                </a:lnTo>
                <a:lnTo>
                  <a:pt x="122" y="6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1" name="Freeform 102"/>
          <p:cNvSpPr>
            <a:spLocks/>
          </p:cNvSpPr>
          <p:nvPr/>
        </p:nvSpPr>
        <p:spPr bwMode="auto">
          <a:xfrm>
            <a:off x="8153400" y="5149850"/>
            <a:ext cx="193675" cy="192088"/>
          </a:xfrm>
          <a:custGeom>
            <a:avLst/>
            <a:gdLst>
              <a:gd name="T0" fmla="*/ 2147483647 w 122"/>
              <a:gd name="T1" fmla="*/ 2147483647 h 121"/>
              <a:gd name="T2" fmla="*/ 2147483647 w 122"/>
              <a:gd name="T3" fmla="*/ 2147483647 h 121"/>
              <a:gd name="T4" fmla="*/ 2147483647 w 122"/>
              <a:gd name="T5" fmla="*/ 2147483647 h 121"/>
              <a:gd name="T6" fmla="*/ 2147483647 w 122"/>
              <a:gd name="T7" fmla="*/ 2147483647 h 121"/>
              <a:gd name="T8" fmla="*/ 2147483647 w 122"/>
              <a:gd name="T9" fmla="*/ 2147483647 h 121"/>
              <a:gd name="T10" fmla="*/ 2147483647 w 122"/>
              <a:gd name="T11" fmla="*/ 2147483647 h 121"/>
              <a:gd name="T12" fmla="*/ 2147483647 w 122"/>
              <a:gd name="T13" fmla="*/ 2147483647 h 121"/>
              <a:gd name="T14" fmla="*/ 2147483647 w 122"/>
              <a:gd name="T15" fmla="*/ 0 h 121"/>
              <a:gd name="T16" fmla="*/ 2147483647 w 122"/>
              <a:gd name="T17" fmla="*/ 0 h 121"/>
              <a:gd name="T18" fmla="*/ 2147483647 w 122"/>
              <a:gd name="T19" fmla="*/ 0 h 121"/>
              <a:gd name="T20" fmla="*/ 2147483647 w 122"/>
              <a:gd name="T21" fmla="*/ 2147483647 h 121"/>
              <a:gd name="T22" fmla="*/ 2147483647 w 122"/>
              <a:gd name="T23" fmla="*/ 2147483647 h 121"/>
              <a:gd name="T24" fmla="*/ 2147483647 w 122"/>
              <a:gd name="T25" fmla="*/ 2147483647 h 121"/>
              <a:gd name="T26" fmla="*/ 2147483647 w 122"/>
              <a:gd name="T27" fmla="*/ 2147483647 h 121"/>
              <a:gd name="T28" fmla="*/ 2147483647 w 122"/>
              <a:gd name="T29" fmla="*/ 2147483647 h 121"/>
              <a:gd name="T30" fmla="*/ 2147483647 w 122"/>
              <a:gd name="T31" fmla="*/ 2147483647 h 121"/>
              <a:gd name="T32" fmla="*/ 0 w 122"/>
              <a:gd name="T33" fmla="*/ 2147483647 h 121"/>
              <a:gd name="T34" fmla="*/ 2147483647 w 122"/>
              <a:gd name="T35" fmla="*/ 2147483647 h 121"/>
              <a:gd name="T36" fmla="*/ 2147483647 w 122"/>
              <a:gd name="T37" fmla="*/ 2147483647 h 121"/>
              <a:gd name="T38" fmla="*/ 2147483647 w 122"/>
              <a:gd name="T39" fmla="*/ 2147483647 h 121"/>
              <a:gd name="T40" fmla="*/ 2147483647 w 122"/>
              <a:gd name="T41" fmla="*/ 2147483647 h 121"/>
              <a:gd name="T42" fmla="*/ 2147483647 w 122"/>
              <a:gd name="T43" fmla="*/ 2147483647 h 121"/>
              <a:gd name="T44" fmla="*/ 2147483647 w 122"/>
              <a:gd name="T45" fmla="*/ 2147483647 h 121"/>
              <a:gd name="T46" fmla="*/ 2147483647 w 122"/>
              <a:gd name="T47" fmla="*/ 2147483647 h 121"/>
              <a:gd name="T48" fmla="*/ 2147483647 w 122"/>
              <a:gd name="T49" fmla="*/ 2147483647 h 121"/>
              <a:gd name="T50" fmla="*/ 2147483647 w 122"/>
              <a:gd name="T51" fmla="*/ 2147483647 h 121"/>
              <a:gd name="T52" fmla="*/ 2147483647 w 122"/>
              <a:gd name="T53" fmla="*/ 2147483647 h 121"/>
              <a:gd name="T54" fmla="*/ 2147483647 w 122"/>
              <a:gd name="T55" fmla="*/ 2147483647 h 121"/>
              <a:gd name="T56" fmla="*/ 2147483647 w 122"/>
              <a:gd name="T57" fmla="*/ 2147483647 h 121"/>
              <a:gd name="T58" fmla="*/ 2147483647 w 122"/>
              <a:gd name="T59" fmla="*/ 2147483647 h 121"/>
              <a:gd name="T60" fmla="*/ 2147483647 w 122"/>
              <a:gd name="T61" fmla="*/ 2147483647 h 121"/>
              <a:gd name="T62" fmla="*/ 2147483647 w 122"/>
              <a:gd name="T63" fmla="*/ 2147483647 h 121"/>
              <a:gd name="T64" fmla="*/ 2147483647 w 122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2"/>
              <a:gd name="T100" fmla="*/ 0 h 121"/>
              <a:gd name="T101" fmla="*/ 122 w 122"/>
              <a:gd name="T102" fmla="*/ 121 h 12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2" h="121">
                <a:moveTo>
                  <a:pt x="122" y="60"/>
                </a:moveTo>
                <a:lnTo>
                  <a:pt x="122" y="47"/>
                </a:lnTo>
                <a:lnTo>
                  <a:pt x="117" y="37"/>
                </a:lnTo>
                <a:lnTo>
                  <a:pt x="112" y="25"/>
                </a:lnTo>
                <a:lnTo>
                  <a:pt x="104" y="17"/>
                </a:lnTo>
                <a:lnTo>
                  <a:pt x="94" y="10"/>
                </a:lnTo>
                <a:lnTo>
                  <a:pt x="84" y="5"/>
                </a:lnTo>
                <a:lnTo>
                  <a:pt x="75" y="0"/>
                </a:lnTo>
                <a:lnTo>
                  <a:pt x="62" y="0"/>
                </a:lnTo>
                <a:lnTo>
                  <a:pt x="50" y="0"/>
                </a:lnTo>
                <a:lnTo>
                  <a:pt x="37" y="5"/>
                </a:lnTo>
                <a:lnTo>
                  <a:pt x="27" y="10"/>
                </a:lnTo>
                <a:lnTo>
                  <a:pt x="18" y="17"/>
                </a:lnTo>
                <a:lnTo>
                  <a:pt x="10" y="25"/>
                </a:lnTo>
                <a:lnTo>
                  <a:pt x="5" y="37"/>
                </a:lnTo>
                <a:lnTo>
                  <a:pt x="3" y="47"/>
                </a:lnTo>
                <a:lnTo>
                  <a:pt x="0" y="60"/>
                </a:lnTo>
                <a:lnTo>
                  <a:pt x="3" y="72"/>
                </a:lnTo>
                <a:lnTo>
                  <a:pt x="5" y="84"/>
                </a:lnTo>
                <a:lnTo>
                  <a:pt x="10" y="94"/>
                </a:lnTo>
                <a:lnTo>
                  <a:pt x="18" y="102"/>
                </a:lnTo>
                <a:lnTo>
                  <a:pt x="27" y="109"/>
                </a:lnTo>
                <a:lnTo>
                  <a:pt x="37" y="116"/>
                </a:lnTo>
                <a:lnTo>
                  <a:pt x="50" y="119"/>
                </a:lnTo>
                <a:lnTo>
                  <a:pt x="62" y="121"/>
                </a:lnTo>
                <a:lnTo>
                  <a:pt x="75" y="119"/>
                </a:lnTo>
                <a:lnTo>
                  <a:pt x="84" y="116"/>
                </a:lnTo>
                <a:lnTo>
                  <a:pt x="94" y="109"/>
                </a:lnTo>
                <a:lnTo>
                  <a:pt x="104" y="102"/>
                </a:lnTo>
                <a:lnTo>
                  <a:pt x="112" y="94"/>
                </a:lnTo>
                <a:lnTo>
                  <a:pt x="117" y="84"/>
                </a:lnTo>
                <a:lnTo>
                  <a:pt x="122" y="72"/>
                </a:lnTo>
                <a:lnTo>
                  <a:pt x="122" y="6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2" name="Rectangle 103"/>
          <p:cNvSpPr>
            <a:spLocks noChangeArrowheads="1"/>
          </p:cNvSpPr>
          <p:nvPr/>
        </p:nvSpPr>
        <p:spPr bwMode="auto">
          <a:xfrm>
            <a:off x="952500" y="3708400"/>
            <a:ext cx="241300" cy="105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3" name="Rectangle 104"/>
          <p:cNvSpPr>
            <a:spLocks noChangeArrowheads="1"/>
          </p:cNvSpPr>
          <p:nvPr/>
        </p:nvSpPr>
        <p:spPr bwMode="auto">
          <a:xfrm>
            <a:off x="952500" y="374967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14" name="Rectangle 105"/>
          <p:cNvSpPr>
            <a:spLocks noChangeArrowheads="1"/>
          </p:cNvSpPr>
          <p:nvPr/>
        </p:nvSpPr>
        <p:spPr bwMode="auto">
          <a:xfrm>
            <a:off x="952500" y="374967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15" name="Rectangle 106"/>
          <p:cNvSpPr>
            <a:spLocks noChangeArrowheads="1"/>
          </p:cNvSpPr>
          <p:nvPr/>
        </p:nvSpPr>
        <p:spPr bwMode="auto">
          <a:xfrm>
            <a:off x="952500" y="40576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16" name="Rectangle 107"/>
          <p:cNvSpPr>
            <a:spLocks noChangeArrowheads="1"/>
          </p:cNvSpPr>
          <p:nvPr/>
        </p:nvSpPr>
        <p:spPr bwMode="auto">
          <a:xfrm>
            <a:off x="952500" y="40576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17" name="Rectangle 108"/>
          <p:cNvSpPr>
            <a:spLocks noChangeArrowheads="1"/>
          </p:cNvSpPr>
          <p:nvPr/>
        </p:nvSpPr>
        <p:spPr bwMode="auto">
          <a:xfrm>
            <a:off x="952500" y="43672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18" name="Rectangle 109"/>
          <p:cNvSpPr>
            <a:spLocks noChangeArrowheads="1"/>
          </p:cNvSpPr>
          <p:nvPr/>
        </p:nvSpPr>
        <p:spPr bwMode="auto">
          <a:xfrm>
            <a:off x="952500" y="43672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19" name="Rectangle 110"/>
          <p:cNvSpPr>
            <a:spLocks noChangeArrowheads="1"/>
          </p:cNvSpPr>
          <p:nvPr/>
        </p:nvSpPr>
        <p:spPr bwMode="auto">
          <a:xfrm>
            <a:off x="3441700" y="4191000"/>
            <a:ext cx="150813" cy="873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20" name="Rectangle 111"/>
          <p:cNvSpPr>
            <a:spLocks noChangeArrowheads="1"/>
          </p:cNvSpPr>
          <p:nvPr/>
        </p:nvSpPr>
        <p:spPr bwMode="auto">
          <a:xfrm>
            <a:off x="3441700" y="424180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21" name="Rectangle 112"/>
          <p:cNvSpPr>
            <a:spLocks noChangeArrowheads="1"/>
          </p:cNvSpPr>
          <p:nvPr/>
        </p:nvSpPr>
        <p:spPr bwMode="auto">
          <a:xfrm>
            <a:off x="3441700" y="424180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22" name="Rectangle 113"/>
          <p:cNvSpPr>
            <a:spLocks noChangeArrowheads="1"/>
          </p:cNvSpPr>
          <p:nvPr/>
        </p:nvSpPr>
        <p:spPr bwMode="auto">
          <a:xfrm>
            <a:off x="3441700" y="44815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23" name="Rectangle 114"/>
          <p:cNvSpPr>
            <a:spLocks noChangeArrowheads="1"/>
          </p:cNvSpPr>
          <p:nvPr/>
        </p:nvSpPr>
        <p:spPr bwMode="auto">
          <a:xfrm>
            <a:off x="3441700" y="44815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24" name="Rectangle 115"/>
          <p:cNvSpPr>
            <a:spLocks noChangeArrowheads="1"/>
          </p:cNvSpPr>
          <p:nvPr/>
        </p:nvSpPr>
        <p:spPr bwMode="auto">
          <a:xfrm>
            <a:off x="3441700" y="472916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25" name="Rectangle 116"/>
          <p:cNvSpPr>
            <a:spLocks noChangeArrowheads="1"/>
          </p:cNvSpPr>
          <p:nvPr/>
        </p:nvSpPr>
        <p:spPr bwMode="auto">
          <a:xfrm>
            <a:off x="3441700" y="472916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26" name="Rectangle 117"/>
          <p:cNvSpPr>
            <a:spLocks noChangeArrowheads="1"/>
          </p:cNvSpPr>
          <p:nvPr/>
        </p:nvSpPr>
        <p:spPr bwMode="auto">
          <a:xfrm>
            <a:off x="4660900" y="4159250"/>
            <a:ext cx="180975" cy="87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27" name="Rectangle 118"/>
          <p:cNvSpPr>
            <a:spLocks noChangeArrowheads="1"/>
          </p:cNvSpPr>
          <p:nvPr/>
        </p:nvSpPr>
        <p:spPr bwMode="auto">
          <a:xfrm>
            <a:off x="4660900" y="42100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28" name="Rectangle 119"/>
          <p:cNvSpPr>
            <a:spLocks noChangeArrowheads="1"/>
          </p:cNvSpPr>
          <p:nvPr/>
        </p:nvSpPr>
        <p:spPr bwMode="auto">
          <a:xfrm>
            <a:off x="4660900" y="42100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29" name="Rectangle 120"/>
          <p:cNvSpPr>
            <a:spLocks noChangeArrowheads="1"/>
          </p:cNvSpPr>
          <p:nvPr/>
        </p:nvSpPr>
        <p:spPr bwMode="auto">
          <a:xfrm>
            <a:off x="4660900" y="445452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30" name="Rectangle 121"/>
          <p:cNvSpPr>
            <a:spLocks noChangeArrowheads="1"/>
          </p:cNvSpPr>
          <p:nvPr/>
        </p:nvSpPr>
        <p:spPr bwMode="auto">
          <a:xfrm>
            <a:off x="4660900" y="445452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31" name="Rectangle 122"/>
          <p:cNvSpPr>
            <a:spLocks noChangeArrowheads="1"/>
          </p:cNvSpPr>
          <p:nvPr/>
        </p:nvSpPr>
        <p:spPr bwMode="auto">
          <a:xfrm>
            <a:off x="4660900" y="46974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32" name="Rectangle 123"/>
          <p:cNvSpPr>
            <a:spLocks noChangeArrowheads="1"/>
          </p:cNvSpPr>
          <p:nvPr/>
        </p:nvSpPr>
        <p:spPr bwMode="auto">
          <a:xfrm>
            <a:off x="4660900" y="46974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33" name="Rectangle 124"/>
          <p:cNvSpPr>
            <a:spLocks noChangeArrowheads="1"/>
          </p:cNvSpPr>
          <p:nvPr/>
        </p:nvSpPr>
        <p:spPr bwMode="auto">
          <a:xfrm>
            <a:off x="8161338" y="3767138"/>
            <a:ext cx="239712" cy="1073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34" name="Rectangle 125"/>
          <p:cNvSpPr>
            <a:spLocks noChangeArrowheads="1"/>
          </p:cNvSpPr>
          <p:nvPr/>
        </p:nvSpPr>
        <p:spPr bwMode="auto">
          <a:xfrm>
            <a:off x="8161338" y="381000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35" name="Rectangle 126"/>
          <p:cNvSpPr>
            <a:spLocks noChangeArrowheads="1"/>
          </p:cNvSpPr>
          <p:nvPr/>
        </p:nvSpPr>
        <p:spPr bwMode="auto">
          <a:xfrm>
            <a:off x="8161338" y="381000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36" name="Rectangle 127"/>
          <p:cNvSpPr>
            <a:spLocks noChangeArrowheads="1"/>
          </p:cNvSpPr>
          <p:nvPr/>
        </p:nvSpPr>
        <p:spPr bwMode="auto">
          <a:xfrm>
            <a:off x="8161338" y="411956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37" name="Rectangle 128"/>
          <p:cNvSpPr>
            <a:spLocks noChangeArrowheads="1"/>
          </p:cNvSpPr>
          <p:nvPr/>
        </p:nvSpPr>
        <p:spPr bwMode="auto">
          <a:xfrm>
            <a:off x="8161338" y="411956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38" name="Rectangle 129"/>
          <p:cNvSpPr>
            <a:spLocks noChangeArrowheads="1"/>
          </p:cNvSpPr>
          <p:nvPr/>
        </p:nvSpPr>
        <p:spPr bwMode="auto">
          <a:xfrm>
            <a:off x="8161338" y="44307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39" name="Rectangle 130"/>
          <p:cNvSpPr>
            <a:spLocks noChangeArrowheads="1"/>
          </p:cNvSpPr>
          <p:nvPr/>
        </p:nvSpPr>
        <p:spPr bwMode="auto">
          <a:xfrm>
            <a:off x="8161338" y="44307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b="1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40" name="Rectangle 131"/>
          <p:cNvSpPr>
            <a:spLocks noChangeArrowheads="1"/>
          </p:cNvSpPr>
          <p:nvPr/>
        </p:nvSpPr>
        <p:spPr bwMode="auto">
          <a:xfrm>
            <a:off x="6199188" y="4203700"/>
            <a:ext cx="180975" cy="87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41" name="Rectangle 132"/>
          <p:cNvSpPr>
            <a:spLocks noChangeArrowheads="1"/>
          </p:cNvSpPr>
          <p:nvPr/>
        </p:nvSpPr>
        <p:spPr bwMode="auto">
          <a:xfrm>
            <a:off x="6199188" y="42529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42" name="Rectangle 133"/>
          <p:cNvSpPr>
            <a:spLocks noChangeArrowheads="1"/>
          </p:cNvSpPr>
          <p:nvPr/>
        </p:nvSpPr>
        <p:spPr bwMode="auto">
          <a:xfrm>
            <a:off x="6199188" y="4252913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43" name="Rectangle 134"/>
          <p:cNvSpPr>
            <a:spLocks noChangeArrowheads="1"/>
          </p:cNvSpPr>
          <p:nvPr/>
        </p:nvSpPr>
        <p:spPr bwMode="auto">
          <a:xfrm>
            <a:off x="6199188" y="449738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44" name="Rectangle 135"/>
          <p:cNvSpPr>
            <a:spLocks noChangeArrowheads="1"/>
          </p:cNvSpPr>
          <p:nvPr/>
        </p:nvSpPr>
        <p:spPr bwMode="auto">
          <a:xfrm>
            <a:off x="6199188" y="449738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45" name="Rectangle 136"/>
          <p:cNvSpPr>
            <a:spLocks noChangeArrowheads="1"/>
          </p:cNvSpPr>
          <p:nvPr/>
        </p:nvSpPr>
        <p:spPr bwMode="auto">
          <a:xfrm>
            <a:off x="6199188" y="47450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46" name="Rectangle 137"/>
          <p:cNvSpPr>
            <a:spLocks noChangeArrowheads="1"/>
          </p:cNvSpPr>
          <p:nvPr/>
        </p:nvSpPr>
        <p:spPr bwMode="auto">
          <a:xfrm>
            <a:off x="6199188" y="47450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047" name="Freeform 138"/>
          <p:cNvSpPr>
            <a:spLocks/>
          </p:cNvSpPr>
          <p:nvPr/>
        </p:nvSpPr>
        <p:spPr bwMode="auto">
          <a:xfrm>
            <a:off x="1817688" y="3290888"/>
            <a:ext cx="98425" cy="79375"/>
          </a:xfrm>
          <a:custGeom>
            <a:avLst/>
            <a:gdLst>
              <a:gd name="T0" fmla="*/ 0 w 62"/>
              <a:gd name="T1" fmla="*/ 2147483647 h 50"/>
              <a:gd name="T2" fmla="*/ 0 w 62"/>
              <a:gd name="T3" fmla="*/ 2147483647 h 50"/>
              <a:gd name="T4" fmla="*/ 2147483647 w 62"/>
              <a:gd name="T5" fmla="*/ 2147483647 h 50"/>
              <a:gd name="T6" fmla="*/ 0 w 62"/>
              <a:gd name="T7" fmla="*/ 0 h 50"/>
              <a:gd name="T8" fmla="*/ 0 w 62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50"/>
              <a:gd name="T17" fmla="*/ 62 w 62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50">
                <a:moveTo>
                  <a:pt x="0" y="25"/>
                </a:moveTo>
                <a:lnTo>
                  <a:pt x="0" y="50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48" name="Line 139"/>
          <p:cNvSpPr>
            <a:spLocks noChangeShapeType="1"/>
          </p:cNvSpPr>
          <p:nvPr/>
        </p:nvSpPr>
        <p:spPr bwMode="auto">
          <a:xfrm flipH="1">
            <a:off x="1066800" y="3330575"/>
            <a:ext cx="7508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49" name="Freeform 140"/>
          <p:cNvSpPr>
            <a:spLocks/>
          </p:cNvSpPr>
          <p:nvPr/>
        </p:nvSpPr>
        <p:spPr bwMode="auto">
          <a:xfrm>
            <a:off x="1817688" y="5189538"/>
            <a:ext cx="98425" cy="77787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5"/>
                </a:moveTo>
                <a:lnTo>
                  <a:pt x="0" y="49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0" name="Line 141"/>
          <p:cNvSpPr>
            <a:spLocks noChangeShapeType="1"/>
          </p:cNvSpPr>
          <p:nvPr/>
        </p:nvSpPr>
        <p:spPr bwMode="auto">
          <a:xfrm flipH="1">
            <a:off x="1074738" y="5229225"/>
            <a:ext cx="7429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1" name="Freeform 142"/>
          <p:cNvSpPr>
            <a:spLocks/>
          </p:cNvSpPr>
          <p:nvPr/>
        </p:nvSpPr>
        <p:spPr bwMode="auto">
          <a:xfrm>
            <a:off x="3328988" y="3290888"/>
            <a:ext cx="98425" cy="79375"/>
          </a:xfrm>
          <a:custGeom>
            <a:avLst/>
            <a:gdLst>
              <a:gd name="T0" fmla="*/ 0 w 62"/>
              <a:gd name="T1" fmla="*/ 2147483647 h 50"/>
              <a:gd name="T2" fmla="*/ 0 w 62"/>
              <a:gd name="T3" fmla="*/ 2147483647 h 50"/>
              <a:gd name="T4" fmla="*/ 2147483647 w 62"/>
              <a:gd name="T5" fmla="*/ 2147483647 h 50"/>
              <a:gd name="T6" fmla="*/ 0 w 62"/>
              <a:gd name="T7" fmla="*/ 0 h 50"/>
              <a:gd name="T8" fmla="*/ 0 w 62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50"/>
              <a:gd name="T17" fmla="*/ 62 w 62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50">
                <a:moveTo>
                  <a:pt x="0" y="25"/>
                </a:moveTo>
                <a:lnTo>
                  <a:pt x="0" y="50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2" name="Line 143"/>
          <p:cNvSpPr>
            <a:spLocks noChangeShapeType="1"/>
          </p:cNvSpPr>
          <p:nvPr/>
        </p:nvSpPr>
        <p:spPr bwMode="auto">
          <a:xfrm flipH="1">
            <a:off x="2900363" y="3330575"/>
            <a:ext cx="428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3" name="Freeform 144"/>
          <p:cNvSpPr>
            <a:spLocks/>
          </p:cNvSpPr>
          <p:nvPr/>
        </p:nvSpPr>
        <p:spPr bwMode="auto">
          <a:xfrm>
            <a:off x="3281363" y="3802063"/>
            <a:ext cx="98425" cy="79375"/>
          </a:xfrm>
          <a:custGeom>
            <a:avLst/>
            <a:gdLst>
              <a:gd name="T0" fmla="*/ 0 w 62"/>
              <a:gd name="T1" fmla="*/ 2147483647 h 50"/>
              <a:gd name="T2" fmla="*/ 0 w 62"/>
              <a:gd name="T3" fmla="*/ 2147483647 h 50"/>
              <a:gd name="T4" fmla="*/ 2147483647 w 62"/>
              <a:gd name="T5" fmla="*/ 2147483647 h 50"/>
              <a:gd name="T6" fmla="*/ 0 w 62"/>
              <a:gd name="T7" fmla="*/ 0 h 50"/>
              <a:gd name="T8" fmla="*/ 0 w 62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50"/>
              <a:gd name="T17" fmla="*/ 62 w 62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50">
                <a:moveTo>
                  <a:pt x="0" y="25"/>
                </a:moveTo>
                <a:lnTo>
                  <a:pt x="0" y="50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4" name="Line 145"/>
          <p:cNvSpPr>
            <a:spLocks noChangeShapeType="1"/>
          </p:cNvSpPr>
          <p:nvPr/>
        </p:nvSpPr>
        <p:spPr bwMode="auto">
          <a:xfrm flipH="1">
            <a:off x="2900363" y="3841750"/>
            <a:ext cx="381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5" name="Freeform 146"/>
          <p:cNvSpPr>
            <a:spLocks/>
          </p:cNvSpPr>
          <p:nvPr/>
        </p:nvSpPr>
        <p:spPr bwMode="auto">
          <a:xfrm>
            <a:off x="3297238" y="3998913"/>
            <a:ext cx="98425" cy="77787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5"/>
                </a:moveTo>
                <a:lnTo>
                  <a:pt x="0" y="49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6" name="Line 147"/>
          <p:cNvSpPr>
            <a:spLocks noChangeShapeType="1"/>
          </p:cNvSpPr>
          <p:nvPr/>
        </p:nvSpPr>
        <p:spPr bwMode="auto">
          <a:xfrm flipH="1">
            <a:off x="2900363" y="4038600"/>
            <a:ext cx="396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7" name="Freeform 148"/>
          <p:cNvSpPr>
            <a:spLocks/>
          </p:cNvSpPr>
          <p:nvPr/>
        </p:nvSpPr>
        <p:spPr bwMode="auto">
          <a:xfrm>
            <a:off x="3265488" y="5146675"/>
            <a:ext cx="98425" cy="77788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4"/>
                </a:moveTo>
                <a:lnTo>
                  <a:pt x="0" y="49"/>
                </a:lnTo>
                <a:lnTo>
                  <a:pt x="62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8" name="Line 149"/>
          <p:cNvSpPr>
            <a:spLocks noChangeShapeType="1"/>
          </p:cNvSpPr>
          <p:nvPr/>
        </p:nvSpPr>
        <p:spPr bwMode="auto">
          <a:xfrm flipH="1">
            <a:off x="2884488" y="5184775"/>
            <a:ext cx="3810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59" name="Freeform 150"/>
          <p:cNvSpPr>
            <a:spLocks/>
          </p:cNvSpPr>
          <p:nvPr/>
        </p:nvSpPr>
        <p:spPr bwMode="auto">
          <a:xfrm>
            <a:off x="3917950" y="3998913"/>
            <a:ext cx="98425" cy="77787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5"/>
                </a:moveTo>
                <a:lnTo>
                  <a:pt x="0" y="49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0" name="Line 151"/>
          <p:cNvSpPr>
            <a:spLocks noChangeShapeType="1"/>
          </p:cNvSpPr>
          <p:nvPr/>
        </p:nvSpPr>
        <p:spPr bwMode="auto">
          <a:xfrm flipH="1">
            <a:off x="3595688" y="4038600"/>
            <a:ext cx="322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1" name="Freeform 152"/>
          <p:cNvSpPr>
            <a:spLocks/>
          </p:cNvSpPr>
          <p:nvPr/>
        </p:nvSpPr>
        <p:spPr bwMode="auto">
          <a:xfrm>
            <a:off x="3960813" y="5162550"/>
            <a:ext cx="98425" cy="77788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4"/>
                </a:moveTo>
                <a:lnTo>
                  <a:pt x="0" y="49"/>
                </a:lnTo>
                <a:lnTo>
                  <a:pt x="62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2" name="Line 153"/>
          <p:cNvSpPr>
            <a:spLocks noChangeShapeType="1"/>
          </p:cNvSpPr>
          <p:nvPr/>
        </p:nvSpPr>
        <p:spPr bwMode="auto">
          <a:xfrm flipH="1">
            <a:off x="3595688" y="5200650"/>
            <a:ext cx="3651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3" name="Freeform 154"/>
          <p:cNvSpPr>
            <a:spLocks/>
          </p:cNvSpPr>
          <p:nvPr/>
        </p:nvSpPr>
        <p:spPr bwMode="auto">
          <a:xfrm>
            <a:off x="4732338" y="3998913"/>
            <a:ext cx="98425" cy="77787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5"/>
                </a:moveTo>
                <a:lnTo>
                  <a:pt x="0" y="49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4" name="Line 155"/>
          <p:cNvSpPr>
            <a:spLocks noChangeShapeType="1"/>
          </p:cNvSpPr>
          <p:nvPr/>
        </p:nvSpPr>
        <p:spPr bwMode="auto">
          <a:xfrm flipH="1">
            <a:off x="4556125" y="4038600"/>
            <a:ext cx="176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5" name="Freeform 156"/>
          <p:cNvSpPr>
            <a:spLocks/>
          </p:cNvSpPr>
          <p:nvPr/>
        </p:nvSpPr>
        <p:spPr bwMode="auto">
          <a:xfrm>
            <a:off x="4743450" y="5162550"/>
            <a:ext cx="98425" cy="77788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4"/>
                </a:moveTo>
                <a:lnTo>
                  <a:pt x="0" y="49"/>
                </a:lnTo>
                <a:lnTo>
                  <a:pt x="62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6" name="Line 157"/>
          <p:cNvSpPr>
            <a:spLocks noChangeShapeType="1"/>
          </p:cNvSpPr>
          <p:nvPr/>
        </p:nvSpPr>
        <p:spPr bwMode="auto">
          <a:xfrm flipH="1">
            <a:off x="4540250" y="5200650"/>
            <a:ext cx="2032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7" name="Freeform 158"/>
          <p:cNvSpPr>
            <a:spLocks/>
          </p:cNvSpPr>
          <p:nvPr/>
        </p:nvSpPr>
        <p:spPr bwMode="auto">
          <a:xfrm>
            <a:off x="6632575" y="3956050"/>
            <a:ext cx="96838" cy="77788"/>
          </a:xfrm>
          <a:custGeom>
            <a:avLst/>
            <a:gdLst>
              <a:gd name="T0" fmla="*/ 0 w 61"/>
              <a:gd name="T1" fmla="*/ 2147483647 h 49"/>
              <a:gd name="T2" fmla="*/ 0 w 61"/>
              <a:gd name="T3" fmla="*/ 2147483647 h 49"/>
              <a:gd name="T4" fmla="*/ 2147483647 w 61"/>
              <a:gd name="T5" fmla="*/ 2147483647 h 49"/>
              <a:gd name="T6" fmla="*/ 0 w 61"/>
              <a:gd name="T7" fmla="*/ 0 h 49"/>
              <a:gd name="T8" fmla="*/ 0 w 61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9"/>
              <a:gd name="T17" fmla="*/ 61 w 6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9">
                <a:moveTo>
                  <a:pt x="0" y="24"/>
                </a:moveTo>
                <a:lnTo>
                  <a:pt x="0" y="49"/>
                </a:lnTo>
                <a:lnTo>
                  <a:pt x="61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8" name="Line 159"/>
          <p:cNvSpPr>
            <a:spLocks noChangeShapeType="1"/>
          </p:cNvSpPr>
          <p:nvPr/>
        </p:nvSpPr>
        <p:spPr bwMode="auto">
          <a:xfrm flipH="1">
            <a:off x="6353175" y="3994150"/>
            <a:ext cx="279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69" name="Freeform 160"/>
          <p:cNvSpPr>
            <a:spLocks/>
          </p:cNvSpPr>
          <p:nvPr/>
        </p:nvSpPr>
        <p:spPr bwMode="auto">
          <a:xfrm>
            <a:off x="6632575" y="5176838"/>
            <a:ext cx="96838" cy="74612"/>
          </a:xfrm>
          <a:custGeom>
            <a:avLst/>
            <a:gdLst>
              <a:gd name="T0" fmla="*/ 0 w 61"/>
              <a:gd name="T1" fmla="*/ 2147483647 h 47"/>
              <a:gd name="T2" fmla="*/ 0 w 61"/>
              <a:gd name="T3" fmla="*/ 2147483647 h 47"/>
              <a:gd name="T4" fmla="*/ 2147483647 w 61"/>
              <a:gd name="T5" fmla="*/ 2147483647 h 47"/>
              <a:gd name="T6" fmla="*/ 0 w 61"/>
              <a:gd name="T7" fmla="*/ 0 h 47"/>
              <a:gd name="T8" fmla="*/ 0 w 61"/>
              <a:gd name="T9" fmla="*/ 2147483647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47"/>
              <a:gd name="T17" fmla="*/ 61 w 61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47">
                <a:moveTo>
                  <a:pt x="0" y="23"/>
                </a:moveTo>
                <a:lnTo>
                  <a:pt x="0" y="47"/>
                </a:lnTo>
                <a:lnTo>
                  <a:pt x="61" y="23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70" name="Line 161"/>
          <p:cNvSpPr>
            <a:spLocks noChangeShapeType="1"/>
          </p:cNvSpPr>
          <p:nvPr/>
        </p:nvSpPr>
        <p:spPr bwMode="auto">
          <a:xfrm flipH="1">
            <a:off x="6308725" y="5213350"/>
            <a:ext cx="323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71" name="Freeform 162"/>
          <p:cNvSpPr>
            <a:spLocks/>
          </p:cNvSpPr>
          <p:nvPr/>
        </p:nvSpPr>
        <p:spPr bwMode="auto">
          <a:xfrm>
            <a:off x="8031163" y="3228975"/>
            <a:ext cx="98425" cy="82550"/>
          </a:xfrm>
          <a:custGeom>
            <a:avLst/>
            <a:gdLst>
              <a:gd name="T0" fmla="*/ 0 w 62"/>
              <a:gd name="T1" fmla="*/ 2147483647 h 52"/>
              <a:gd name="T2" fmla="*/ 0 w 62"/>
              <a:gd name="T3" fmla="*/ 2147483647 h 52"/>
              <a:gd name="T4" fmla="*/ 2147483647 w 62"/>
              <a:gd name="T5" fmla="*/ 2147483647 h 52"/>
              <a:gd name="T6" fmla="*/ 0 w 62"/>
              <a:gd name="T7" fmla="*/ 0 h 52"/>
              <a:gd name="T8" fmla="*/ 0 w 62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52"/>
              <a:gd name="T17" fmla="*/ 62 w 62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52">
                <a:moveTo>
                  <a:pt x="0" y="27"/>
                </a:moveTo>
                <a:lnTo>
                  <a:pt x="0" y="52"/>
                </a:lnTo>
                <a:lnTo>
                  <a:pt x="62" y="27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72" name="Line 163"/>
          <p:cNvSpPr>
            <a:spLocks noChangeShapeType="1"/>
          </p:cNvSpPr>
          <p:nvPr/>
        </p:nvSpPr>
        <p:spPr bwMode="auto">
          <a:xfrm flipH="1">
            <a:off x="7724775" y="3271838"/>
            <a:ext cx="306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73" name="Freeform 164"/>
          <p:cNvSpPr>
            <a:spLocks/>
          </p:cNvSpPr>
          <p:nvPr/>
        </p:nvSpPr>
        <p:spPr bwMode="auto">
          <a:xfrm>
            <a:off x="8047038" y="5237163"/>
            <a:ext cx="98425" cy="77787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4"/>
                </a:moveTo>
                <a:lnTo>
                  <a:pt x="0" y="49"/>
                </a:lnTo>
                <a:lnTo>
                  <a:pt x="62" y="24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74" name="Line 165"/>
          <p:cNvSpPr>
            <a:spLocks noChangeShapeType="1"/>
          </p:cNvSpPr>
          <p:nvPr/>
        </p:nvSpPr>
        <p:spPr bwMode="auto">
          <a:xfrm flipH="1">
            <a:off x="7737475" y="5275263"/>
            <a:ext cx="3095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75" name="Rectangle 166"/>
          <p:cNvSpPr>
            <a:spLocks noChangeArrowheads="1"/>
          </p:cNvSpPr>
          <p:nvPr/>
        </p:nvSpPr>
        <p:spPr bwMode="auto">
          <a:xfrm>
            <a:off x="1087438" y="566102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de-DE"/>
          </a:p>
        </p:txBody>
      </p:sp>
      <p:sp>
        <p:nvSpPr>
          <p:cNvPr id="39076" name="Rectangle 167"/>
          <p:cNvSpPr>
            <a:spLocks noChangeArrowheads="1"/>
          </p:cNvSpPr>
          <p:nvPr/>
        </p:nvSpPr>
        <p:spPr bwMode="auto">
          <a:xfrm>
            <a:off x="1157288" y="566102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39077" name="Rectangle 168"/>
          <p:cNvSpPr>
            <a:spLocks noChangeArrowheads="1"/>
          </p:cNvSpPr>
          <p:nvPr/>
        </p:nvSpPr>
        <p:spPr bwMode="auto">
          <a:xfrm>
            <a:off x="1228725" y="5661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078" name="Rectangle 169"/>
          <p:cNvSpPr>
            <a:spLocks noChangeArrowheads="1"/>
          </p:cNvSpPr>
          <p:nvPr/>
        </p:nvSpPr>
        <p:spPr bwMode="auto">
          <a:xfrm>
            <a:off x="1354138" y="566102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39079" name="Rectangle 170"/>
          <p:cNvSpPr>
            <a:spLocks noChangeArrowheads="1"/>
          </p:cNvSpPr>
          <p:nvPr/>
        </p:nvSpPr>
        <p:spPr bwMode="auto">
          <a:xfrm>
            <a:off x="1417638" y="566102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080" name="Rectangle 171"/>
          <p:cNvSpPr>
            <a:spLocks noChangeArrowheads="1"/>
          </p:cNvSpPr>
          <p:nvPr/>
        </p:nvSpPr>
        <p:spPr bwMode="auto">
          <a:xfrm>
            <a:off x="1479550" y="5661025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39081" name="Rectangle 172"/>
          <p:cNvSpPr>
            <a:spLocks noChangeArrowheads="1"/>
          </p:cNvSpPr>
          <p:nvPr/>
        </p:nvSpPr>
        <p:spPr bwMode="auto">
          <a:xfrm>
            <a:off x="1633538" y="5661025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39082" name="Rectangle 173"/>
          <p:cNvSpPr>
            <a:spLocks noChangeArrowheads="1"/>
          </p:cNvSpPr>
          <p:nvPr/>
        </p:nvSpPr>
        <p:spPr bwMode="auto">
          <a:xfrm>
            <a:off x="1716088" y="5661025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39083" name="Rectangle 174"/>
          <p:cNvSpPr>
            <a:spLocks noChangeArrowheads="1"/>
          </p:cNvSpPr>
          <p:nvPr/>
        </p:nvSpPr>
        <p:spPr bwMode="auto">
          <a:xfrm>
            <a:off x="1830388" y="5661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084" name="Rectangle 175"/>
          <p:cNvSpPr>
            <a:spLocks noChangeArrowheads="1"/>
          </p:cNvSpPr>
          <p:nvPr/>
        </p:nvSpPr>
        <p:spPr bwMode="auto">
          <a:xfrm>
            <a:off x="1952625" y="5661025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39085" name="Rectangle 176"/>
          <p:cNvSpPr>
            <a:spLocks noChangeArrowheads="1"/>
          </p:cNvSpPr>
          <p:nvPr/>
        </p:nvSpPr>
        <p:spPr bwMode="auto">
          <a:xfrm>
            <a:off x="2051050" y="5661025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de-DE"/>
          </a:p>
        </p:txBody>
      </p:sp>
      <p:sp>
        <p:nvSpPr>
          <p:cNvPr id="39086" name="Rectangle 177"/>
          <p:cNvSpPr>
            <a:spLocks noChangeArrowheads="1"/>
          </p:cNvSpPr>
          <p:nvPr/>
        </p:nvSpPr>
        <p:spPr bwMode="auto">
          <a:xfrm>
            <a:off x="2133600" y="5661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087" name="Rectangle 178"/>
          <p:cNvSpPr>
            <a:spLocks noChangeArrowheads="1"/>
          </p:cNvSpPr>
          <p:nvPr/>
        </p:nvSpPr>
        <p:spPr bwMode="auto">
          <a:xfrm>
            <a:off x="2259013" y="5661025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39088" name="Rectangle 179"/>
          <p:cNvSpPr>
            <a:spLocks noChangeArrowheads="1"/>
          </p:cNvSpPr>
          <p:nvPr/>
        </p:nvSpPr>
        <p:spPr bwMode="auto">
          <a:xfrm>
            <a:off x="2344738" y="5661025"/>
            <a:ext cx="19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39089" name="Rectangle 180"/>
          <p:cNvSpPr>
            <a:spLocks noChangeArrowheads="1"/>
          </p:cNvSpPr>
          <p:nvPr/>
        </p:nvSpPr>
        <p:spPr bwMode="auto">
          <a:xfrm>
            <a:off x="2538413" y="5661025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39090" name="Rectangle 181"/>
          <p:cNvSpPr>
            <a:spLocks noChangeArrowheads="1"/>
          </p:cNvSpPr>
          <p:nvPr/>
        </p:nvSpPr>
        <p:spPr bwMode="auto">
          <a:xfrm>
            <a:off x="2647950" y="566102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39091" name="Rectangle 182"/>
          <p:cNvSpPr>
            <a:spLocks noChangeArrowheads="1"/>
          </p:cNvSpPr>
          <p:nvPr/>
        </p:nvSpPr>
        <p:spPr bwMode="auto">
          <a:xfrm>
            <a:off x="2719388" y="5661025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39092" name="Rectangle 183"/>
          <p:cNvSpPr>
            <a:spLocks noChangeArrowheads="1"/>
          </p:cNvSpPr>
          <p:nvPr/>
        </p:nvSpPr>
        <p:spPr bwMode="auto">
          <a:xfrm>
            <a:off x="2789238" y="5661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093" name="Rectangle 184"/>
          <p:cNvSpPr>
            <a:spLocks noChangeArrowheads="1"/>
          </p:cNvSpPr>
          <p:nvPr/>
        </p:nvSpPr>
        <p:spPr bwMode="auto">
          <a:xfrm>
            <a:off x="2916238" y="5661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094" name="Rectangle 185"/>
          <p:cNvSpPr>
            <a:spLocks noChangeArrowheads="1"/>
          </p:cNvSpPr>
          <p:nvPr/>
        </p:nvSpPr>
        <p:spPr bwMode="auto">
          <a:xfrm>
            <a:off x="3910013" y="54562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de-DE"/>
          </a:p>
        </p:txBody>
      </p:sp>
      <p:sp>
        <p:nvSpPr>
          <p:cNvPr id="39095" name="Rectangle 186"/>
          <p:cNvSpPr>
            <a:spLocks noChangeArrowheads="1"/>
          </p:cNvSpPr>
          <p:nvPr/>
        </p:nvSpPr>
        <p:spPr bwMode="auto">
          <a:xfrm>
            <a:off x="4087813" y="545623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39096" name="Rectangle 187"/>
          <p:cNvSpPr>
            <a:spLocks noChangeArrowheads="1"/>
          </p:cNvSpPr>
          <p:nvPr/>
        </p:nvSpPr>
        <p:spPr bwMode="auto">
          <a:xfrm>
            <a:off x="4197350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de-DE"/>
          </a:p>
        </p:txBody>
      </p:sp>
      <p:sp>
        <p:nvSpPr>
          <p:cNvPr id="39097" name="Rectangle 188"/>
          <p:cNvSpPr>
            <a:spLocks noChangeArrowheads="1"/>
          </p:cNvSpPr>
          <p:nvPr/>
        </p:nvSpPr>
        <p:spPr bwMode="auto">
          <a:xfrm>
            <a:off x="4322763" y="54562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39098" name="Rectangle 189"/>
          <p:cNvSpPr>
            <a:spLocks noChangeArrowheads="1"/>
          </p:cNvSpPr>
          <p:nvPr/>
        </p:nvSpPr>
        <p:spPr bwMode="auto">
          <a:xfrm>
            <a:off x="4394200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099" name="Rectangle 190"/>
          <p:cNvSpPr>
            <a:spLocks noChangeArrowheads="1"/>
          </p:cNvSpPr>
          <p:nvPr/>
        </p:nvSpPr>
        <p:spPr bwMode="auto">
          <a:xfrm>
            <a:off x="4519613" y="5456238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39100" name="Rectangle 191"/>
          <p:cNvSpPr>
            <a:spLocks noChangeArrowheads="1"/>
          </p:cNvSpPr>
          <p:nvPr/>
        </p:nvSpPr>
        <p:spPr bwMode="auto">
          <a:xfrm>
            <a:off x="4602163" y="5456238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de-DE"/>
          </a:p>
        </p:txBody>
      </p:sp>
      <p:sp>
        <p:nvSpPr>
          <p:cNvPr id="39101" name="Rectangle 192"/>
          <p:cNvSpPr>
            <a:spLocks noChangeArrowheads="1"/>
          </p:cNvSpPr>
          <p:nvPr/>
        </p:nvSpPr>
        <p:spPr bwMode="auto">
          <a:xfrm>
            <a:off x="4689475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2" name="Rectangle 193"/>
          <p:cNvSpPr>
            <a:spLocks noChangeArrowheads="1"/>
          </p:cNvSpPr>
          <p:nvPr/>
        </p:nvSpPr>
        <p:spPr bwMode="auto">
          <a:xfrm>
            <a:off x="4751388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3" name="Rectangle 194"/>
          <p:cNvSpPr>
            <a:spLocks noChangeArrowheads="1"/>
          </p:cNvSpPr>
          <p:nvPr/>
        </p:nvSpPr>
        <p:spPr bwMode="auto">
          <a:xfrm>
            <a:off x="4814888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4" name="Rectangle 195"/>
          <p:cNvSpPr>
            <a:spLocks noChangeArrowheads="1"/>
          </p:cNvSpPr>
          <p:nvPr/>
        </p:nvSpPr>
        <p:spPr bwMode="auto">
          <a:xfrm>
            <a:off x="4878388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5" name="Rectangle 196"/>
          <p:cNvSpPr>
            <a:spLocks noChangeArrowheads="1"/>
          </p:cNvSpPr>
          <p:nvPr/>
        </p:nvSpPr>
        <p:spPr bwMode="auto">
          <a:xfrm>
            <a:off x="4940300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6" name="Rectangle 197"/>
          <p:cNvSpPr>
            <a:spLocks noChangeArrowheads="1"/>
          </p:cNvSpPr>
          <p:nvPr/>
        </p:nvSpPr>
        <p:spPr bwMode="auto">
          <a:xfrm>
            <a:off x="5003800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7" name="Rectangle 198"/>
          <p:cNvSpPr>
            <a:spLocks noChangeArrowheads="1"/>
          </p:cNvSpPr>
          <p:nvPr/>
        </p:nvSpPr>
        <p:spPr bwMode="auto">
          <a:xfrm>
            <a:off x="5067300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8" name="Rectangle 199"/>
          <p:cNvSpPr>
            <a:spLocks noChangeArrowheads="1"/>
          </p:cNvSpPr>
          <p:nvPr/>
        </p:nvSpPr>
        <p:spPr bwMode="auto">
          <a:xfrm>
            <a:off x="5129213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09" name="Rectangle 200"/>
          <p:cNvSpPr>
            <a:spLocks noChangeArrowheads="1"/>
          </p:cNvSpPr>
          <p:nvPr/>
        </p:nvSpPr>
        <p:spPr bwMode="auto">
          <a:xfrm>
            <a:off x="5192713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10" name="Rectangle 201"/>
          <p:cNvSpPr>
            <a:spLocks noChangeArrowheads="1"/>
          </p:cNvSpPr>
          <p:nvPr/>
        </p:nvSpPr>
        <p:spPr bwMode="auto">
          <a:xfrm>
            <a:off x="5259388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11" name="Rectangle 202"/>
          <p:cNvSpPr>
            <a:spLocks noChangeArrowheads="1"/>
          </p:cNvSpPr>
          <p:nvPr/>
        </p:nvSpPr>
        <p:spPr bwMode="auto">
          <a:xfrm>
            <a:off x="5318125" y="5456238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de-DE"/>
          </a:p>
        </p:txBody>
      </p:sp>
      <p:sp>
        <p:nvSpPr>
          <p:cNvPr id="39112" name="Rectangle 203"/>
          <p:cNvSpPr>
            <a:spLocks noChangeArrowheads="1"/>
          </p:cNvSpPr>
          <p:nvPr/>
        </p:nvSpPr>
        <p:spPr bwMode="auto">
          <a:xfrm>
            <a:off x="5432425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13" name="Rectangle 204"/>
          <p:cNvSpPr>
            <a:spLocks noChangeArrowheads="1"/>
          </p:cNvSpPr>
          <p:nvPr/>
        </p:nvSpPr>
        <p:spPr bwMode="auto">
          <a:xfrm>
            <a:off x="5557838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de-DE"/>
          </a:p>
        </p:txBody>
      </p:sp>
      <p:sp>
        <p:nvSpPr>
          <p:cNvPr id="39114" name="Rectangle 205"/>
          <p:cNvSpPr>
            <a:spLocks noChangeArrowheads="1"/>
          </p:cNvSpPr>
          <p:nvPr/>
        </p:nvSpPr>
        <p:spPr bwMode="auto">
          <a:xfrm>
            <a:off x="5680075" y="5456238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39115" name="Rectangle 206"/>
          <p:cNvSpPr>
            <a:spLocks noChangeArrowheads="1"/>
          </p:cNvSpPr>
          <p:nvPr/>
        </p:nvSpPr>
        <p:spPr bwMode="auto">
          <a:xfrm>
            <a:off x="5794375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de-DE"/>
          </a:p>
        </p:txBody>
      </p:sp>
      <p:sp>
        <p:nvSpPr>
          <p:cNvPr id="39116" name="Rectangle 208"/>
          <p:cNvSpPr>
            <a:spLocks noChangeArrowheads="1"/>
          </p:cNvSpPr>
          <p:nvPr/>
        </p:nvSpPr>
        <p:spPr bwMode="auto">
          <a:xfrm>
            <a:off x="5919788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17" name="Rectangle 209"/>
          <p:cNvSpPr>
            <a:spLocks noChangeArrowheads="1"/>
          </p:cNvSpPr>
          <p:nvPr/>
        </p:nvSpPr>
        <p:spPr bwMode="auto">
          <a:xfrm>
            <a:off x="6042025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18" name="Rectangle 210"/>
          <p:cNvSpPr>
            <a:spLocks noChangeArrowheads="1"/>
          </p:cNvSpPr>
          <p:nvPr/>
        </p:nvSpPr>
        <p:spPr bwMode="auto">
          <a:xfrm>
            <a:off x="6167438" y="54562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de-DE"/>
          </a:p>
        </p:txBody>
      </p:sp>
      <p:sp>
        <p:nvSpPr>
          <p:cNvPr id="39119" name="Rectangle 211"/>
          <p:cNvSpPr>
            <a:spLocks noChangeArrowheads="1"/>
          </p:cNvSpPr>
          <p:nvPr/>
        </p:nvSpPr>
        <p:spPr bwMode="auto">
          <a:xfrm>
            <a:off x="6292850" y="54562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20" name="Rectangle 212"/>
          <p:cNvSpPr>
            <a:spLocks noChangeArrowheads="1"/>
          </p:cNvSpPr>
          <p:nvPr/>
        </p:nvSpPr>
        <p:spPr bwMode="auto">
          <a:xfrm>
            <a:off x="6534150" y="56213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de-DE"/>
          </a:p>
        </p:txBody>
      </p:sp>
      <p:sp>
        <p:nvSpPr>
          <p:cNvPr id="39121" name="Rectangle 213"/>
          <p:cNvSpPr>
            <a:spLocks noChangeArrowheads="1"/>
          </p:cNvSpPr>
          <p:nvPr/>
        </p:nvSpPr>
        <p:spPr bwMode="auto">
          <a:xfrm>
            <a:off x="6604000" y="56213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39122" name="Rectangle 214"/>
          <p:cNvSpPr>
            <a:spLocks noChangeArrowheads="1"/>
          </p:cNvSpPr>
          <p:nvPr/>
        </p:nvSpPr>
        <p:spPr bwMode="auto">
          <a:xfrm>
            <a:off x="6675438" y="56213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23" name="Rectangle 215"/>
          <p:cNvSpPr>
            <a:spLocks noChangeArrowheads="1"/>
          </p:cNvSpPr>
          <p:nvPr/>
        </p:nvSpPr>
        <p:spPr bwMode="auto">
          <a:xfrm>
            <a:off x="6797675" y="56213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39124" name="Rectangle 216"/>
          <p:cNvSpPr>
            <a:spLocks noChangeArrowheads="1"/>
          </p:cNvSpPr>
          <p:nvPr/>
        </p:nvSpPr>
        <p:spPr bwMode="auto">
          <a:xfrm>
            <a:off x="6859588" y="56213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25" name="Rectangle 217"/>
          <p:cNvSpPr>
            <a:spLocks noChangeArrowheads="1"/>
          </p:cNvSpPr>
          <p:nvPr/>
        </p:nvSpPr>
        <p:spPr bwMode="auto">
          <a:xfrm>
            <a:off x="6926263" y="5621338"/>
            <a:ext cx="15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39126" name="Rectangle 218"/>
          <p:cNvSpPr>
            <a:spLocks noChangeArrowheads="1"/>
          </p:cNvSpPr>
          <p:nvPr/>
        </p:nvSpPr>
        <p:spPr bwMode="auto">
          <a:xfrm>
            <a:off x="7075488" y="5621338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39127" name="Rectangle 219"/>
          <p:cNvSpPr>
            <a:spLocks noChangeArrowheads="1"/>
          </p:cNvSpPr>
          <p:nvPr/>
        </p:nvSpPr>
        <p:spPr bwMode="auto">
          <a:xfrm>
            <a:off x="7162800" y="5621338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39128" name="Rectangle 220"/>
          <p:cNvSpPr>
            <a:spLocks noChangeArrowheads="1"/>
          </p:cNvSpPr>
          <p:nvPr/>
        </p:nvSpPr>
        <p:spPr bwMode="auto">
          <a:xfrm>
            <a:off x="7272338" y="56213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29" name="Rectangle 221"/>
          <p:cNvSpPr>
            <a:spLocks noChangeArrowheads="1"/>
          </p:cNvSpPr>
          <p:nvPr/>
        </p:nvSpPr>
        <p:spPr bwMode="auto">
          <a:xfrm>
            <a:off x="7399338" y="562133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39130" name="Rectangle 222"/>
          <p:cNvSpPr>
            <a:spLocks noChangeArrowheads="1"/>
          </p:cNvSpPr>
          <p:nvPr/>
        </p:nvSpPr>
        <p:spPr bwMode="auto">
          <a:xfrm>
            <a:off x="7497763" y="5621338"/>
            <a:ext cx="84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de-DE"/>
          </a:p>
        </p:txBody>
      </p:sp>
      <p:sp>
        <p:nvSpPr>
          <p:cNvPr id="39131" name="Rectangle 223"/>
          <p:cNvSpPr>
            <a:spLocks noChangeArrowheads="1"/>
          </p:cNvSpPr>
          <p:nvPr/>
        </p:nvSpPr>
        <p:spPr bwMode="auto">
          <a:xfrm>
            <a:off x="7580313" y="56213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32" name="Rectangle 224"/>
          <p:cNvSpPr>
            <a:spLocks noChangeArrowheads="1"/>
          </p:cNvSpPr>
          <p:nvPr/>
        </p:nvSpPr>
        <p:spPr bwMode="auto">
          <a:xfrm>
            <a:off x="7705725" y="562133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39133" name="Rectangle 225"/>
          <p:cNvSpPr>
            <a:spLocks noChangeArrowheads="1"/>
          </p:cNvSpPr>
          <p:nvPr/>
        </p:nvSpPr>
        <p:spPr bwMode="auto">
          <a:xfrm>
            <a:off x="7788275" y="5621338"/>
            <a:ext cx="19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39134" name="Rectangle 226"/>
          <p:cNvSpPr>
            <a:spLocks noChangeArrowheads="1"/>
          </p:cNvSpPr>
          <p:nvPr/>
        </p:nvSpPr>
        <p:spPr bwMode="auto">
          <a:xfrm>
            <a:off x="7980363" y="562133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39135" name="Rectangle 227"/>
          <p:cNvSpPr>
            <a:spLocks noChangeArrowheads="1"/>
          </p:cNvSpPr>
          <p:nvPr/>
        </p:nvSpPr>
        <p:spPr bwMode="auto">
          <a:xfrm>
            <a:off x="8094663" y="56213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39136" name="Rectangle 228"/>
          <p:cNvSpPr>
            <a:spLocks noChangeArrowheads="1"/>
          </p:cNvSpPr>
          <p:nvPr/>
        </p:nvSpPr>
        <p:spPr bwMode="auto">
          <a:xfrm>
            <a:off x="8166100" y="562133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39137" name="Rectangle 229"/>
          <p:cNvSpPr>
            <a:spLocks noChangeArrowheads="1"/>
          </p:cNvSpPr>
          <p:nvPr/>
        </p:nvSpPr>
        <p:spPr bwMode="auto">
          <a:xfrm>
            <a:off x="8235950" y="56213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38" name="Rectangle 230"/>
          <p:cNvSpPr>
            <a:spLocks noChangeArrowheads="1"/>
          </p:cNvSpPr>
          <p:nvPr/>
        </p:nvSpPr>
        <p:spPr bwMode="auto">
          <a:xfrm>
            <a:off x="8358188" y="56213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39" name="Rectangle 231"/>
          <p:cNvSpPr>
            <a:spLocks noChangeArrowheads="1"/>
          </p:cNvSpPr>
          <p:nvPr/>
        </p:nvSpPr>
        <p:spPr bwMode="auto">
          <a:xfrm>
            <a:off x="1058863" y="338931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39140" name="Rectangle 232"/>
          <p:cNvSpPr>
            <a:spLocks noChangeArrowheads="1"/>
          </p:cNvSpPr>
          <p:nvPr/>
        </p:nvSpPr>
        <p:spPr bwMode="auto">
          <a:xfrm>
            <a:off x="1181100" y="35004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41" name="Rectangle 233"/>
          <p:cNvSpPr>
            <a:spLocks noChangeArrowheads="1"/>
          </p:cNvSpPr>
          <p:nvPr/>
        </p:nvSpPr>
        <p:spPr bwMode="auto">
          <a:xfrm>
            <a:off x="1042988" y="48974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39142" name="Rectangle 234"/>
          <p:cNvSpPr>
            <a:spLocks noChangeArrowheads="1"/>
          </p:cNvSpPr>
          <p:nvPr/>
        </p:nvSpPr>
        <p:spPr bwMode="auto">
          <a:xfrm>
            <a:off x="1169988" y="500538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39143" name="Rectangle 235"/>
          <p:cNvSpPr>
            <a:spLocks noChangeArrowheads="1"/>
          </p:cNvSpPr>
          <p:nvPr/>
        </p:nvSpPr>
        <p:spPr bwMode="auto">
          <a:xfrm>
            <a:off x="3622675" y="32400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39144" name="Rectangle 236"/>
          <p:cNvSpPr>
            <a:spLocks noChangeArrowheads="1"/>
          </p:cNvSpPr>
          <p:nvPr/>
        </p:nvSpPr>
        <p:spPr bwMode="auto">
          <a:xfrm>
            <a:off x="3744913" y="334645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45" name="Rectangle 237"/>
          <p:cNvSpPr>
            <a:spLocks noChangeArrowheads="1"/>
          </p:cNvSpPr>
          <p:nvPr/>
        </p:nvSpPr>
        <p:spPr bwMode="auto">
          <a:xfrm>
            <a:off x="3608388" y="4037013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39146" name="Rectangle 238"/>
          <p:cNvSpPr>
            <a:spLocks noChangeArrowheads="1"/>
          </p:cNvSpPr>
          <p:nvPr/>
        </p:nvSpPr>
        <p:spPr bwMode="auto">
          <a:xfrm>
            <a:off x="3729038" y="4144963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39147" name="Rectangle 239"/>
          <p:cNvSpPr>
            <a:spLocks noChangeArrowheads="1"/>
          </p:cNvSpPr>
          <p:nvPr/>
        </p:nvSpPr>
        <p:spPr bwMode="auto">
          <a:xfrm>
            <a:off x="3622675" y="491013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39148" name="Rectangle 240"/>
          <p:cNvSpPr>
            <a:spLocks noChangeArrowheads="1"/>
          </p:cNvSpPr>
          <p:nvPr/>
        </p:nvSpPr>
        <p:spPr bwMode="auto">
          <a:xfrm>
            <a:off x="3744913" y="502126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39149" name="Rectangle 241"/>
          <p:cNvSpPr>
            <a:spLocks noChangeArrowheads="1"/>
          </p:cNvSpPr>
          <p:nvPr/>
        </p:nvSpPr>
        <p:spPr bwMode="auto">
          <a:xfrm>
            <a:off x="3592513" y="362902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39150" name="Rectangle 242"/>
          <p:cNvSpPr>
            <a:spLocks noChangeArrowheads="1"/>
          </p:cNvSpPr>
          <p:nvPr/>
        </p:nvSpPr>
        <p:spPr bwMode="auto">
          <a:xfrm>
            <a:off x="3717925" y="3740150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39151" name="Rectangle 243"/>
          <p:cNvSpPr>
            <a:spLocks noChangeArrowheads="1"/>
          </p:cNvSpPr>
          <p:nvPr/>
        </p:nvSpPr>
        <p:spPr bwMode="auto">
          <a:xfrm>
            <a:off x="3871913" y="3740150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de-DE"/>
          </a:p>
        </p:txBody>
      </p:sp>
      <p:sp>
        <p:nvSpPr>
          <p:cNvPr id="39152" name="Rectangle 244"/>
          <p:cNvSpPr>
            <a:spLocks noChangeArrowheads="1"/>
          </p:cNvSpPr>
          <p:nvPr/>
        </p:nvSpPr>
        <p:spPr bwMode="auto">
          <a:xfrm>
            <a:off x="3984625" y="374015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39153" name="Rectangle 245"/>
          <p:cNvSpPr>
            <a:spLocks noChangeArrowheads="1"/>
          </p:cNvSpPr>
          <p:nvPr/>
        </p:nvSpPr>
        <p:spPr bwMode="auto">
          <a:xfrm>
            <a:off x="6380163" y="40655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39154" name="Rectangle 246"/>
          <p:cNvSpPr>
            <a:spLocks noChangeArrowheads="1"/>
          </p:cNvSpPr>
          <p:nvPr/>
        </p:nvSpPr>
        <p:spPr bwMode="auto">
          <a:xfrm>
            <a:off x="6505575" y="4176713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39155" name="Rectangle 247"/>
          <p:cNvSpPr>
            <a:spLocks noChangeArrowheads="1"/>
          </p:cNvSpPr>
          <p:nvPr/>
        </p:nvSpPr>
        <p:spPr bwMode="auto">
          <a:xfrm>
            <a:off x="6411913" y="48672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39156" name="Rectangle 248"/>
          <p:cNvSpPr>
            <a:spLocks noChangeArrowheads="1"/>
          </p:cNvSpPr>
          <p:nvPr/>
        </p:nvSpPr>
        <p:spPr bwMode="auto">
          <a:xfrm>
            <a:off x="6537325" y="49784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39157" name="Rectangle 249"/>
          <p:cNvSpPr>
            <a:spLocks noChangeArrowheads="1"/>
          </p:cNvSpPr>
          <p:nvPr/>
        </p:nvSpPr>
        <p:spPr bwMode="auto">
          <a:xfrm>
            <a:off x="7847013" y="3282950"/>
            <a:ext cx="777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^</a:t>
            </a:r>
            <a:endParaRPr lang="de-DE"/>
          </a:p>
        </p:txBody>
      </p:sp>
      <p:sp>
        <p:nvSpPr>
          <p:cNvPr id="39158" name="Rectangle 250"/>
          <p:cNvSpPr>
            <a:spLocks noChangeArrowheads="1"/>
          </p:cNvSpPr>
          <p:nvPr/>
        </p:nvSpPr>
        <p:spPr bwMode="auto">
          <a:xfrm>
            <a:off x="7847013" y="3330575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39159" name="Rectangle 251"/>
          <p:cNvSpPr>
            <a:spLocks noChangeArrowheads="1"/>
          </p:cNvSpPr>
          <p:nvPr/>
        </p:nvSpPr>
        <p:spPr bwMode="auto">
          <a:xfrm>
            <a:off x="7969250" y="3436938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60" name="Rectangle 252"/>
          <p:cNvSpPr>
            <a:spLocks noChangeArrowheads="1"/>
          </p:cNvSpPr>
          <p:nvPr/>
        </p:nvSpPr>
        <p:spPr bwMode="auto">
          <a:xfrm>
            <a:off x="7847013" y="4899025"/>
            <a:ext cx="777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^</a:t>
            </a:r>
            <a:endParaRPr lang="de-DE"/>
          </a:p>
        </p:txBody>
      </p:sp>
      <p:sp>
        <p:nvSpPr>
          <p:cNvPr id="39161" name="Rectangle 253"/>
          <p:cNvSpPr>
            <a:spLocks noChangeArrowheads="1"/>
          </p:cNvSpPr>
          <p:nvPr/>
        </p:nvSpPr>
        <p:spPr bwMode="auto">
          <a:xfrm>
            <a:off x="7847013" y="49418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39162" name="Rectangle 254"/>
          <p:cNvSpPr>
            <a:spLocks noChangeArrowheads="1"/>
          </p:cNvSpPr>
          <p:nvPr/>
        </p:nvSpPr>
        <p:spPr bwMode="auto">
          <a:xfrm>
            <a:off x="7969250" y="5053013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39163" name="Freeform 255"/>
          <p:cNvSpPr>
            <a:spLocks/>
          </p:cNvSpPr>
          <p:nvPr/>
        </p:nvSpPr>
        <p:spPr bwMode="auto">
          <a:xfrm>
            <a:off x="5259388" y="5149850"/>
            <a:ext cx="98425" cy="79375"/>
          </a:xfrm>
          <a:custGeom>
            <a:avLst/>
            <a:gdLst>
              <a:gd name="T0" fmla="*/ 0 w 62"/>
              <a:gd name="T1" fmla="*/ 2147483647 h 50"/>
              <a:gd name="T2" fmla="*/ 0 w 62"/>
              <a:gd name="T3" fmla="*/ 2147483647 h 50"/>
              <a:gd name="T4" fmla="*/ 2147483647 w 62"/>
              <a:gd name="T5" fmla="*/ 2147483647 h 50"/>
              <a:gd name="T6" fmla="*/ 0 w 62"/>
              <a:gd name="T7" fmla="*/ 0 h 50"/>
              <a:gd name="T8" fmla="*/ 0 w 62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50"/>
              <a:gd name="T17" fmla="*/ 62 w 62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50">
                <a:moveTo>
                  <a:pt x="0" y="25"/>
                </a:moveTo>
                <a:lnTo>
                  <a:pt x="0" y="50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64" name="Line 256"/>
          <p:cNvSpPr>
            <a:spLocks noChangeShapeType="1"/>
          </p:cNvSpPr>
          <p:nvPr/>
        </p:nvSpPr>
        <p:spPr bwMode="auto">
          <a:xfrm flipH="1">
            <a:off x="5086350" y="5189538"/>
            <a:ext cx="173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65" name="Rectangle 257"/>
          <p:cNvSpPr>
            <a:spLocks noChangeArrowheads="1"/>
          </p:cNvSpPr>
          <p:nvPr/>
        </p:nvSpPr>
        <p:spPr bwMode="auto">
          <a:xfrm>
            <a:off x="5357813" y="3908425"/>
            <a:ext cx="471487" cy="14224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66" name="Freeform 258"/>
          <p:cNvSpPr>
            <a:spLocks/>
          </p:cNvSpPr>
          <p:nvPr/>
        </p:nvSpPr>
        <p:spPr bwMode="auto">
          <a:xfrm>
            <a:off x="6015038" y="3975100"/>
            <a:ext cx="98425" cy="77788"/>
          </a:xfrm>
          <a:custGeom>
            <a:avLst/>
            <a:gdLst>
              <a:gd name="T0" fmla="*/ 0 w 62"/>
              <a:gd name="T1" fmla="*/ 2147483647 h 49"/>
              <a:gd name="T2" fmla="*/ 0 w 62"/>
              <a:gd name="T3" fmla="*/ 2147483647 h 49"/>
              <a:gd name="T4" fmla="*/ 2147483647 w 62"/>
              <a:gd name="T5" fmla="*/ 2147483647 h 49"/>
              <a:gd name="T6" fmla="*/ 0 w 62"/>
              <a:gd name="T7" fmla="*/ 0 h 49"/>
              <a:gd name="T8" fmla="*/ 0 w 62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49"/>
              <a:gd name="T17" fmla="*/ 62 w 6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49">
                <a:moveTo>
                  <a:pt x="0" y="25"/>
                </a:moveTo>
                <a:lnTo>
                  <a:pt x="0" y="49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67" name="Line 259"/>
          <p:cNvSpPr>
            <a:spLocks noChangeShapeType="1"/>
          </p:cNvSpPr>
          <p:nvPr/>
        </p:nvSpPr>
        <p:spPr bwMode="auto">
          <a:xfrm flipH="1">
            <a:off x="5842000" y="4014788"/>
            <a:ext cx="173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68" name="Freeform 260"/>
          <p:cNvSpPr>
            <a:spLocks/>
          </p:cNvSpPr>
          <p:nvPr/>
        </p:nvSpPr>
        <p:spPr bwMode="auto">
          <a:xfrm>
            <a:off x="5999163" y="5165725"/>
            <a:ext cx="98425" cy="79375"/>
          </a:xfrm>
          <a:custGeom>
            <a:avLst/>
            <a:gdLst>
              <a:gd name="T0" fmla="*/ 0 w 62"/>
              <a:gd name="T1" fmla="*/ 2147483647 h 50"/>
              <a:gd name="T2" fmla="*/ 0 w 62"/>
              <a:gd name="T3" fmla="*/ 2147483647 h 50"/>
              <a:gd name="T4" fmla="*/ 2147483647 w 62"/>
              <a:gd name="T5" fmla="*/ 2147483647 h 50"/>
              <a:gd name="T6" fmla="*/ 0 w 62"/>
              <a:gd name="T7" fmla="*/ 0 h 50"/>
              <a:gd name="T8" fmla="*/ 0 w 62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50"/>
              <a:gd name="T17" fmla="*/ 62 w 62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50">
                <a:moveTo>
                  <a:pt x="0" y="25"/>
                </a:moveTo>
                <a:lnTo>
                  <a:pt x="0" y="50"/>
                </a:lnTo>
                <a:lnTo>
                  <a:pt x="62" y="25"/>
                </a:lnTo>
                <a:lnTo>
                  <a:pt x="0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69" name="Line 261"/>
          <p:cNvSpPr>
            <a:spLocks noChangeShapeType="1"/>
          </p:cNvSpPr>
          <p:nvPr/>
        </p:nvSpPr>
        <p:spPr bwMode="auto">
          <a:xfrm flipH="1">
            <a:off x="5826125" y="5205413"/>
            <a:ext cx="173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70" name="Rectangle 262"/>
          <p:cNvSpPr>
            <a:spLocks noChangeArrowheads="1"/>
          </p:cNvSpPr>
          <p:nvPr/>
        </p:nvSpPr>
        <p:spPr bwMode="auto">
          <a:xfrm>
            <a:off x="3667125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de-DE"/>
          </a:p>
        </p:txBody>
      </p:sp>
      <p:sp>
        <p:nvSpPr>
          <p:cNvPr id="39171" name="Rectangle 263"/>
          <p:cNvSpPr>
            <a:spLocks noChangeArrowheads="1"/>
          </p:cNvSpPr>
          <p:nvPr/>
        </p:nvSpPr>
        <p:spPr bwMode="auto">
          <a:xfrm>
            <a:off x="3792538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de-DE"/>
          </a:p>
        </p:txBody>
      </p:sp>
      <p:sp>
        <p:nvSpPr>
          <p:cNvPr id="39172" name="Rectangle 264"/>
          <p:cNvSpPr>
            <a:spLocks noChangeArrowheads="1"/>
          </p:cNvSpPr>
          <p:nvPr/>
        </p:nvSpPr>
        <p:spPr bwMode="auto">
          <a:xfrm>
            <a:off x="3917950" y="5691188"/>
            <a:ext cx="11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39173" name="Rectangle 265"/>
          <p:cNvSpPr>
            <a:spLocks noChangeArrowheads="1"/>
          </p:cNvSpPr>
          <p:nvPr/>
        </p:nvSpPr>
        <p:spPr bwMode="auto">
          <a:xfrm>
            <a:off x="4029075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74" name="Rectangle 266"/>
          <p:cNvSpPr>
            <a:spLocks noChangeArrowheads="1"/>
          </p:cNvSpPr>
          <p:nvPr/>
        </p:nvSpPr>
        <p:spPr bwMode="auto">
          <a:xfrm>
            <a:off x="4154488" y="569118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39175" name="Rectangle 267"/>
          <p:cNvSpPr>
            <a:spLocks noChangeArrowheads="1"/>
          </p:cNvSpPr>
          <p:nvPr/>
        </p:nvSpPr>
        <p:spPr bwMode="auto">
          <a:xfrm>
            <a:off x="4224338" y="569118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39176" name="Rectangle 268"/>
          <p:cNvSpPr>
            <a:spLocks noChangeArrowheads="1"/>
          </p:cNvSpPr>
          <p:nvPr/>
        </p:nvSpPr>
        <p:spPr bwMode="auto">
          <a:xfrm>
            <a:off x="4295775" y="5691188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39177" name="Rectangle 269"/>
          <p:cNvSpPr>
            <a:spLocks noChangeArrowheads="1"/>
          </p:cNvSpPr>
          <p:nvPr/>
        </p:nvSpPr>
        <p:spPr bwMode="auto">
          <a:xfrm>
            <a:off x="4394200" y="5691188"/>
            <a:ext cx="69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39178" name="Rectangle 270"/>
          <p:cNvSpPr>
            <a:spLocks noChangeArrowheads="1"/>
          </p:cNvSpPr>
          <p:nvPr/>
        </p:nvSpPr>
        <p:spPr bwMode="auto">
          <a:xfrm>
            <a:off x="4465638" y="5691188"/>
            <a:ext cx="112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/>
          </a:p>
        </p:txBody>
      </p:sp>
      <p:sp>
        <p:nvSpPr>
          <p:cNvPr id="39179" name="Rectangle 271"/>
          <p:cNvSpPr>
            <a:spLocks noChangeArrowheads="1"/>
          </p:cNvSpPr>
          <p:nvPr/>
        </p:nvSpPr>
        <p:spPr bwMode="auto">
          <a:xfrm>
            <a:off x="4575175" y="5691188"/>
            <a:ext cx="8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39180" name="Rectangle 272"/>
          <p:cNvSpPr>
            <a:spLocks noChangeArrowheads="1"/>
          </p:cNvSpPr>
          <p:nvPr/>
        </p:nvSpPr>
        <p:spPr bwMode="auto">
          <a:xfrm>
            <a:off x="4657725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de-DE"/>
          </a:p>
        </p:txBody>
      </p:sp>
      <p:sp>
        <p:nvSpPr>
          <p:cNvPr id="39181" name="Rectangle 273"/>
          <p:cNvSpPr>
            <a:spLocks noChangeArrowheads="1"/>
          </p:cNvSpPr>
          <p:nvPr/>
        </p:nvSpPr>
        <p:spPr bwMode="auto">
          <a:xfrm>
            <a:off x="4783138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39182" name="Rectangle 274"/>
          <p:cNvSpPr>
            <a:spLocks noChangeArrowheads="1"/>
          </p:cNvSpPr>
          <p:nvPr/>
        </p:nvSpPr>
        <p:spPr bwMode="auto">
          <a:xfrm>
            <a:off x="4908550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de-DE"/>
          </a:p>
        </p:txBody>
      </p:sp>
      <p:sp>
        <p:nvSpPr>
          <p:cNvPr id="39183" name="Rectangle 275"/>
          <p:cNvSpPr>
            <a:spLocks noChangeArrowheads="1"/>
          </p:cNvSpPr>
          <p:nvPr/>
        </p:nvSpPr>
        <p:spPr bwMode="auto">
          <a:xfrm>
            <a:off x="5035550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84" name="Rectangle 276"/>
          <p:cNvSpPr>
            <a:spLocks noChangeArrowheads="1"/>
          </p:cNvSpPr>
          <p:nvPr/>
        </p:nvSpPr>
        <p:spPr bwMode="auto">
          <a:xfrm>
            <a:off x="5081588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85" name="Rectangle 277"/>
          <p:cNvSpPr>
            <a:spLocks noChangeArrowheads="1"/>
          </p:cNvSpPr>
          <p:nvPr/>
        </p:nvSpPr>
        <p:spPr bwMode="auto">
          <a:xfrm>
            <a:off x="5137150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86" name="Rectangle 278"/>
          <p:cNvSpPr>
            <a:spLocks noChangeArrowheads="1"/>
          </p:cNvSpPr>
          <p:nvPr/>
        </p:nvSpPr>
        <p:spPr bwMode="auto">
          <a:xfrm>
            <a:off x="5187950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87" name="Rectangle 279"/>
          <p:cNvSpPr>
            <a:spLocks noChangeArrowheads="1"/>
          </p:cNvSpPr>
          <p:nvPr/>
        </p:nvSpPr>
        <p:spPr bwMode="auto">
          <a:xfrm>
            <a:off x="5235575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88" name="Rectangle 280"/>
          <p:cNvSpPr>
            <a:spLocks noChangeArrowheads="1"/>
          </p:cNvSpPr>
          <p:nvPr/>
        </p:nvSpPr>
        <p:spPr bwMode="auto">
          <a:xfrm>
            <a:off x="5286375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89" name="Rectangle 281"/>
          <p:cNvSpPr>
            <a:spLocks noChangeArrowheads="1"/>
          </p:cNvSpPr>
          <p:nvPr/>
        </p:nvSpPr>
        <p:spPr bwMode="auto">
          <a:xfrm>
            <a:off x="5338763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90" name="Rectangle 282"/>
          <p:cNvSpPr>
            <a:spLocks noChangeArrowheads="1"/>
          </p:cNvSpPr>
          <p:nvPr/>
        </p:nvSpPr>
        <p:spPr bwMode="auto">
          <a:xfrm>
            <a:off x="5389563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91" name="Rectangle 283"/>
          <p:cNvSpPr>
            <a:spLocks noChangeArrowheads="1"/>
          </p:cNvSpPr>
          <p:nvPr/>
        </p:nvSpPr>
        <p:spPr bwMode="auto">
          <a:xfrm>
            <a:off x="5440363" y="5735638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92" name="Rectangle 285"/>
          <p:cNvSpPr>
            <a:spLocks noChangeArrowheads="1"/>
          </p:cNvSpPr>
          <p:nvPr/>
        </p:nvSpPr>
        <p:spPr bwMode="auto">
          <a:xfrm>
            <a:off x="5562600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93" name="Rectangle 286"/>
          <p:cNvSpPr>
            <a:spLocks noChangeArrowheads="1"/>
          </p:cNvSpPr>
          <p:nvPr/>
        </p:nvSpPr>
        <p:spPr bwMode="auto">
          <a:xfrm>
            <a:off x="5688013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39194" name="Rectangle 287"/>
          <p:cNvSpPr>
            <a:spLocks noChangeArrowheads="1"/>
          </p:cNvSpPr>
          <p:nvPr/>
        </p:nvSpPr>
        <p:spPr bwMode="auto">
          <a:xfrm>
            <a:off x="5810250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k</a:t>
            </a:r>
            <a:endParaRPr lang="de-DE"/>
          </a:p>
        </p:txBody>
      </p:sp>
      <p:sp>
        <p:nvSpPr>
          <p:cNvPr id="39195" name="Rectangle 288"/>
          <p:cNvSpPr>
            <a:spLocks noChangeArrowheads="1"/>
          </p:cNvSpPr>
          <p:nvPr/>
        </p:nvSpPr>
        <p:spPr bwMode="auto">
          <a:xfrm>
            <a:off x="5935663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u</a:t>
            </a:r>
            <a:endParaRPr lang="de-DE"/>
          </a:p>
        </p:txBody>
      </p:sp>
      <p:sp>
        <p:nvSpPr>
          <p:cNvPr id="39196" name="Rectangle 289"/>
          <p:cNvSpPr>
            <a:spLocks noChangeArrowheads="1"/>
          </p:cNvSpPr>
          <p:nvPr/>
        </p:nvSpPr>
        <p:spPr bwMode="auto">
          <a:xfrm>
            <a:off x="6061075" y="5691188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de-DE"/>
          </a:p>
        </p:txBody>
      </p:sp>
      <p:sp>
        <p:nvSpPr>
          <p:cNvPr id="39197" name="Rectangle 290"/>
          <p:cNvSpPr>
            <a:spLocks noChangeArrowheads="1"/>
          </p:cNvSpPr>
          <p:nvPr/>
        </p:nvSpPr>
        <p:spPr bwMode="auto">
          <a:xfrm>
            <a:off x="5149850" y="4159250"/>
            <a:ext cx="149225" cy="830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198" name="Rectangle 291"/>
          <p:cNvSpPr>
            <a:spLocks noChangeArrowheads="1"/>
          </p:cNvSpPr>
          <p:nvPr/>
        </p:nvSpPr>
        <p:spPr bwMode="auto">
          <a:xfrm>
            <a:off x="5149850" y="419417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199" name="Rectangle 292"/>
          <p:cNvSpPr>
            <a:spLocks noChangeArrowheads="1"/>
          </p:cNvSpPr>
          <p:nvPr/>
        </p:nvSpPr>
        <p:spPr bwMode="auto">
          <a:xfrm>
            <a:off x="5149850" y="4194175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200" name="Rectangle 293"/>
          <p:cNvSpPr>
            <a:spLocks noChangeArrowheads="1"/>
          </p:cNvSpPr>
          <p:nvPr/>
        </p:nvSpPr>
        <p:spPr bwMode="auto">
          <a:xfrm>
            <a:off x="5149850" y="44386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201" name="Rectangle 294"/>
          <p:cNvSpPr>
            <a:spLocks noChangeArrowheads="1"/>
          </p:cNvSpPr>
          <p:nvPr/>
        </p:nvSpPr>
        <p:spPr bwMode="auto">
          <a:xfrm>
            <a:off x="5149850" y="4438650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202" name="Rectangle 295"/>
          <p:cNvSpPr>
            <a:spLocks noChangeArrowheads="1"/>
          </p:cNvSpPr>
          <p:nvPr/>
        </p:nvSpPr>
        <p:spPr bwMode="auto">
          <a:xfrm>
            <a:off x="5149850" y="46815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39203" name="Rectangle 296"/>
          <p:cNvSpPr>
            <a:spLocks noChangeArrowheads="1"/>
          </p:cNvSpPr>
          <p:nvPr/>
        </p:nvSpPr>
        <p:spPr bwMode="auto">
          <a:xfrm>
            <a:off x="5149850" y="4681538"/>
            <a:ext cx="6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39204" name="Rectangle 297"/>
          <p:cNvSpPr>
            <a:spLocks noChangeArrowheads="1"/>
          </p:cNvSpPr>
          <p:nvPr/>
        </p:nvSpPr>
        <p:spPr bwMode="auto">
          <a:xfrm>
            <a:off x="4948238" y="3122613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05" name="Rectangle 298"/>
          <p:cNvSpPr>
            <a:spLocks noChangeArrowheads="1"/>
          </p:cNvSpPr>
          <p:nvPr/>
        </p:nvSpPr>
        <p:spPr bwMode="auto">
          <a:xfrm>
            <a:off x="4948238" y="3381375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06" name="Rectangle 299"/>
          <p:cNvSpPr>
            <a:spLocks noChangeArrowheads="1"/>
          </p:cNvSpPr>
          <p:nvPr/>
        </p:nvSpPr>
        <p:spPr bwMode="auto">
          <a:xfrm>
            <a:off x="4948238" y="3644900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07" name="Rectangle 300"/>
          <p:cNvSpPr>
            <a:spLocks noChangeArrowheads="1"/>
          </p:cNvSpPr>
          <p:nvPr/>
        </p:nvSpPr>
        <p:spPr bwMode="auto">
          <a:xfrm>
            <a:off x="4948238" y="3908425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08" name="Rectangle 301"/>
          <p:cNvSpPr>
            <a:spLocks noChangeArrowheads="1"/>
          </p:cNvSpPr>
          <p:nvPr/>
        </p:nvSpPr>
        <p:spPr bwMode="auto">
          <a:xfrm>
            <a:off x="4948238" y="4167188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09" name="Rectangle 302"/>
          <p:cNvSpPr>
            <a:spLocks noChangeArrowheads="1"/>
          </p:cNvSpPr>
          <p:nvPr/>
        </p:nvSpPr>
        <p:spPr bwMode="auto">
          <a:xfrm>
            <a:off x="4948238" y="4430713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10" name="Rectangle 303"/>
          <p:cNvSpPr>
            <a:spLocks noChangeArrowheads="1"/>
          </p:cNvSpPr>
          <p:nvPr/>
        </p:nvSpPr>
        <p:spPr bwMode="auto">
          <a:xfrm>
            <a:off x="4948238" y="4694238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11" name="Rectangle 304"/>
          <p:cNvSpPr>
            <a:spLocks noChangeArrowheads="1"/>
          </p:cNvSpPr>
          <p:nvPr/>
        </p:nvSpPr>
        <p:spPr bwMode="auto">
          <a:xfrm>
            <a:off x="4948238" y="4957763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12" name="Rectangle 305"/>
          <p:cNvSpPr>
            <a:spLocks noChangeArrowheads="1"/>
          </p:cNvSpPr>
          <p:nvPr/>
        </p:nvSpPr>
        <p:spPr bwMode="auto">
          <a:xfrm>
            <a:off x="4948238" y="5216525"/>
            <a:ext cx="31750" cy="1968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13" name="Freeform 306"/>
          <p:cNvSpPr>
            <a:spLocks/>
          </p:cNvSpPr>
          <p:nvPr/>
        </p:nvSpPr>
        <p:spPr bwMode="auto">
          <a:xfrm>
            <a:off x="4948238" y="5480050"/>
            <a:ext cx="31750" cy="180975"/>
          </a:xfrm>
          <a:custGeom>
            <a:avLst/>
            <a:gdLst>
              <a:gd name="T0" fmla="*/ 2147483647 w 20"/>
              <a:gd name="T1" fmla="*/ 2147483647 h 114"/>
              <a:gd name="T2" fmla="*/ 2147483647 w 20"/>
              <a:gd name="T3" fmla="*/ 2147483647 h 114"/>
              <a:gd name="T4" fmla="*/ 2147483647 w 20"/>
              <a:gd name="T5" fmla="*/ 0 h 114"/>
              <a:gd name="T6" fmla="*/ 0 w 20"/>
              <a:gd name="T7" fmla="*/ 0 h 114"/>
              <a:gd name="T8" fmla="*/ 0 w 20"/>
              <a:gd name="T9" fmla="*/ 2147483647 h 114"/>
              <a:gd name="T10" fmla="*/ 2147483647 w 20"/>
              <a:gd name="T11" fmla="*/ 2147483647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114"/>
              <a:gd name="T20" fmla="*/ 20 w 20"/>
              <a:gd name="T21" fmla="*/ 114 h 1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114">
                <a:moveTo>
                  <a:pt x="10" y="114"/>
                </a:moveTo>
                <a:lnTo>
                  <a:pt x="20" y="114"/>
                </a:lnTo>
                <a:lnTo>
                  <a:pt x="20" y="0"/>
                </a:lnTo>
                <a:lnTo>
                  <a:pt x="0" y="0"/>
                </a:lnTo>
                <a:lnTo>
                  <a:pt x="0" y="114"/>
                </a:lnTo>
                <a:lnTo>
                  <a:pt x="10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8851" name="Rectangle 307"/>
          <p:cNvSpPr>
            <a:spLocks noChangeArrowheads="1"/>
          </p:cNvSpPr>
          <p:nvPr/>
        </p:nvSpPr>
        <p:spPr bwMode="auto">
          <a:xfrm>
            <a:off x="4025900" y="3124200"/>
            <a:ext cx="889000" cy="232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8852" name="Rectangle 308"/>
          <p:cNvSpPr>
            <a:spLocks noChangeArrowheads="1"/>
          </p:cNvSpPr>
          <p:nvPr/>
        </p:nvSpPr>
        <p:spPr bwMode="auto">
          <a:xfrm>
            <a:off x="5003800" y="3302000"/>
            <a:ext cx="1752600" cy="267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8853" name="Rectangle 309"/>
          <p:cNvSpPr>
            <a:spLocks noChangeArrowheads="1"/>
          </p:cNvSpPr>
          <p:nvPr/>
        </p:nvSpPr>
        <p:spPr bwMode="auto">
          <a:xfrm>
            <a:off x="6635750" y="2419350"/>
            <a:ext cx="2111375" cy="3597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39217" name="Text Box 308"/>
          <p:cNvSpPr txBox="1">
            <a:spLocks noChangeArrowheads="1"/>
          </p:cNvSpPr>
          <p:nvPr/>
        </p:nvSpPr>
        <p:spPr bwMode="auto">
          <a:xfrm>
            <a:off x="3314700" y="6086475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800">
                <a:solidFill>
                  <a:schemeClr val="accent2"/>
                </a:solidFill>
              </a:rPr>
              <a:t>Klassenprototypen</a:t>
            </a:r>
          </a:p>
        </p:txBody>
      </p:sp>
      <p:sp>
        <p:nvSpPr>
          <p:cNvPr id="108854" name="Rectangle 310"/>
          <p:cNvSpPr>
            <a:spLocks noChangeArrowheads="1"/>
          </p:cNvSpPr>
          <p:nvPr/>
        </p:nvSpPr>
        <p:spPr bwMode="auto">
          <a:xfrm>
            <a:off x="3340100" y="5427663"/>
            <a:ext cx="2054225" cy="1158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de-DE"/>
              <a:t> 		</a:t>
            </a:r>
          </a:p>
          <a:p>
            <a:endParaRPr lang="de-DE"/>
          </a:p>
          <a:p>
            <a:pPr>
              <a:lnSpc>
                <a:spcPct val="50000"/>
              </a:lnSpc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08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0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0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0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" grpId="0" animBg="1"/>
      <p:bldP spid="108852" grpId="0" animBg="1"/>
      <p:bldP spid="108853" grpId="0" animBg="1"/>
      <p:bldP spid="1088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7" descr="Abb"/>
          <p:cNvPicPr>
            <a:picLocks noChangeAspect="1" noChangeArrowheads="1"/>
          </p:cNvPicPr>
          <p:nvPr/>
        </p:nvPicPr>
        <p:blipFill>
          <a:blip r:embed="rId2" cstate="print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9969"/>
            <a:ext cx="40767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99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7E59242-90B0-4FD6-9E5B-D9CE1438655A}" type="slidenum">
              <a:rPr lang="de-DE" sz="1000" smtClean="0"/>
              <a:pPr/>
              <a:t>19</a:t>
            </a:fld>
            <a:r>
              <a:rPr lang="de-DE" sz="1000" smtClean="0"/>
              <a:t> -</a:t>
            </a:r>
          </a:p>
        </p:txBody>
      </p:sp>
      <p:sp>
        <p:nvSpPr>
          <p:cNvPr id="39940" name="AutoShape 357"/>
          <p:cNvSpPr>
            <a:spLocks noChangeAspect="1" noChangeArrowheads="1" noTextEdit="1"/>
          </p:cNvSpPr>
          <p:nvPr/>
        </p:nvSpPr>
        <p:spPr bwMode="auto">
          <a:xfrm>
            <a:off x="601663" y="2317750"/>
            <a:ext cx="61769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Freeform 359"/>
          <p:cNvSpPr>
            <a:spLocks/>
          </p:cNvSpPr>
          <p:nvPr/>
        </p:nvSpPr>
        <p:spPr bwMode="auto">
          <a:xfrm>
            <a:off x="625475" y="2317750"/>
            <a:ext cx="3925888" cy="47625"/>
          </a:xfrm>
          <a:custGeom>
            <a:avLst/>
            <a:gdLst>
              <a:gd name="T0" fmla="*/ 2147483647 w 2473"/>
              <a:gd name="T1" fmla="*/ 2147483647 h 30"/>
              <a:gd name="T2" fmla="*/ 2147483647 w 2473"/>
              <a:gd name="T3" fmla="*/ 0 h 30"/>
              <a:gd name="T4" fmla="*/ 0 w 2473"/>
              <a:gd name="T5" fmla="*/ 0 h 30"/>
              <a:gd name="T6" fmla="*/ 0 w 2473"/>
              <a:gd name="T7" fmla="*/ 2147483647 h 30"/>
              <a:gd name="T8" fmla="*/ 2147483647 w 2473"/>
              <a:gd name="T9" fmla="*/ 2147483647 h 30"/>
              <a:gd name="T10" fmla="*/ 2147483647 w 2473"/>
              <a:gd name="T11" fmla="*/ 2147483647 h 30"/>
              <a:gd name="T12" fmla="*/ 2147483647 w 2473"/>
              <a:gd name="T13" fmla="*/ 2147483647 h 30"/>
              <a:gd name="T14" fmla="*/ 2147483647 w 2473"/>
              <a:gd name="T15" fmla="*/ 0 h 30"/>
              <a:gd name="T16" fmla="*/ 2147483647 w 2473"/>
              <a:gd name="T17" fmla="*/ 0 h 30"/>
              <a:gd name="T18" fmla="*/ 2147483647 w 2473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73"/>
              <a:gd name="T31" fmla="*/ 0 h 30"/>
              <a:gd name="T32" fmla="*/ 2473 w 2473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73" h="30">
                <a:moveTo>
                  <a:pt x="2473" y="15"/>
                </a:moveTo>
                <a:lnTo>
                  <a:pt x="2458" y="0"/>
                </a:lnTo>
                <a:lnTo>
                  <a:pt x="0" y="0"/>
                </a:lnTo>
                <a:lnTo>
                  <a:pt x="0" y="30"/>
                </a:lnTo>
                <a:lnTo>
                  <a:pt x="2458" y="30"/>
                </a:lnTo>
                <a:lnTo>
                  <a:pt x="2443" y="15"/>
                </a:lnTo>
                <a:lnTo>
                  <a:pt x="2473" y="15"/>
                </a:lnTo>
                <a:lnTo>
                  <a:pt x="2473" y="0"/>
                </a:lnTo>
                <a:lnTo>
                  <a:pt x="2458" y="0"/>
                </a:lnTo>
                <a:lnTo>
                  <a:pt x="2473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2" name="Freeform 360"/>
          <p:cNvSpPr>
            <a:spLocks/>
          </p:cNvSpPr>
          <p:nvPr/>
        </p:nvSpPr>
        <p:spPr bwMode="auto">
          <a:xfrm>
            <a:off x="4503738" y="2341563"/>
            <a:ext cx="47625" cy="2951162"/>
          </a:xfrm>
          <a:custGeom>
            <a:avLst/>
            <a:gdLst>
              <a:gd name="T0" fmla="*/ 2147483647 w 30"/>
              <a:gd name="T1" fmla="*/ 2147483647 h 1859"/>
              <a:gd name="T2" fmla="*/ 2147483647 w 30"/>
              <a:gd name="T3" fmla="*/ 2147483647 h 1859"/>
              <a:gd name="T4" fmla="*/ 2147483647 w 30"/>
              <a:gd name="T5" fmla="*/ 0 h 1859"/>
              <a:gd name="T6" fmla="*/ 0 w 30"/>
              <a:gd name="T7" fmla="*/ 0 h 1859"/>
              <a:gd name="T8" fmla="*/ 0 w 30"/>
              <a:gd name="T9" fmla="*/ 2147483647 h 1859"/>
              <a:gd name="T10" fmla="*/ 2147483647 w 30"/>
              <a:gd name="T11" fmla="*/ 2147483647 h 1859"/>
              <a:gd name="T12" fmla="*/ 2147483647 w 30"/>
              <a:gd name="T13" fmla="*/ 2147483647 h 1859"/>
              <a:gd name="T14" fmla="*/ 2147483647 w 30"/>
              <a:gd name="T15" fmla="*/ 2147483647 h 1859"/>
              <a:gd name="T16" fmla="*/ 2147483647 w 30"/>
              <a:gd name="T17" fmla="*/ 2147483647 h 1859"/>
              <a:gd name="T18" fmla="*/ 2147483647 w 30"/>
              <a:gd name="T19" fmla="*/ 2147483647 h 18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1859"/>
              <a:gd name="T32" fmla="*/ 30 w 30"/>
              <a:gd name="T33" fmla="*/ 1859 h 18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1859">
                <a:moveTo>
                  <a:pt x="15" y="1859"/>
                </a:moveTo>
                <a:lnTo>
                  <a:pt x="30" y="1844"/>
                </a:lnTo>
                <a:lnTo>
                  <a:pt x="30" y="0"/>
                </a:lnTo>
                <a:lnTo>
                  <a:pt x="0" y="0"/>
                </a:lnTo>
                <a:lnTo>
                  <a:pt x="0" y="1844"/>
                </a:lnTo>
                <a:lnTo>
                  <a:pt x="15" y="1829"/>
                </a:lnTo>
                <a:lnTo>
                  <a:pt x="15" y="1859"/>
                </a:lnTo>
                <a:lnTo>
                  <a:pt x="30" y="1859"/>
                </a:lnTo>
                <a:lnTo>
                  <a:pt x="30" y="1844"/>
                </a:lnTo>
                <a:lnTo>
                  <a:pt x="15" y="18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Freeform 361"/>
          <p:cNvSpPr>
            <a:spLocks/>
          </p:cNvSpPr>
          <p:nvPr/>
        </p:nvSpPr>
        <p:spPr bwMode="auto">
          <a:xfrm>
            <a:off x="601663" y="5245100"/>
            <a:ext cx="3925887" cy="47625"/>
          </a:xfrm>
          <a:custGeom>
            <a:avLst/>
            <a:gdLst>
              <a:gd name="T0" fmla="*/ 0 w 2473"/>
              <a:gd name="T1" fmla="*/ 2147483647 h 30"/>
              <a:gd name="T2" fmla="*/ 2147483647 w 2473"/>
              <a:gd name="T3" fmla="*/ 2147483647 h 30"/>
              <a:gd name="T4" fmla="*/ 2147483647 w 2473"/>
              <a:gd name="T5" fmla="*/ 2147483647 h 30"/>
              <a:gd name="T6" fmla="*/ 2147483647 w 2473"/>
              <a:gd name="T7" fmla="*/ 0 h 30"/>
              <a:gd name="T8" fmla="*/ 2147483647 w 2473"/>
              <a:gd name="T9" fmla="*/ 0 h 30"/>
              <a:gd name="T10" fmla="*/ 2147483647 w 2473"/>
              <a:gd name="T11" fmla="*/ 2147483647 h 30"/>
              <a:gd name="T12" fmla="*/ 0 w 2473"/>
              <a:gd name="T13" fmla="*/ 2147483647 h 30"/>
              <a:gd name="T14" fmla="*/ 0 w 2473"/>
              <a:gd name="T15" fmla="*/ 2147483647 h 30"/>
              <a:gd name="T16" fmla="*/ 2147483647 w 2473"/>
              <a:gd name="T17" fmla="*/ 2147483647 h 30"/>
              <a:gd name="T18" fmla="*/ 0 w 2473"/>
              <a:gd name="T19" fmla="*/ 2147483647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73"/>
              <a:gd name="T31" fmla="*/ 0 h 30"/>
              <a:gd name="T32" fmla="*/ 2473 w 2473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73" h="30">
                <a:moveTo>
                  <a:pt x="0" y="15"/>
                </a:moveTo>
                <a:lnTo>
                  <a:pt x="15" y="30"/>
                </a:lnTo>
                <a:lnTo>
                  <a:pt x="2473" y="30"/>
                </a:lnTo>
                <a:lnTo>
                  <a:pt x="2473" y="0"/>
                </a:lnTo>
                <a:lnTo>
                  <a:pt x="15" y="0"/>
                </a:lnTo>
                <a:lnTo>
                  <a:pt x="30" y="15"/>
                </a:lnTo>
                <a:lnTo>
                  <a:pt x="0" y="15"/>
                </a:lnTo>
                <a:lnTo>
                  <a:pt x="0" y="30"/>
                </a:lnTo>
                <a:lnTo>
                  <a:pt x="15" y="30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Freeform 362"/>
          <p:cNvSpPr>
            <a:spLocks/>
          </p:cNvSpPr>
          <p:nvPr/>
        </p:nvSpPr>
        <p:spPr bwMode="auto">
          <a:xfrm>
            <a:off x="601663" y="2317750"/>
            <a:ext cx="47625" cy="2951163"/>
          </a:xfrm>
          <a:custGeom>
            <a:avLst/>
            <a:gdLst>
              <a:gd name="T0" fmla="*/ 2147483647 w 30"/>
              <a:gd name="T1" fmla="*/ 0 h 1859"/>
              <a:gd name="T2" fmla="*/ 0 w 30"/>
              <a:gd name="T3" fmla="*/ 2147483647 h 1859"/>
              <a:gd name="T4" fmla="*/ 0 w 30"/>
              <a:gd name="T5" fmla="*/ 2147483647 h 1859"/>
              <a:gd name="T6" fmla="*/ 2147483647 w 30"/>
              <a:gd name="T7" fmla="*/ 2147483647 h 1859"/>
              <a:gd name="T8" fmla="*/ 2147483647 w 30"/>
              <a:gd name="T9" fmla="*/ 2147483647 h 1859"/>
              <a:gd name="T10" fmla="*/ 2147483647 w 30"/>
              <a:gd name="T11" fmla="*/ 2147483647 h 1859"/>
              <a:gd name="T12" fmla="*/ 2147483647 w 30"/>
              <a:gd name="T13" fmla="*/ 0 h 1859"/>
              <a:gd name="T14" fmla="*/ 0 w 30"/>
              <a:gd name="T15" fmla="*/ 0 h 1859"/>
              <a:gd name="T16" fmla="*/ 0 w 30"/>
              <a:gd name="T17" fmla="*/ 2147483647 h 1859"/>
              <a:gd name="T18" fmla="*/ 2147483647 w 30"/>
              <a:gd name="T19" fmla="*/ 0 h 18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1859"/>
              <a:gd name="T32" fmla="*/ 30 w 30"/>
              <a:gd name="T33" fmla="*/ 1859 h 18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1859">
                <a:moveTo>
                  <a:pt x="15" y="0"/>
                </a:moveTo>
                <a:lnTo>
                  <a:pt x="0" y="15"/>
                </a:lnTo>
                <a:lnTo>
                  <a:pt x="0" y="1859"/>
                </a:lnTo>
                <a:lnTo>
                  <a:pt x="30" y="1859"/>
                </a:lnTo>
                <a:lnTo>
                  <a:pt x="30" y="15"/>
                </a:lnTo>
                <a:lnTo>
                  <a:pt x="15" y="30"/>
                </a:lnTo>
                <a:lnTo>
                  <a:pt x="15" y="0"/>
                </a:lnTo>
                <a:lnTo>
                  <a:pt x="0" y="0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Line 363"/>
          <p:cNvSpPr>
            <a:spLocks noChangeShapeType="1"/>
          </p:cNvSpPr>
          <p:nvPr/>
        </p:nvSpPr>
        <p:spPr bwMode="auto">
          <a:xfrm>
            <a:off x="1603375" y="2341563"/>
            <a:ext cx="1588" cy="2927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Line 364"/>
          <p:cNvSpPr>
            <a:spLocks noChangeShapeType="1"/>
          </p:cNvSpPr>
          <p:nvPr/>
        </p:nvSpPr>
        <p:spPr bwMode="auto">
          <a:xfrm>
            <a:off x="2576513" y="2341563"/>
            <a:ext cx="1587" cy="2927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Line 365"/>
          <p:cNvSpPr>
            <a:spLocks noChangeShapeType="1"/>
          </p:cNvSpPr>
          <p:nvPr/>
        </p:nvSpPr>
        <p:spPr bwMode="auto">
          <a:xfrm>
            <a:off x="3548063" y="2341563"/>
            <a:ext cx="1587" cy="2927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Line 366"/>
          <p:cNvSpPr>
            <a:spLocks noChangeShapeType="1"/>
          </p:cNvSpPr>
          <p:nvPr/>
        </p:nvSpPr>
        <p:spPr bwMode="auto">
          <a:xfrm>
            <a:off x="625475" y="3314700"/>
            <a:ext cx="390207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Line 367"/>
          <p:cNvSpPr>
            <a:spLocks noChangeShapeType="1"/>
          </p:cNvSpPr>
          <p:nvPr/>
        </p:nvSpPr>
        <p:spPr bwMode="auto">
          <a:xfrm>
            <a:off x="625475" y="4295775"/>
            <a:ext cx="390207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378"/>
          <p:cNvGrpSpPr>
            <a:grpSpLocks/>
          </p:cNvGrpSpPr>
          <p:nvPr/>
        </p:nvGrpSpPr>
        <p:grpSpPr bwMode="auto">
          <a:xfrm>
            <a:off x="4986338" y="3711575"/>
            <a:ext cx="1792287" cy="1509713"/>
            <a:chOff x="3141" y="2338"/>
            <a:chExt cx="1129" cy="951"/>
          </a:xfrm>
        </p:grpSpPr>
        <p:sp>
          <p:nvSpPr>
            <p:cNvPr id="40001" name="Freeform 368"/>
            <p:cNvSpPr>
              <a:spLocks/>
            </p:cNvSpPr>
            <p:nvPr/>
          </p:nvSpPr>
          <p:spPr bwMode="auto">
            <a:xfrm>
              <a:off x="3156" y="2338"/>
              <a:ext cx="1114" cy="33"/>
            </a:xfrm>
            <a:custGeom>
              <a:avLst/>
              <a:gdLst>
                <a:gd name="T0" fmla="*/ 1114 w 1114"/>
                <a:gd name="T1" fmla="*/ 14 h 33"/>
                <a:gd name="T2" fmla="*/ 1099 w 1114"/>
                <a:gd name="T3" fmla="*/ 0 h 33"/>
                <a:gd name="T4" fmla="*/ 0 w 1114"/>
                <a:gd name="T5" fmla="*/ 0 h 33"/>
                <a:gd name="T6" fmla="*/ 0 w 1114"/>
                <a:gd name="T7" fmla="*/ 33 h 33"/>
                <a:gd name="T8" fmla="*/ 1099 w 1114"/>
                <a:gd name="T9" fmla="*/ 33 h 33"/>
                <a:gd name="T10" fmla="*/ 1084 w 1114"/>
                <a:gd name="T11" fmla="*/ 14 h 33"/>
                <a:gd name="T12" fmla="*/ 1114 w 1114"/>
                <a:gd name="T13" fmla="*/ 14 h 33"/>
                <a:gd name="T14" fmla="*/ 1114 w 1114"/>
                <a:gd name="T15" fmla="*/ 0 h 33"/>
                <a:gd name="T16" fmla="*/ 1099 w 1114"/>
                <a:gd name="T17" fmla="*/ 0 h 33"/>
                <a:gd name="T18" fmla="*/ 1114 w 1114"/>
                <a:gd name="T19" fmla="*/ 14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4"/>
                <a:gd name="T31" fmla="*/ 0 h 33"/>
                <a:gd name="T32" fmla="*/ 1114 w 1114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4" h="33">
                  <a:moveTo>
                    <a:pt x="1114" y="14"/>
                  </a:moveTo>
                  <a:lnTo>
                    <a:pt x="1099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099" y="33"/>
                  </a:lnTo>
                  <a:lnTo>
                    <a:pt x="1084" y="14"/>
                  </a:lnTo>
                  <a:lnTo>
                    <a:pt x="1114" y="14"/>
                  </a:lnTo>
                  <a:lnTo>
                    <a:pt x="1114" y="0"/>
                  </a:lnTo>
                  <a:lnTo>
                    <a:pt x="1099" y="0"/>
                  </a:lnTo>
                  <a:lnTo>
                    <a:pt x="111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02" name="Freeform 369"/>
            <p:cNvSpPr>
              <a:spLocks/>
            </p:cNvSpPr>
            <p:nvPr/>
          </p:nvSpPr>
          <p:spPr bwMode="auto">
            <a:xfrm>
              <a:off x="4240" y="2352"/>
              <a:ext cx="30" cy="937"/>
            </a:xfrm>
            <a:custGeom>
              <a:avLst/>
              <a:gdLst>
                <a:gd name="T0" fmla="*/ 15 w 30"/>
                <a:gd name="T1" fmla="*/ 937 h 937"/>
                <a:gd name="T2" fmla="*/ 30 w 30"/>
                <a:gd name="T3" fmla="*/ 923 h 937"/>
                <a:gd name="T4" fmla="*/ 30 w 30"/>
                <a:gd name="T5" fmla="*/ 0 h 937"/>
                <a:gd name="T6" fmla="*/ 0 w 30"/>
                <a:gd name="T7" fmla="*/ 0 h 937"/>
                <a:gd name="T8" fmla="*/ 0 w 30"/>
                <a:gd name="T9" fmla="*/ 923 h 937"/>
                <a:gd name="T10" fmla="*/ 15 w 30"/>
                <a:gd name="T11" fmla="*/ 908 h 937"/>
                <a:gd name="T12" fmla="*/ 15 w 30"/>
                <a:gd name="T13" fmla="*/ 937 h 937"/>
                <a:gd name="T14" fmla="*/ 30 w 30"/>
                <a:gd name="T15" fmla="*/ 937 h 937"/>
                <a:gd name="T16" fmla="*/ 30 w 30"/>
                <a:gd name="T17" fmla="*/ 923 h 937"/>
                <a:gd name="T18" fmla="*/ 15 w 30"/>
                <a:gd name="T19" fmla="*/ 937 h 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937"/>
                <a:gd name="T32" fmla="*/ 30 w 30"/>
                <a:gd name="T33" fmla="*/ 937 h 9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937">
                  <a:moveTo>
                    <a:pt x="15" y="937"/>
                  </a:moveTo>
                  <a:lnTo>
                    <a:pt x="30" y="92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23"/>
                  </a:lnTo>
                  <a:lnTo>
                    <a:pt x="15" y="908"/>
                  </a:lnTo>
                  <a:lnTo>
                    <a:pt x="15" y="937"/>
                  </a:lnTo>
                  <a:lnTo>
                    <a:pt x="30" y="937"/>
                  </a:lnTo>
                  <a:lnTo>
                    <a:pt x="30" y="923"/>
                  </a:lnTo>
                  <a:lnTo>
                    <a:pt x="15" y="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03" name="Freeform 370"/>
            <p:cNvSpPr>
              <a:spLocks/>
            </p:cNvSpPr>
            <p:nvPr/>
          </p:nvSpPr>
          <p:spPr bwMode="auto">
            <a:xfrm>
              <a:off x="3141" y="3260"/>
              <a:ext cx="1114" cy="29"/>
            </a:xfrm>
            <a:custGeom>
              <a:avLst/>
              <a:gdLst>
                <a:gd name="T0" fmla="*/ 0 w 1114"/>
                <a:gd name="T1" fmla="*/ 15 h 29"/>
                <a:gd name="T2" fmla="*/ 15 w 1114"/>
                <a:gd name="T3" fmla="*/ 29 h 29"/>
                <a:gd name="T4" fmla="*/ 1114 w 1114"/>
                <a:gd name="T5" fmla="*/ 29 h 29"/>
                <a:gd name="T6" fmla="*/ 1114 w 1114"/>
                <a:gd name="T7" fmla="*/ 0 h 29"/>
                <a:gd name="T8" fmla="*/ 15 w 1114"/>
                <a:gd name="T9" fmla="*/ 0 h 29"/>
                <a:gd name="T10" fmla="*/ 34 w 1114"/>
                <a:gd name="T11" fmla="*/ 15 h 29"/>
                <a:gd name="T12" fmla="*/ 0 w 1114"/>
                <a:gd name="T13" fmla="*/ 15 h 29"/>
                <a:gd name="T14" fmla="*/ 0 w 1114"/>
                <a:gd name="T15" fmla="*/ 29 h 29"/>
                <a:gd name="T16" fmla="*/ 15 w 1114"/>
                <a:gd name="T17" fmla="*/ 29 h 29"/>
                <a:gd name="T18" fmla="*/ 0 w 1114"/>
                <a:gd name="T19" fmla="*/ 1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4"/>
                <a:gd name="T31" fmla="*/ 0 h 29"/>
                <a:gd name="T32" fmla="*/ 1114 w 1114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4" h="29">
                  <a:moveTo>
                    <a:pt x="0" y="15"/>
                  </a:moveTo>
                  <a:lnTo>
                    <a:pt x="15" y="29"/>
                  </a:lnTo>
                  <a:lnTo>
                    <a:pt x="1114" y="29"/>
                  </a:lnTo>
                  <a:lnTo>
                    <a:pt x="1114" y="0"/>
                  </a:lnTo>
                  <a:lnTo>
                    <a:pt x="15" y="0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15" y="2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04" name="Freeform 371"/>
            <p:cNvSpPr>
              <a:spLocks/>
            </p:cNvSpPr>
            <p:nvPr/>
          </p:nvSpPr>
          <p:spPr bwMode="auto">
            <a:xfrm>
              <a:off x="3141" y="2338"/>
              <a:ext cx="34" cy="937"/>
            </a:xfrm>
            <a:custGeom>
              <a:avLst/>
              <a:gdLst>
                <a:gd name="T0" fmla="*/ 15 w 34"/>
                <a:gd name="T1" fmla="*/ 0 h 937"/>
                <a:gd name="T2" fmla="*/ 0 w 34"/>
                <a:gd name="T3" fmla="*/ 14 h 937"/>
                <a:gd name="T4" fmla="*/ 0 w 34"/>
                <a:gd name="T5" fmla="*/ 937 h 937"/>
                <a:gd name="T6" fmla="*/ 34 w 34"/>
                <a:gd name="T7" fmla="*/ 937 h 937"/>
                <a:gd name="T8" fmla="*/ 34 w 34"/>
                <a:gd name="T9" fmla="*/ 14 h 937"/>
                <a:gd name="T10" fmla="*/ 15 w 34"/>
                <a:gd name="T11" fmla="*/ 33 h 937"/>
                <a:gd name="T12" fmla="*/ 15 w 34"/>
                <a:gd name="T13" fmla="*/ 0 h 937"/>
                <a:gd name="T14" fmla="*/ 0 w 34"/>
                <a:gd name="T15" fmla="*/ 0 h 937"/>
                <a:gd name="T16" fmla="*/ 0 w 34"/>
                <a:gd name="T17" fmla="*/ 14 h 937"/>
                <a:gd name="T18" fmla="*/ 15 w 34"/>
                <a:gd name="T19" fmla="*/ 0 h 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937"/>
                <a:gd name="T32" fmla="*/ 34 w 34"/>
                <a:gd name="T33" fmla="*/ 937 h 9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937">
                  <a:moveTo>
                    <a:pt x="15" y="0"/>
                  </a:moveTo>
                  <a:lnTo>
                    <a:pt x="0" y="14"/>
                  </a:lnTo>
                  <a:lnTo>
                    <a:pt x="0" y="937"/>
                  </a:lnTo>
                  <a:lnTo>
                    <a:pt x="34" y="937"/>
                  </a:lnTo>
                  <a:lnTo>
                    <a:pt x="34" y="14"/>
                  </a:lnTo>
                  <a:lnTo>
                    <a:pt x="15" y="3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77"/>
          <p:cNvGrpSpPr>
            <a:grpSpLocks/>
          </p:cNvGrpSpPr>
          <p:nvPr/>
        </p:nvGrpSpPr>
        <p:grpSpPr bwMode="auto">
          <a:xfrm>
            <a:off x="3543300" y="3309938"/>
            <a:ext cx="3211513" cy="1878012"/>
            <a:chOff x="2232" y="2085"/>
            <a:chExt cx="2023" cy="1183"/>
          </a:xfrm>
        </p:grpSpPr>
        <p:sp>
          <p:nvSpPr>
            <p:cNvPr id="39997" name="Line 372"/>
            <p:cNvSpPr>
              <a:spLocks noChangeShapeType="1"/>
            </p:cNvSpPr>
            <p:nvPr/>
          </p:nvSpPr>
          <p:spPr bwMode="auto">
            <a:xfrm>
              <a:off x="2844" y="2085"/>
              <a:ext cx="1411" cy="2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8" name="Line 373"/>
            <p:cNvSpPr>
              <a:spLocks noChangeShapeType="1"/>
            </p:cNvSpPr>
            <p:nvPr/>
          </p:nvSpPr>
          <p:spPr bwMode="auto">
            <a:xfrm>
              <a:off x="2232" y="2094"/>
              <a:ext cx="924" cy="2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9" name="Line 374"/>
            <p:cNvSpPr>
              <a:spLocks noChangeShapeType="1"/>
            </p:cNvSpPr>
            <p:nvPr/>
          </p:nvSpPr>
          <p:spPr bwMode="auto">
            <a:xfrm>
              <a:off x="2232" y="2714"/>
              <a:ext cx="924" cy="5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000" name="Line 375"/>
            <p:cNvSpPr>
              <a:spLocks noChangeShapeType="1"/>
            </p:cNvSpPr>
            <p:nvPr/>
          </p:nvSpPr>
          <p:spPr bwMode="auto">
            <a:xfrm>
              <a:off x="2844" y="2698"/>
              <a:ext cx="312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Aufteilung in Unterblöcke</a:t>
            </a:r>
          </a:p>
        </p:txBody>
      </p:sp>
      <p:sp>
        <p:nvSpPr>
          <p:cNvPr id="399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612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Kodierung und Dekodierung</a:t>
            </a:r>
          </a:p>
        </p:txBody>
      </p:sp>
      <p:grpSp>
        <p:nvGrpSpPr>
          <p:cNvPr id="4" name="Group 376"/>
          <p:cNvGrpSpPr>
            <a:grpSpLocks/>
          </p:cNvGrpSpPr>
          <p:nvPr/>
        </p:nvGrpSpPr>
        <p:grpSpPr bwMode="auto">
          <a:xfrm>
            <a:off x="5010150" y="3630994"/>
            <a:ext cx="3530600" cy="1576007"/>
            <a:chOff x="2508" y="1935"/>
            <a:chExt cx="1594" cy="713"/>
          </a:xfrm>
        </p:grpSpPr>
        <p:sp>
          <p:nvSpPr>
            <p:cNvPr id="39957" name="Freeform 309"/>
            <p:cNvSpPr>
              <a:spLocks/>
            </p:cNvSpPr>
            <p:nvPr/>
          </p:nvSpPr>
          <p:spPr bwMode="auto">
            <a:xfrm>
              <a:off x="2516" y="1982"/>
              <a:ext cx="779" cy="16"/>
            </a:xfrm>
            <a:custGeom>
              <a:avLst/>
              <a:gdLst>
                <a:gd name="T0" fmla="*/ 779 w 779"/>
                <a:gd name="T1" fmla="*/ 8 h 16"/>
                <a:gd name="T2" fmla="*/ 770 w 779"/>
                <a:gd name="T3" fmla="*/ 0 h 16"/>
                <a:gd name="T4" fmla="*/ 0 w 779"/>
                <a:gd name="T5" fmla="*/ 0 h 16"/>
                <a:gd name="T6" fmla="*/ 0 w 779"/>
                <a:gd name="T7" fmla="*/ 16 h 16"/>
                <a:gd name="T8" fmla="*/ 770 w 779"/>
                <a:gd name="T9" fmla="*/ 16 h 16"/>
                <a:gd name="T10" fmla="*/ 762 w 779"/>
                <a:gd name="T11" fmla="*/ 8 h 16"/>
                <a:gd name="T12" fmla="*/ 779 w 779"/>
                <a:gd name="T13" fmla="*/ 8 h 16"/>
                <a:gd name="T14" fmla="*/ 779 w 779"/>
                <a:gd name="T15" fmla="*/ 0 h 16"/>
                <a:gd name="T16" fmla="*/ 770 w 779"/>
                <a:gd name="T17" fmla="*/ 0 h 16"/>
                <a:gd name="T18" fmla="*/ 779 w 779"/>
                <a:gd name="T19" fmla="*/ 8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9"/>
                <a:gd name="T31" fmla="*/ 0 h 16"/>
                <a:gd name="T32" fmla="*/ 779 w 779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9" h="16">
                  <a:moveTo>
                    <a:pt x="779" y="8"/>
                  </a:moveTo>
                  <a:lnTo>
                    <a:pt x="77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770" y="16"/>
                  </a:lnTo>
                  <a:lnTo>
                    <a:pt x="762" y="8"/>
                  </a:lnTo>
                  <a:lnTo>
                    <a:pt x="779" y="8"/>
                  </a:lnTo>
                  <a:lnTo>
                    <a:pt x="779" y="0"/>
                  </a:lnTo>
                  <a:lnTo>
                    <a:pt x="770" y="0"/>
                  </a:lnTo>
                  <a:lnTo>
                    <a:pt x="77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8" name="Freeform 310"/>
            <p:cNvSpPr>
              <a:spLocks/>
            </p:cNvSpPr>
            <p:nvPr/>
          </p:nvSpPr>
          <p:spPr bwMode="auto">
            <a:xfrm>
              <a:off x="3278" y="1990"/>
              <a:ext cx="17" cy="658"/>
            </a:xfrm>
            <a:custGeom>
              <a:avLst/>
              <a:gdLst>
                <a:gd name="T0" fmla="*/ 8 w 17"/>
                <a:gd name="T1" fmla="*/ 658 h 658"/>
                <a:gd name="T2" fmla="*/ 17 w 17"/>
                <a:gd name="T3" fmla="*/ 650 h 658"/>
                <a:gd name="T4" fmla="*/ 17 w 17"/>
                <a:gd name="T5" fmla="*/ 0 h 658"/>
                <a:gd name="T6" fmla="*/ 0 w 17"/>
                <a:gd name="T7" fmla="*/ 0 h 658"/>
                <a:gd name="T8" fmla="*/ 0 w 17"/>
                <a:gd name="T9" fmla="*/ 650 h 658"/>
                <a:gd name="T10" fmla="*/ 8 w 17"/>
                <a:gd name="T11" fmla="*/ 641 h 658"/>
                <a:gd name="T12" fmla="*/ 8 w 17"/>
                <a:gd name="T13" fmla="*/ 658 h 658"/>
                <a:gd name="T14" fmla="*/ 17 w 17"/>
                <a:gd name="T15" fmla="*/ 658 h 658"/>
                <a:gd name="T16" fmla="*/ 17 w 17"/>
                <a:gd name="T17" fmla="*/ 650 h 658"/>
                <a:gd name="T18" fmla="*/ 8 w 17"/>
                <a:gd name="T19" fmla="*/ 658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58"/>
                <a:gd name="T32" fmla="*/ 17 w 17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58">
                  <a:moveTo>
                    <a:pt x="8" y="658"/>
                  </a:moveTo>
                  <a:lnTo>
                    <a:pt x="17" y="65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650"/>
                  </a:lnTo>
                  <a:lnTo>
                    <a:pt x="8" y="641"/>
                  </a:lnTo>
                  <a:lnTo>
                    <a:pt x="8" y="658"/>
                  </a:lnTo>
                  <a:lnTo>
                    <a:pt x="17" y="658"/>
                  </a:lnTo>
                  <a:lnTo>
                    <a:pt x="17" y="650"/>
                  </a:lnTo>
                  <a:lnTo>
                    <a:pt x="8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9" name="Freeform 311"/>
            <p:cNvSpPr>
              <a:spLocks/>
            </p:cNvSpPr>
            <p:nvPr/>
          </p:nvSpPr>
          <p:spPr bwMode="auto">
            <a:xfrm>
              <a:off x="2508" y="2631"/>
              <a:ext cx="778" cy="17"/>
            </a:xfrm>
            <a:custGeom>
              <a:avLst/>
              <a:gdLst>
                <a:gd name="T0" fmla="*/ 0 w 778"/>
                <a:gd name="T1" fmla="*/ 9 h 17"/>
                <a:gd name="T2" fmla="*/ 8 w 778"/>
                <a:gd name="T3" fmla="*/ 17 h 17"/>
                <a:gd name="T4" fmla="*/ 778 w 778"/>
                <a:gd name="T5" fmla="*/ 17 h 17"/>
                <a:gd name="T6" fmla="*/ 778 w 778"/>
                <a:gd name="T7" fmla="*/ 0 h 17"/>
                <a:gd name="T8" fmla="*/ 8 w 778"/>
                <a:gd name="T9" fmla="*/ 0 h 17"/>
                <a:gd name="T10" fmla="*/ 17 w 778"/>
                <a:gd name="T11" fmla="*/ 9 h 17"/>
                <a:gd name="T12" fmla="*/ 0 w 778"/>
                <a:gd name="T13" fmla="*/ 9 h 17"/>
                <a:gd name="T14" fmla="*/ 0 w 778"/>
                <a:gd name="T15" fmla="*/ 17 h 17"/>
                <a:gd name="T16" fmla="*/ 8 w 778"/>
                <a:gd name="T17" fmla="*/ 17 h 17"/>
                <a:gd name="T18" fmla="*/ 0 w 778"/>
                <a:gd name="T19" fmla="*/ 9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8"/>
                <a:gd name="T31" fmla="*/ 0 h 17"/>
                <a:gd name="T32" fmla="*/ 778 w 77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8" h="17">
                  <a:moveTo>
                    <a:pt x="0" y="9"/>
                  </a:moveTo>
                  <a:lnTo>
                    <a:pt x="8" y="17"/>
                  </a:lnTo>
                  <a:lnTo>
                    <a:pt x="778" y="17"/>
                  </a:lnTo>
                  <a:lnTo>
                    <a:pt x="778" y="0"/>
                  </a:lnTo>
                  <a:lnTo>
                    <a:pt x="8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0" name="Freeform 312"/>
            <p:cNvSpPr>
              <a:spLocks/>
            </p:cNvSpPr>
            <p:nvPr/>
          </p:nvSpPr>
          <p:spPr bwMode="auto">
            <a:xfrm>
              <a:off x="2508" y="1982"/>
              <a:ext cx="17" cy="658"/>
            </a:xfrm>
            <a:custGeom>
              <a:avLst/>
              <a:gdLst>
                <a:gd name="T0" fmla="*/ 8 w 17"/>
                <a:gd name="T1" fmla="*/ 0 h 658"/>
                <a:gd name="T2" fmla="*/ 0 w 17"/>
                <a:gd name="T3" fmla="*/ 8 h 658"/>
                <a:gd name="T4" fmla="*/ 0 w 17"/>
                <a:gd name="T5" fmla="*/ 658 h 658"/>
                <a:gd name="T6" fmla="*/ 17 w 17"/>
                <a:gd name="T7" fmla="*/ 658 h 658"/>
                <a:gd name="T8" fmla="*/ 17 w 17"/>
                <a:gd name="T9" fmla="*/ 8 h 658"/>
                <a:gd name="T10" fmla="*/ 8 w 17"/>
                <a:gd name="T11" fmla="*/ 16 h 658"/>
                <a:gd name="T12" fmla="*/ 8 w 17"/>
                <a:gd name="T13" fmla="*/ 0 h 658"/>
                <a:gd name="T14" fmla="*/ 0 w 17"/>
                <a:gd name="T15" fmla="*/ 0 h 658"/>
                <a:gd name="T16" fmla="*/ 0 w 17"/>
                <a:gd name="T17" fmla="*/ 8 h 658"/>
                <a:gd name="T18" fmla="*/ 8 w 17"/>
                <a:gd name="T19" fmla="*/ 0 h 6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658"/>
                <a:gd name="T32" fmla="*/ 17 w 17"/>
                <a:gd name="T33" fmla="*/ 658 h 6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658">
                  <a:moveTo>
                    <a:pt x="8" y="0"/>
                  </a:moveTo>
                  <a:lnTo>
                    <a:pt x="0" y="8"/>
                  </a:lnTo>
                  <a:lnTo>
                    <a:pt x="0" y="658"/>
                  </a:lnTo>
                  <a:lnTo>
                    <a:pt x="17" y="658"/>
                  </a:lnTo>
                  <a:lnTo>
                    <a:pt x="17" y="8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1" name="Line 313"/>
            <p:cNvSpPr>
              <a:spLocks noChangeShapeType="1"/>
            </p:cNvSpPr>
            <p:nvPr/>
          </p:nvSpPr>
          <p:spPr bwMode="auto">
            <a:xfrm>
              <a:off x="2642" y="1992"/>
              <a:ext cx="1" cy="6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2" name="Line 314"/>
            <p:cNvSpPr>
              <a:spLocks noChangeShapeType="1"/>
            </p:cNvSpPr>
            <p:nvPr/>
          </p:nvSpPr>
          <p:spPr bwMode="auto">
            <a:xfrm>
              <a:off x="2770" y="1986"/>
              <a:ext cx="1" cy="6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3" name="Line 315"/>
            <p:cNvSpPr>
              <a:spLocks noChangeShapeType="1"/>
            </p:cNvSpPr>
            <p:nvPr/>
          </p:nvSpPr>
          <p:spPr bwMode="auto">
            <a:xfrm>
              <a:off x="2899" y="1992"/>
              <a:ext cx="1" cy="6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4" name="Line 316"/>
            <p:cNvSpPr>
              <a:spLocks noChangeShapeType="1"/>
            </p:cNvSpPr>
            <p:nvPr/>
          </p:nvSpPr>
          <p:spPr bwMode="auto">
            <a:xfrm>
              <a:off x="3027" y="1992"/>
              <a:ext cx="1" cy="6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5" name="Line 317"/>
            <p:cNvSpPr>
              <a:spLocks noChangeShapeType="1"/>
            </p:cNvSpPr>
            <p:nvPr/>
          </p:nvSpPr>
          <p:spPr bwMode="auto">
            <a:xfrm>
              <a:off x="3154" y="1992"/>
              <a:ext cx="1" cy="6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6" name="Line 318"/>
            <p:cNvSpPr>
              <a:spLocks noChangeShapeType="1"/>
            </p:cNvSpPr>
            <p:nvPr/>
          </p:nvSpPr>
          <p:spPr bwMode="auto">
            <a:xfrm>
              <a:off x="2516" y="2105"/>
              <a:ext cx="7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7" name="Line 319"/>
            <p:cNvSpPr>
              <a:spLocks noChangeShapeType="1"/>
            </p:cNvSpPr>
            <p:nvPr/>
          </p:nvSpPr>
          <p:spPr bwMode="auto">
            <a:xfrm>
              <a:off x="2512" y="2241"/>
              <a:ext cx="7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8" name="Line 320"/>
            <p:cNvSpPr>
              <a:spLocks noChangeShapeType="1"/>
            </p:cNvSpPr>
            <p:nvPr/>
          </p:nvSpPr>
          <p:spPr bwMode="auto">
            <a:xfrm>
              <a:off x="2521" y="2369"/>
              <a:ext cx="7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9" name="Line 321"/>
            <p:cNvSpPr>
              <a:spLocks noChangeShapeType="1"/>
            </p:cNvSpPr>
            <p:nvPr/>
          </p:nvSpPr>
          <p:spPr bwMode="auto">
            <a:xfrm>
              <a:off x="2512" y="2497"/>
              <a:ext cx="7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0" name="Rectangle 335"/>
            <p:cNvSpPr>
              <a:spLocks noChangeArrowheads="1"/>
            </p:cNvSpPr>
            <p:nvPr/>
          </p:nvSpPr>
          <p:spPr bwMode="auto">
            <a:xfrm>
              <a:off x="3599" y="2214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 dirty="0"/>
            </a:p>
          </p:txBody>
        </p:sp>
        <p:sp>
          <p:nvSpPr>
            <p:cNvPr id="39971" name="Freeform 336"/>
            <p:cNvSpPr>
              <a:spLocks/>
            </p:cNvSpPr>
            <p:nvPr/>
          </p:nvSpPr>
          <p:spPr bwMode="auto">
            <a:xfrm>
              <a:off x="3293" y="1986"/>
              <a:ext cx="405" cy="656"/>
            </a:xfrm>
            <a:custGeom>
              <a:avLst/>
              <a:gdLst>
                <a:gd name="T0" fmla="*/ 0 w 405"/>
                <a:gd name="T1" fmla="*/ 0 h 656"/>
                <a:gd name="T2" fmla="*/ 366 w 405"/>
                <a:gd name="T3" fmla="*/ 98 h 656"/>
                <a:gd name="T4" fmla="*/ 366 w 405"/>
                <a:gd name="T5" fmla="*/ 54 h 656"/>
                <a:gd name="T6" fmla="*/ 405 w 405"/>
                <a:gd name="T7" fmla="*/ 115 h 656"/>
                <a:gd name="T8" fmla="*/ 374 w 405"/>
                <a:gd name="T9" fmla="*/ 167 h 656"/>
                <a:gd name="T10" fmla="*/ 370 w 405"/>
                <a:gd name="T11" fmla="*/ 128 h 656"/>
                <a:gd name="T12" fmla="*/ 4 w 405"/>
                <a:gd name="T13" fmla="*/ 656 h 656"/>
                <a:gd name="T14" fmla="*/ 4 w 405"/>
                <a:gd name="T15" fmla="*/ 0 h 656"/>
                <a:gd name="T16" fmla="*/ 0 w 405"/>
                <a:gd name="T17" fmla="*/ 0 h 6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656"/>
                <a:gd name="T29" fmla="*/ 405 w 405"/>
                <a:gd name="T30" fmla="*/ 656 h 6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656">
                  <a:moveTo>
                    <a:pt x="0" y="0"/>
                  </a:moveTo>
                  <a:lnTo>
                    <a:pt x="366" y="98"/>
                  </a:lnTo>
                  <a:lnTo>
                    <a:pt x="366" y="54"/>
                  </a:lnTo>
                  <a:lnTo>
                    <a:pt x="405" y="115"/>
                  </a:lnTo>
                  <a:lnTo>
                    <a:pt x="374" y="167"/>
                  </a:lnTo>
                  <a:lnTo>
                    <a:pt x="370" y="128"/>
                  </a:lnTo>
                  <a:lnTo>
                    <a:pt x="4" y="656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2" name="Freeform 337"/>
            <p:cNvSpPr>
              <a:spLocks/>
            </p:cNvSpPr>
            <p:nvPr/>
          </p:nvSpPr>
          <p:spPr bwMode="auto">
            <a:xfrm>
              <a:off x="3297" y="1986"/>
              <a:ext cx="401" cy="652"/>
            </a:xfrm>
            <a:custGeom>
              <a:avLst/>
              <a:gdLst>
                <a:gd name="T0" fmla="*/ 0 w 401"/>
                <a:gd name="T1" fmla="*/ 0 h 652"/>
                <a:gd name="T2" fmla="*/ 372 w 401"/>
                <a:gd name="T3" fmla="*/ 436 h 652"/>
                <a:gd name="T4" fmla="*/ 372 w 401"/>
                <a:gd name="T5" fmla="*/ 392 h 652"/>
                <a:gd name="T6" fmla="*/ 401 w 401"/>
                <a:gd name="T7" fmla="*/ 448 h 652"/>
                <a:gd name="T8" fmla="*/ 372 w 401"/>
                <a:gd name="T9" fmla="*/ 492 h 652"/>
                <a:gd name="T10" fmla="*/ 372 w 401"/>
                <a:gd name="T11" fmla="*/ 459 h 652"/>
                <a:gd name="T12" fmla="*/ 4 w 401"/>
                <a:gd name="T13" fmla="*/ 652 h 652"/>
                <a:gd name="T14" fmla="*/ 4 w 401"/>
                <a:gd name="T15" fmla="*/ 2 h 652"/>
                <a:gd name="T16" fmla="*/ 0 w 401"/>
                <a:gd name="T17" fmla="*/ 0 h 6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1"/>
                <a:gd name="T28" fmla="*/ 0 h 652"/>
                <a:gd name="T29" fmla="*/ 401 w 401"/>
                <a:gd name="T30" fmla="*/ 652 h 6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1" h="652">
                  <a:moveTo>
                    <a:pt x="0" y="0"/>
                  </a:moveTo>
                  <a:lnTo>
                    <a:pt x="372" y="436"/>
                  </a:lnTo>
                  <a:lnTo>
                    <a:pt x="372" y="392"/>
                  </a:lnTo>
                  <a:lnTo>
                    <a:pt x="401" y="448"/>
                  </a:lnTo>
                  <a:lnTo>
                    <a:pt x="372" y="492"/>
                  </a:lnTo>
                  <a:lnTo>
                    <a:pt x="372" y="459"/>
                  </a:lnTo>
                  <a:lnTo>
                    <a:pt x="4" y="65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73" name="Rectangle 338"/>
            <p:cNvSpPr>
              <a:spLocks noChangeArrowheads="1"/>
            </p:cNvSpPr>
            <p:nvPr/>
          </p:nvSpPr>
          <p:spPr bwMode="auto">
            <a:xfrm>
              <a:off x="2544" y="1986"/>
              <a:ext cx="3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9974" name="Rectangle 339"/>
            <p:cNvSpPr>
              <a:spLocks noChangeArrowheads="1"/>
            </p:cNvSpPr>
            <p:nvPr/>
          </p:nvSpPr>
          <p:spPr bwMode="auto">
            <a:xfrm>
              <a:off x="2675" y="1990"/>
              <a:ext cx="3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9975" name="Rectangle 340"/>
            <p:cNvSpPr>
              <a:spLocks noChangeArrowheads="1"/>
            </p:cNvSpPr>
            <p:nvPr/>
          </p:nvSpPr>
          <p:spPr bwMode="auto">
            <a:xfrm>
              <a:off x="2818" y="1982"/>
              <a:ext cx="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de-DE"/>
            </a:p>
          </p:txBody>
        </p:sp>
        <p:sp>
          <p:nvSpPr>
            <p:cNvPr id="39976" name="Rectangle 341"/>
            <p:cNvSpPr>
              <a:spLocks noChangeArrowheads="1"/>
            </p:cNvSpPr>
            <p:nvPr/>
          </p:nvSpPr>
          <p:spPr bwMode="auto">
            <a:xfrm>
              <a:off x="2941" y="1986"/>
              <a:ext cx="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de-DE"/>
            </a:p>
          </p:txBody>
        </p:sp>
        <p:sp>
          <p:nvSpPr>
            <p:cNvPr id="39977" name="Rectangle 342"/>
            <p:cNvSpPr>
              <a:spLocks noChangeArrowheads="1"/>
            </p:cNvSpPr>
            <p:nvPr/>
          </p:nvSpPr>
          <p:spPr bwMode="auto">
            <a:xfrm>
              <a:off x="2945" y="2512"/>
              <a:ext cx="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de-DE"/>
            </a:p>
          </p:txBody>
        </p:sp>
        <p:sp>
          <p:nvSpPr>
            <p:cNvPr id="39978" name="Rectangle 343"/>
            <p:cNvSpPr>
              <a:spLocks noChangeArrowheads="1"/>
            </p:cNvSpPr>
            <p:nvPr/>
          </p:nvSpPr>
          <p:spPr bwMode="auto">
            <a:xfrm>
              <a:off x="3069" y="2508"/>
              <a:ext cx="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de-DE"/>
            </a:p>
          </p:txBody>
        </p:sp>
        <p:sp>
          <p:nvSpPr>
            <p:cNvPr id="39979" name="Rectangle 344"/>
            <p:cNvSpPr>
              <a:spLocks noChangeArrowheads="1"/>
            </p:cNvSpPr>
            <p:nvPr/>
          </p:nvSpPr>
          <p:spPr bwMode="auto">
            <a:xfrm>
              <a:off x="3190" y="2508"/>
              <a:ext cx="3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39980" name="Freeform 323"/>
            <p:cNvSpPr>
              <a:spLocks/>
            </p:cNvSpPr>
            <p:nvPr/>
          </p:nvSpPr>
          <p:spPr bwMode="auto">
            <a:xfrm>
              <a:off x="3700" y="2384"/>
              <a:ext cx="111" cy="111"/>
            </a:xfrm>
            <a:custGeom>
              <a:avLst/>
              <a:gdLst>
                <a:gd name="T0" fmla="*/ 32040 w 63"/>
                <a:gd name="T1" fmla="*/ 26614 h 60"/>
                <a:gd name="T2" fmla="*/ 32040 w 63"/>
                <a:gd name="T3" fmla="*/ 21514 h 60"/>
                <a:gd name="T4" fmla="*/ 30934 w 63"/>
                <a:gd name="T5" fmla="*/ 16469 h 60"/>
                <a:gd name="T6" fmla="*/ 28774 w 63"/>
                <a:gd name="T7" fmla="*/ 10473 h 60"/>
                <a:gd name="T8" fmla="*/ 27947 w 63"/>
                <a:gd name="T9" fmla="*/ 7135 h 60"/>
                <a:gd name="T10" fmla="*/ 24890 w 63"/>
                <a:gd name="T11" fmla="*/ 3254 h 60"/>
                <a:gd name="T12" fmla="*/ 22413 w 63"/>
                <a:gd name="T13" fmla="*/ 1759 h 60"/>
                <a:gd name="T14" fmla="*/ 19289 w 63"/>
                <a:gd name="T15" fmla="*/ 0 h 60"/>
                <a:gd name="T16" fmla="*/ 16180 w 63"/>
                <a:gd name="T17" fmla="*/ 0 h 60"/>
                <a:gd name="T18" fmla="*/ 13279 w 63"/>
                <a:gd name="T19" fmla="*/ 0 h 60"/>
                <a:gd name="T20" fmla="*/ 9490 w 63"/>
                <a:gd name="T21" fmla="*/ 1759 h 60"/>
                <a:gd name="T22" fmla="*/ 7537 w 63"/>
                <a:gd name="T23" fmla="*/ 3254 h 60"/>
                <a:gd name="T24" fmla="*/ 4551 w 63"/>
                <a:gd name="T25" fmla="*/ 7135 h 60"/>
                <a:gd name="T26" fmla="*/ 3452 w 63"/>
                <a:gd name="T27" fmla="*/ 10473 h 60"/>
                <a:gd name="T28" fmla="*/ 1466 w 63"/>
                <a:gd name="T29" fmla="*/ 16469 h 60"/>
                <a:gd name="T30" fmla="*/ 0 w 63"/>
                <a:gd name="T31" fmla="*/ 21514 h 60"/>
                <a:gd name="T32" fmla="*/ 0 w 63"/>
                <a:gd name="T33" fmla="*/ 26614 h 60"/>
                <a:gd name="T34" fmla="*/ 0 w 63"/>
                <a:gd name="T35" fmla="*/ 31942 h 60"/>
                <a:gd name="T36" fmla="*/ 1466 w 63"/>
                <a:gd name="T37" fmla="*/ 36491 h 60"/>
                <a:gd name="T38" fmla="*/ 3452 w 63"/>
                <a:gd name="T39" fmla="*/ 41819 h 60"/>
                <a:gd name="T40" fmla="*/ 4551 w 63"/>
                <a:gd name="T41" fmla="*/ 45177 h 60"/>
                <a:gd name="T42" fmla="*/ 7537 w 63"/>
                <a:gd name="T43" fmla="*/ 48716 h 60"/>
                <a:gd name="T44" fmla="*/ 9490 w 63"/>
                <a:gd name="T45" fmla="*/ 50191 h 60"/>
                <a:gd name="T46" fmla="*/ 13279 w 63"/>
                <a:gd name="T47" fmla="*/ 51985 h 60"/>
                <a:gd name="T48" fmla="*/ 16180 w 63"/>
                <a:gd name="T49" fmla="*/ 51985 h 60"/>
                <a:gd name="T50" fmla="*/ 19289 w 63"/>
                <a:gd name="T51" fmla="*/ 51985 h 60"/>
                <a:gd name="T52" fmla="*/ 22413 w 63"/>
                <a:gd name="T53" fmla="*/ 50191 h 60"/>
                <a:gd name="T54" fmla="*/ 24890 w 63"/>
                <a:gd name="T55" fmla="*/ 48716 h 60"/>
                <a:gd name="T56" fmla="*/ 27947 w 63"/>
                <a:gd name="T57" fmla="*/ 45177 h 60"/>
                <a:gd name="T58" fmla="*/ 28774 w 63"/>
                <a:gd name="T59" fmla="*/ 41819 h 60"/>
                <a:gd name="T60" fmla="*/ 30934 w 63"/>
                <a:gd name="T61" fmla="*/ 36491 h 60"/>
                <a:gd name="T62" fmla="*/ 32040 w 63"/>
                <a:gd name="T63" fmla="*/ 31942 h 60"/>
                <a:gd name="T64" fmla="*/ 32040 w 63"/>
                <a:gd name="T65" fmla="*/ 26614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60"/>
                <a:gd name="T101" fmla="*/ 63 w 63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60">
                  <a:moveTo>
                    <a:pt x="63" y="31"/>
                  </a:moveTo>
                  <a:lnTo>
                    <a:pt x="63" y="25"/>
                  </a:lnTo>
                  <a:lnTo>
                    <a:pt x="61" y="19"/>
                  </a:lnTo>
                  <a:lnTo>
                    <a:pt x="57" y="12"/>
                  </a:lnTo>
                  <a:lnTo>
                    <a:pt x="55" y="8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8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7" y="48"/>
                  </a:lnTo>
                  <a:lnTo>
                    <a:pt x="9" y="52"/>
                  </a:lnTo>
                  <a:lnTo>
                    <a:pt x="15" y="56"/>
                  </a:lnTo>
                  <a:lnTo>
                    <a:pt x="19" y="58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9" y="56"/>
                  </a:lnTo>
                  <a:lnTo>
                    <a:pt x="55" y="52"/>
                  </a:lnTo>
                  <a:lnTo>
                    <a:pt x="57" y="48"/>
                  </a:lnTo>
                  <a:lnTo>
                    <a:pt x="61" y="42"/>
                  </a:lnTo>
                  <a:lnTo>
                    <a:pt x="63" y="37"/>
                  </a:lnTo>
                  <a:lnTo>
                    <a:pt x="63" y="31"/>
                  </a:lnTo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81" name="Freeform 326"/>
            <p:cNvSpPr>
              <a:spLocks/>
            </p:cNvSpPr>
            <p:nvPr/>
          </p:nvSpPr>
          <p:spPr bwMode="auto">
            <a:xfrm>
              <a:off x="3995" y="2394"/>
              <a:ext cx="86" cy="76"/>
            </a:xfrm>
            <a:custGeom>
              <a:avLst/>
              <a:gdLst>
                <a:gd name="T0" fmla="*/ 0 w 53"/>
                <a:gd name="T1" fmla="*/ 24516 h 40"/>
                <a:gd name="T2" fmla="*/ 0 w 53"/>
                <a:gd name="T3" fmla="*/ 46580 h 40"/>
                <a:gd name="T4" fmla="*/ 10898 w 53"/>
                <a:gd name="T5" fmla="*/ 24516 h 40"/>
                <a:gd name="T6" fmla="*/ 0 w 53"/>
                <a:gd name="T7" fmla="*/ 0 h 40"/>
                <a:gd name="T8" fmla="*/ 0 w 53"/>
                <a:gd name="T9" fmla="*/ 2451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0"/>
                <a:gd name="T17" fmla="*/ 53 w 5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0">
                  <a:moveTo>
                    <a:pt x="0" y="21"/>
                  </a:moveTo>
                  <a:lnTo>
                    <a:pt x="0" y="40"/>
                  </a:lnTo>
                  <a:lnTo>
                    <a:pt x="53" y="21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2" name="Line 327"/>
            <p:cNvSpPr>
              <a:spLocks noChangeShapeType="1"/>
            </p:cNvSpPr>
            <p:nvPr/>
          </p:nvSpPr>
          <p:spPr bwMode="auto">
            <a:xfrm flipH="1">
              <a:off x="3822" y="2430"/>
              <a:ext cx="17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3" name="Rectangle 328"/>
            <p:cNvSpPr>
              <a:spLocks noChangeArrowheads="1"/>
            </p:cNvSpPr>
            <p:nvPr/>
          </p:nvSpPr>
          <p:spPr bwMode="auto">
            <a:xfrm>
              <a:off x="3793" y="212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9984" name="Rectangle 329"/>
            <p:cNvSpPr>
              <a:spLocks noChangeArrowheads="1"/>
            </p:cNvSpPr>
            <p:nvPr/>
          </p:nvSpPr>
          <p:spPr bwMode="auto">
            <a:xfrm>
              <a:off x="3793" y="212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39985" name="Rectangle 330"/>
            <p:cNvSpPr>
              <a:spLocks noChangeArrowheads="1"/>
            </p:cNvSpPr>
            <p:nvPr/>
          </p:nvSpPr>
          <p:spPr bwMode="auto">
            <a:xfrm>
              <a:off x="3793" y="2218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9986" name="Rectangle 331"/>
            <p:cNvSpPr>
              <a:spLocks noChangeArrowheads="1"/>
            </p:cNvSpPr>
            <p:nvPr/>
          </p:nvSpPr>
          <p:spPr bwMode="auto">
            <a:xfrm>
              <a:off x="3793" y="2218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39987" name="Rectangle 332"/>
            <p:cNvSpPr>
              <a:spLocks noChangeArrowheads="1"/>
            </p:cNvSpPr>
            <p:nvPr/>
          </p:nvSpPr>
          <p:spPr bwMode="auto">
            <a:xfrm>
              <a:off x="3793" y="230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9988" name="Rectangle 333"/>
            <p:cNvSpPr>
              <a:spLocks noChangeArrowheads="1"/>
            </p:cNvSpPr>
            <p:nvPr/>
          </p:nvSpPr>
          <p:spPr bwMode="auto">
            <a:xfrm>
              <a:off x="3793" y="2306"/>
              <a:ext cx="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39989" name="Rectangle 334"/>
            <p:cNvSpPr>
              <a:spLocks noChangeArrowheads="1"/>
            </p:cNvSpPr>
            <p:nvPr/>
          </p:nvSpPr>
          <p:spPr bwMode="auto">
            <a:xfrm>
              <a:off x="4056" y="2199"/>
              <a:ext cx="4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100" b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39990" name="Rectangle 345"/>
            <p:cNvSpPr>
              <a:spLocks noChangeArrowheads="1"/>
            </p:cNvSpPr>
            <p:nvPr/>
          </p:nvSpPr>
          <p:spPr bwMode="auto">
            <a:xfrm>
              <a:off x="3849" y="1935"/>
              <a:ext cx="3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39991" name="Rectangle 346"/>
            <p:cNvSpPr>
              <a:spLocks noChangeArrowheads="1"/>
            </p:cNvSpPr>
            <p:nvPr/>
          </p:nvSpPr>
          <p:spPr bwMode="auto">
            <a:xfrm>
              <a:off x="3883" y="2004"/>
              <a:ext cx="2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9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9992" name="Rectangle 347"/>
            <p:cNvSpPr>
              <a:spLocks noChangeArrowheads="1"/>
            </p:cNvSpPr>
            <p:nvPr/>
          </p:nvSpPr>
          <p:spPr bwMode="auto">
            <a:xfrm>
              <a:off x="3841" y="2422"/>
              <a:ext cx="3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39993" name="Rectangle 348"/>
            <p:cNvSpPr>
              <a:spLocks noChangeArrowheads="1"/>
            </p:cNvSpPr>
            <p:nvPr/>
          </p:nvSpPr>
          <p:spPr bwMode="auto">
            <a:xfrm>
              <a:off x="3893" y="2491"/>
              <a:ext cx="56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de-DE" sz="9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39994" name="Freeform 352"/>
            <p:cNvSpPr>
              <a:spLocks/>
            </p:cNvSpPr>
            <p:nvPr/>
          </p:nvSpPr>
          <p:spPr bwMode="auto">
            <a:xfrm>
              <a:off x="3695" y="2043"/>
              <a:ext cx="111" cy="111"/>
            </a:xfrm>
            <a:custGeom>
              <a:avLst/>
              <a:gdLst>
                <a:gd name="T0" fmla="*/ 32040 w 63"/>
                <a:gd name="T1" fmla="*/ 26614 h 60"/>
                <a:gd name="T2" fmla="*/ 32040 w 63"/>
                <a:gd name="T3" fmla="*/ 21514 h 60"/>
                <a:gd name="T4" fmla="*/ 30934 w 63"/>
                <a:gd name="T5" fmla="*/ 16469 h 60"/>
                <a:gd name="T6" fmla="*/ 28774 w 63"/>
                <a:gd name="T7" fmla="*/ 10473 h 60"/>
                <a:gd name="T8" fmla="*/ 27947 w 63"/>
                <a:gd name="T9" fmla="*/ 7135 h 60"/>
                <a:gd name="T10" fmla="*/ 24890 w 63"/>
                <a:gd name="T11" fmla="*/ 3254 h 60"/>
                <a:gd name="T12" fmla="*/ 22413 w 63"/>
                <a:gd name="T13" fmla="*/ 1759 h 60"/>
                <a:gd name="T14" fmla="*/ 19289 w 63"/>
                <a:gd name="T15" fmla="*/ 0 h 60"/>
                <a:gd name="T16" fmla="*/ 16180 w 63"/>
                <a:gd name="T17" fmla="*/ 0 h 60"/>
                <a:gd name="T18" fmla="*/ 13279 w 63"/>
                <a:gd name="T19" fmla="*/ 0 h 60"/>
                <a:gd name="T20" fmla="*/ 9490 w 63"/>
                <a:gd name="T21" fmla="*/ 1759 h 60"/>
                <a:gd name="T22" fmla="*/ 7537 w 63"/>
                <a:gd name="T23" fmla="*/ 3254 h 60"/>
                <a:gd name="T24" fmla="*/ 4551 w 63"/>
                <a:gd name="T25" fmla="*/ 7135 h 60"/>
                <a:gd name="T26" fmla="*/ 3452 w 63"/>
                <a:gd name="T27" fmla="*/ 10473 h 60"/>
                <a:gd name="T28" fmla="*/ 1466 w 63"/>
                <a:gd name="T29" fmla="*/ 16469 h 60"/>
                <a:gd name="T30" fmla="*/ 0 w 63"/>
                <a:gd name="T31" fmla="*/ 21514 h 60"/>
                <a:gd name="T32" fmla="*/ 0 w 63"/>
                <a:gd name="T33" fmla="*/ 26614 h 60"/>
                <a:gd name="T34" fmla="*/ 0 w 63"/>
                <a:gd name="T35" fmla="*/ 31942 h 60"/>
                <a:gd name="T36" fmla="*/ 1466 w 63"/>
                <a:gd name="T37" fmla="*/ 36491 h 60"/>
                <a:gd name="T38" fmla="*/ 3452 w 63"/>
                <a:gd name="T39" fmla="*/ 41819 h 60"/>
                <a:gd name="T40" fmla="*/ 4551 w 63"/>
                <a:gd name="T41" fmla="*/ 45177 h 60"/>
                <a:gd name="T42" fmla="*/ 7537 w 63"/>
                <a:gd name="T43" fmla="*/ 48716 h 60"/>
                <a:gd name="T44" fmla="*/ 9490 w 63"/>
                <a:gd name="T45" fmla="*/ 50191 h 60"/>
                <a:gd name="T46" fmla="*/ 13279 w 63"/>
                <a:gd name="T47" fmla="*/ 51985 h 60"/>
                <a:gd name="T48" fmla="*/ 16180 w 63"/>
                <a:gd name="T49" fmla="*/ 51985 h 60"/>
                <a:gd name="T50" fmla="*/ 19289 w 63"/>
                <a:gd name="T51" fmla="*/ 51985 h 60"/>
                <a:gd name="T52" fmla="*/ 22413 w 63"/>
                <a:gd name="T53" fmla="*/ 50191 h 60"/>
                <a:gd name="T54" fmla="*/ 24890 w 63"/>
                <a:gd name="T55" fmla="*/ 48716 h 60"/>
                <a:gd name="T56" fmla="*/ 27947 w 63"/>
                <a:gd name="T57" fmla="*/ 45177 h 60"/>
                <a:gd name="T58" fmla="*/ 28774 w 63"/>
                <a:gd name="T59" fmla="*/ 41819 h 60"/>
                <a:gd name="T60" fmla="*/ 30934 w 63"/>
                <a:gd name="T61" fmla="*/ 36491 h 60"/>
                <a:gd name="T62" fmla="*/ 32040 w 63"/>
                <a:gd name="T63" fmla="*/ 31942 h 60"/>
                <a:gd name="T64" fmla="*/ 32040 w 63"/>
                <a:gd name="T65" fmla="*/ 26614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60"/>
                <a:gd name="T101" fmla="*/ 63 w 63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60">
                  <a:moveTo>
                    <a:pt x="63" y="31"/>
                  </a:moveTo>
                  <a:lnTo>
                    <a:pt x="63" y="25"/>
                  </a:lnTo>
                  <a:lnTo>
                    <a:pt x="61" y="19"/>
                  </a:lnTo>
                  <a:lnTo>
                    <a:pt x="57" y="12"/>
                  </a:lnTo>
                  <a:lnTo>
                    <a:pt x="55" y="8"/>
                  </a:lnTo>
                  <a:lnTo>
                    <a:pt x="49" y="4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9" y="8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7" y="48"/>
                  </a:lnTo>
                  <a:lnTo>
                    <a:pt x="9" y="52"/>
                  </a:lnTo>
                  <a:lnTo>
                    <a:pt x="15" y="56"/>
                  </a:lnTo>
                  <a:lnTo>
                    <a:pt x="19" y="58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8" y="60"/>
                  </a:lnTo>
                  <a:lnTo>
                    <a:pt x="44" y="58"/>
                  </a:lnTo>
                  <a:lnTo>
                    <a:pt x="49" y="56"/>
                  </a:lnTo>
                  <a:lnTo>
                    <a:pt x="55" y="52"/>
                  </a:lnTo>
                  <a:lnTo>
                    <a:pt x="57" y="48"/>
                  </a:lnTo>
                  <a:lnTo>
                    <a:pt x="61" y="42"/>
                  </a:lnTo>
                  <a:lnTo>
                    <a:pt x="63" y="37"/>
                  </a:lnTo>
                  <a:lnTo>
                    <a:pt x="63" y="31"/>
                  </a:lnTo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95" name="Freeform 353"/>
            <p:cNvSpPr>
              <a:spLocks/>
            </p:cNvSpPr>
            <p:nvPr/>
          </p:nvSpPr>
          <p:spPr bwMode="auto">
            <a:xfrm>
              <a:off x="3990" y="2053"/>
              <a:ext cx="86" cy="76"/>
            </a:xfrm>
            <a:custGeom>
              <a:avLst/>
              <a:gdLst>
                <a:gd name="T0" fmla="*/ 0 w 53"/>
                <a:gd name="T1" fmla="*/ 24516 h 40"/>
                <a:gd name="T2" fmla="*/ 0 w 53"/>
                <a:gd name="T3" fmla="*/ 46580 h 40"/>
                <a:gd name="T4" fmla="*/ 10898 w 53"/>
                <a:gd name="T5" fmla="*/ 24516 h 40"/>
                <a:gd name="T6" fmla="*/ 0 w 53"/>
                <a:gd name="T7" fmla="*/ 0 h 40"/>
                <a:gd name="T8" fmla="*/ 0 w 53"/>
                <a:gd name="T9" fmla="*/ 2451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0"/>
                <a:gd name="T17" fmla="*/ 53 w 53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0">
                  <a:moveTo>
                    <a:pt x="0" y="21"/>
                  </a:moveTo>
                  <a:lnTo>
                    <a:pt x="0" y="40"/>
                  </a:lnTo>
                  <a:lnTo>
                    <a:pt x="53" y="21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6" name="Line 354"/>
            <p:cNvSpPr>
              <a:spLocks noChangeShapeType="1"/>
            </p:cNvSpPr>
            <p:nvPr/>
          </p:nvSpPr>
          <p:spPr bwMode="auto">
            <a:xfrm flipH="1">
              <a:off x="3817" y="2089"/>
              <a:ext cx="17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956" name="Text Box 380"/>
          <p:cNvSpPr txBox="1">
            <a:spLocks noChangeArrowheads="1"/>
          </p:cNvSpPr>
          <p:nvPr/>
        </p:nvSpPr>
        <p:spPr bwMode="auto">
          <a:xfrm>
            <a:off x="5041900" y="1943100"/>
            <a:ext cx="3911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/>
              <a:t>JPEG, MPEG Blockgröße:</a:t>
            </a:r>
            <a:r>
              <a:rPr lang="de-DE"/>
              <a:t> </a:t>
            </a:r>
          </a:p>
          <a:p>
            <a:pPr algn="l">
              <a:lnSpc>
                <a:spcPct val="50000"/>
              </a:lnSpc>
            </a:pPr>
            <a:r>
              <a:rPr lang="de-DE"/>
              <a:t>	8x8   Pixel SW</a:t>
            </a:r>
          </a:p>
          <a:p>
            <a:pPr algn="l">
              <a:lnSpc>
                <a:spcPct val="70000"/>
              </a:lnSpc>
            </a:pPr>
            <a:r>
              <a:rPr lang="de-DE"/>
              <a:t>           16x16 Pixel Farbe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7261860" y="3424146"/>
            <a:ext cx="940005" cy="180000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61220" y="33474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B0F0"/>
                </a:solidFill>
              </a:rPr>
              <a:t>Schicht</a:t>
            </a:r>
            <a:endParaRPr lang="de-DE" sz="1800" dirty="0">
              <a:solidFill>
                <a:srgbClr val="00B0F0"/>
              </a:solidFill>
            </a:endParaRPr>
          </a:p>
        </p:txBody>
      </p:sp>
      <p:sp>
        <p:nvSpPr>
          <p:cNvPr id="109947" name="Rectangle 379"/>
          <p:cNvSpPr>
            <a:spLocks noChangeArrowheads="1"/>
          </p:cNvSpPr>
          <p:nvPr/>
        </p:nvSpPr>
        <p:spPr bwMode="auto">
          <a:xfrm>
            <a:off x="6778625" y="3313515"/>
            <a:ext cx="2000567" cy="22961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4 -0.13704 L 3.61111E-6 -5.55556E-6 " pathEditMode="relative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10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07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7F20FD1-B072-48DF-B1D5-51819D745C6C}" type="slidenum">
              <a:rPr lang="de-DE" sz="1000" smtClean="0"/>
              <a:pPr/>
              <a:t>2</a:t>
            </a:fld>
            <a:r>
              <a:rPr lang="de-DE" sz="1000" smtClean="0"/>
              <a:t> -</a:t>
            </a:r>
          </a:p>
        </p:txBody>
      </p:sp>
      <p:sp>
        <p:nvSpPr>
          <p:cNvPr id="3077" name="Line 12"/>
          <p:cNvSpPr>
            <a:spLocks noChangeShapeType="1"/>
          </p:cNvSpPr>
          <p:nvPr/>
        </p:nvSpPr>
        <p:spPr bwMode="auto">
          <a:xfrm flipH="1">
            <a:off x="3924300" y="2997200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Lineare Schichten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4464050" cy="338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Sequenz linearer Schichten</a:t>
            </a:r>
          </a:p>
          <a:p>
            <a:pPr marL="0" indent="0">
              <a:buFontTx/>
              <a:buNone/>
            </a:pPr>
            <a:r>
              <a:rPr lang="de-DE" smtClean="0"/>
              <a:t>y</a:t>
            </a:r>
            <a:r>
              <a:rPr lang="de-DE" b="0" baseline="30000" smtClean="0"/>
              <a:t>(1)</a:t>
            </a:r>
            <a:r>
              <a:rPr lang="de-DE" smtClean="0"/>
              <a:t> </a:t>
            </a:r>
            <a:r>
              <a:rPr lang="de-DE" b="0" smtClean="0"/>
              <a:t>=</a:t>
            </a:r>
            <a:r>
              <a:rPr lang="de-DE" smtClean="0"/>
              <a:t> A x</a:t>
            </a:r>
            <a:r>
              <a:rPr lang="de-DE" b="0" baseline="30000" smtClean="0"/>
              <a:t>(1)</a:t>
            </a:r>
          </a:p>
          <a:p>
            <a:pPr marL="0" indent="0">
              <a:buFontTx/>
              <a:buNone/>
            </a:pPr>
            <a:r>
              <a:rPr lang="de-DE" smtClean="0"/>
              <a:t>y</a:t>
            </a:r>
            <a:r>
              <a:rPr lang="de-DE" b="0" baseline="30000" smtClean="0"/>
              <a:t>(2)</a:t>
            </a:r>
            <a:r>
              <a:rPr lang="de-DE" smtClean="0"/>
              <a:t> </a:t>
            </a:r>
            <a:r>
              <a:rPr lang="de-DE" b="0" smtClean="0"/>
              <a:t>=</a:t>
            </a:r>
            <a:r>
              <a:rPr lang="de-DE" smtClean="0"/>
              <a:t> B x</a:t>
            </a:r>
            <a:r>
              <a:rPr lang="de-DE" b="0" baseline="30000" smtClean="0"/>
              <a:t>(2)</a:t>
            </a:r>
          </a:p>
          <a:p>
            <a:pPr marL="0" indent="0">
              <a:buFontTx/>
              <a:buNone/>
            </a:pPr>
            <a:r>
              <a:rPr lang="de-DE" b="0" smtClean="0"/>
              <a:t>    ...</a:t>
            </a:r>
          </a:p>
          <a:p>
            <a:pPr marL="0" indent="0">
              <a:buFontTx/>
              <a:buNone/>
            </a:pPr>
            <a:r>
              <a:rPr lang="de-DE" smtClean="0"/>
              <a:t>y</a:t>
            </a:r>
            <a:r>
              <a:rPr lang="de-DE" b="0" baseline="30000" smtClean="0"/>
              <a:t>(n)</a:t>
            </a:r>
            <a:r>
              <a:rPr lang="de-DE" smtClean="0"/>
              <a:t> </a:t>
            </a:r>
            <a:r>
              <a:rPr lang="de-DE" b="0" smtClean="0"/>
              <a:t>=</a:t>
            </a:r>
            <a:r>
              <a:rPr lang="de-DE" smtClean="0"/>
              <a:t> Z x</a:t>
            </a:r>
            <a:r>
              <a:rPr lang="de-DE" b="0" baseline="30000" smtClean="0"/>
              <a:t>(n)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851275" y="4149725"/>
            <a:ext cx="38877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y</a:t>
            </a:r>
            <a:r>
              <a:rPr lang="de-DE" sz="2400" baseline="30000"/>
              <a:t>(n)</a:t>
            </a:r>
            <a:r>
              <a:rPr lang="de-DE" sz="2400"/>
              <a:t> = </a:t>
            </a:r>
            <a:r>
              <a:rPr lang="de-DE" sz="2400" b="1"/>
              <a:t>Z</a:t>
            </a:r>
            <a:r>
              <a:rPr lang="de-DE" sz="2400">
                <a:sym typeface="Symbol" pitchFamily="18" charset="2"/>
              </a:rPr>
              <a:t></a:t>
            </a:r>
            <a:r>
              <a:rPr lang="de-DE" sz="2400" b="1"/>
              <a:t>B</a:t>
            </a:r>
            <a:r>
              <a:rPr lang="de-DE" sz="2400">
                <a:sym typeface="Symbol" pitchFamily="18" charset="2"/>
              </a:rPr>
              <a:t></a:t>
            </a:r>
            <a:r>
              <a:rPr lang="de-DE" sz="2400" b="1"/>
              <a:t>Ax</a:t>
            </a:r>
            <a:r>
              <a:rPr lang="de-DE" sz="2400" baseline="30000"/>
              <a:t>(1)</a:t>
            </a:r>
          </a:p>
          <a:p>
            <a:pPr algn="l"/>
            <a:r>
              <a:rPr lang="de-DE" sz="2400" b="1"/>
              <a:t>y</a:t>
            </a:r>
            <a:r>
              <a:rPr lang="de-DE" sz="2400" baseline="30000"/>
              <a:t>(n)</a:t>
            </a:r>
            <a:r>
              <a:rPr lang="de-DE" sz="2400"/>
              <a:t> =      </a:t>
            </a:r>
            <a:r>
              <a:rPr lang="de-DE" sz="2400" b="1"/>
              <a:t>M x</a:t>
            </a:r>
            <a:r>
              <a:rPr lang="de-DE" sz="2400" baseline="30000"/>
              <a:t>(1)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4572000" y="4149725"/>
          <a:ext cx="13684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507960" imgH="330120" progId="Equation.DSMT4">
                  <p:embed/>
                </p:oleObj>
              </mc:Choice>
              <mc:Fallback>
                <p:oleObj name="Equation" r:id="rId3" imgW="50796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725"/>
                        <a:ext cx="13684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500563" y="2565400"/>
            <a:ext cx="936625" cy="787400"/>
          </a:xfrm>
          <a:prstGeom prst="rect">
            <a:avLst/>
          </a:prstGeom>
          <a:solidFill>
            <a:srgbClr val="CCE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400" b="1"/>
              <a:t>Z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795963" y="2565400"/>
            <a:ext cx="936625" cy="787400"/>
          </a:xfrm>
          <a:prstGeom prst="rect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400" b="1"/>
              <a:t>B</a:t>
            </a:r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6877050" y="2565400"/>
            <a:ext cx="936625" cy="787400"/>
          </a:xfrm>
          <a:prstGeom prst="rect">
            <a:avLst/>
          </a:prstGeom>
          <a:solidFill>
            <a:srgbClr val="FFC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400" b="1"/>
              <a:t>A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435600" y="27813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ym typeface="Symbol" pitchFamily="18" charset="2"/>
              </a:rPr>
              <a:t>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243888" y="270827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/>
              <a:t>x</a:t>
            </a:r>
            <a:r>
              <a:rPr lang="de-DE" sz="2800" baseline="30000"/>
              <a:t>(1)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635375" y="2708275"/>
            <a:ext cx="287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/>
              <a:t>y</a:t>
            </a:r>
            <a:endParaRPr lang="de-DE" sz="2800" baseline="30000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4427538" y="2349500"/>
            <a:ext cx="3455987" cy="118110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sz="4400" b="1"/>
              <a:t>M</a:t>
            </a:r>
          </a:p>
          <a:p>
            <a:pPr>
              <a:lnSpc>
                <a:spcPct val="130000"/>
              </a:lnSpc>
            </a:pPr>
            <a:endParaRPr lang="de-DE" sz="700" b="1"/>
          </a:p>
        </p:txBody>
      </p:sp>
      <p:sp>
        <p:nvSpPr>
          <p:cNvPr id="3088" name="Line 11"/>
          <p:cNvSpPr>
            <a:spLocks noChangeShapeType="1"/>
          </p:cNvSpPr>
          <p:nvPr/>
        </p:nvSpPr>
        <p:spPr bwMode="auto">
          <a:xfrm flipH="1">
            <a:off x="7812088" y="2997200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827088" y="5805488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i="1">
                <a:solidFill>
                  <a:schemeClr val="accent2"/>
                </a:solidFill>
                <a:latin typeface="Tahoma" pitchFamily="34" charset="0"/>
              </a:rPr>
              <a:t>Sequenz linearer Schichten = wie nur 1 Schicht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4" grpId="0" animBg="1"/>
      <p:bldP spid="91146" grpId="0"/>
      <p:bldP spid="91152" grpId="0" animBg="1"/>
      <p:bldP spid="91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096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F5E1D93-BEB3-4A29-A609-BE21323E7157}" type="slidenum">
              <a:rPr lang="de-DE" sz="1000" smtClean="0"/>
              <a:pPr/>
              <a:t>20</a:t>
            </a:fld>
            <a:r>
              <a:rPr lang="de-DE" sz="1000" smtClean="0"/>
              <a:t> -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 Coding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55713"/>
            <a:ext cx="8532812" cy="598487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sz="2000" smtClean="0"/>
              <a:t>Kodierung:    	</a:t>
            </a:r>
            <a:r>
              <a:rPr lang="de-DE" sz="2000" b="0" smtClean="0"/>
              <a:t>256x256 Pixel, 8 Bit Grauwert,</a:t>
            </a:r>
            <a:r>
              <a:rPr lang="de-DE" sz="2000" smtClean="0"/>
              <a:t>  </a:t>
            </a:r>
            <a:r>
              <a:rPr lang="de-DE" sz="2000" b="0" smtClean="0"/>
              <a:t>32x32 Unterbilder,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sz="2000" b="0" smtClean="0"/>
              <a:t>		je 8x8=64 Pixel,	 8 Neuronen.     </a:t>
            </a:r>
            <a:r>
              <a:rPr lang="de-DE" sz="2000" b="0" i="1" smtClean="0"/>
              <a:t>Kompression = ?</a:t>
            </a:r>
          </a:p>
        </p:txBody>
      </p:sp>
      <p:pic>
        <p:nvPicPr>
          <p:cNvPr id="40966" name="Picture 7" descr="Abb"/>
          <p:cNvPicPr>
            <a:picLocks noChangeAspect="1" noChangeArrowheads="1"/>
          </p:cNvPicPr>
          <p:nvPr/>
        </p:nvPicPr>
        <p:blipFill>
          <a:blip r:embed="rId2" cstate="print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98638"/>
            <a:ext cx="3082925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Group 14"/>
          <p:cNvGrpSpPr>
            <a:grpSpLocks/>
          </p:cNvGrpSpPr>
          <p:nvPr/>
        </p:nvGrpSpPr>
        <p:grpSpPr bwMode="auto">
          <a:xfrm>
            <a:off x="1058863" y="4803775"/>
            <a:ext cx="3373437" cy="1774825"/>
            <a:chOff x="667" y="3026"/>
            <a:chExt cx="2125" cy="1118"/>
          </a:xfrm>
        </p:grpSpPr>
        <p:sp>
          <p:nvSpPr>
            <p:cNvPr id="40973" name="Text Box 8"/>
            <p:cNvSpPr txBox="1">
              <a:spLocks noChangeArrowheads="1"/>
            </p:cNvSpPr>
            <p:nvPr/>
          </p:nvSpPr>
          <p:spPr bwMode="auto">
            <a:xfrm>
              <a:off x="762" y="3026"/>
              <a:ext cx="2030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it-IT" sz="2400" b="1"/>
                <a:t>e</a:t>
              </a:r>
              <a:r>
                <a:rPr lang="it-IT" sz="2400" b="1" baseline="-25000"/>
                <a:t>1      </a:t>
              </a:r>
              <a:r>
                <a:rPr lang="it-IT" sz="2400" b="1"/>
                <a:t>e</a:t>
              </a:r>
              <a:r>
                <a:rPr lang="it-IT" sz="2400" b="1" baseline="-25000"/>
                <a:t>2       </a:t>
              </a:r>
              <a:r>
                <a:rPr lang="it-IT" sz="2400" b="1"/>
                <a:t>e</a:t>
              </a:r>
              <a:r>
                <a:rPr lang="it-IT" sz="2400" b="1" baseline="-25000"/>
                <a:t>3   	   </a:t>
              </a:r>
              <a:r>
                <a:rPr lang="it-IT" sz="2400" b="1"/>
                <a:t>e</a:t>
              </a:r>
              <a:r>
                <a:rPr lang="it-IT" sz="2400" b="1" baseline="-25000"/>
                <a:t>4  </a:t>
              </a:r>
              <a:endParaRPr lang="de-DE" sz="3600"/>
            </a:p>
          </p:txBody>
        </p:sp>
        <p:sp>
          <p:nvSpPr>
            <p:cNvPr id="40974" name="Text Box 9"/>
            <p:cNvSpPr txBox="1">
              <a:spLocks noChangeArrowheads="1"/>
            </p:cNvSpPr>
            <p:nvPr/>
          </p:nvSpPr>
          <p:spPr bwMode="auto">
            <a:xfrm>
              <a:off x="808" y="3936"/>
              <a:ext cx="1678" cy="2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it-IT" sz="2400" b="1"/>
                <a:t>e</a:t>
              </a:r>
              <a:r>
                <a:rPr lang="it-IT" sz="2400" b="1" baseline="-25000"/>
                <a:t>5      </a:t>
              </a:r>
              <a:r>
                <a:rPr lang="it-IT" sz="2400" b="1"/>
                <a:t>e</a:t>
              </a:r>
              <a:r>
                <a:rPr lang="it-IT" sz="2400" b="1" baseline="-25000"/>
                <a:t>6       </a:t>
              </a:r>
              <a:r>
                <a:rPr lang="it-IT" sz="2400" b="1"/>
                <a:t>e</a:t>
              </a:r>
              <a:r>
                <a:rPr lang="it-IT" sz="2400" b="1" baseline="-25000"/>
                <a:t>7       </a:t>
              </a:r>
              <a:r>
                <a:rPr lang="it-IT" sz="2400" b="1"/>
                <a:t>e</a:t>
              </a:r>
              <a:r>
                <a:rPr lang="it-IT" sz="2400" b="1" baseline="-25000"/>
                <a:t>8    </a:t>
              </a:r>
              <a:endParaRPr lang="de-DE" sz="3600"/>
            </a:p>
          </p:txBody>
        </p:sp>
        <p:pic>
          <p:nvPicPr>
            <p:cNvPr id="40975" name="Picture 6" descr="Abb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3219"/>
              <a:ext cx="1664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68" name="Picture 10" descr="Abb"/>
          <p:cNvPicPr>
            <a:picLocks noChangeAspect="1" noChangeArrowheads="1"/>
          </p:cNvPicPr>
          <p:nvPr/>
        </p:nvPicPr>
        <p:blipFill>
          <a:blip r:embed="rId4" cstate="print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2448" r="2692" b="2856"/>
          <a:stretch>
            <a:fillRect/>
          </a:stretch>
        </p:blipFill>
        <p:spPr bwMode="auto">
          <a:xfrm>
            <a:off x="4845050" y="2651125"/>
            <a:ext cx="3100388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412750" y="4718050"/>
            <a:ext cx="37465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4787900" y="2413000"/>
            <a:ext cx="3721100" cy="317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4724400" y="5854700"/>
            <a:ext cx="40640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Kodierung in 0,36 Bits/Pixel statt 8</a:t>
            </a:r>
          </a:p>
          <a:p>
            <a:pPr algn="l">
              <a:lnSpc>
                <a:spcPct val="40000"/>
              </a:lnSpc>
            </a:pPr>
            <a:r>
              <a:rPr lang="de-DE"/>
              <a:t>= Kompression mit Faktor 22</a:t>
            </a:r>
          </a:p>
        </p:txBody>
      </p:sp>
      <p:sp>
        <p:nvSpPr>
          <p:cNvPr id="15" name="Rechteck 14"/>
          <p:cNvSpPr/>
          <p:nvPr/>
        </p:nvSpPr>
        <p:spPr>
          <a:xfrm>
            <a:off x="4800600" y="2009775"/>
            <a:ext cx="3352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de-DE" b="1" kern="0" dirty="0">
                <a:solidFill>
                  <a:srgbClr val="000000"/>
                </a:solidFill>
                <a:latin typeface="Arial"/>
              </a:rPr>
              <a:t>und Dekodierung: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  <p:bldP spid="110604" grpId="0" animBg="1"/>
      <p:bldP spid="110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 bwMode="auto">
          <a:xfrm>
            <a:off x="1104901" y="1417320"/>
            <a:ext cx="2952750" cy="1859280"/>
          </a:xfrm>
          <a:custGeom>
            <a:avLst/>
            <a:gdLst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80060 w 2999889"/>
              <a:gd name="connsiteY5" fmla="*/ 1409700 h 1859280"/>
              <a:gd name="connsiteX6" fmla="*/ 563880 w 2999889"/>
              <a:gd name="connsiteY6" fmla="*/ 146304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61160 h 1859280"/>
              <a:gd name="connsiteX11" fmla="*/ 1318260 w 2999889"/>
              <a:gd name="connsiteY11" fmla="*/ 1706880 h 1859280"/>
              <a:gd name="connsiteX12" fmla="*/ 1485900 w 2999889"/>
              <a:gd name="connsiteY12" fmla="*/ 1714500 h 1859280"/>
              <a:gd name="connsiteX13" fmla="*/ 1813560 w 2999889"/>
              <a:gd name="connsiteY13" fmla="*/ 176784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80060 w 2999889"/>
              <a:gd name="connsiteY5" fmla="*/ 1409700 h 1859280"/>
              <a:gd name="connsiteX6" fmla="*/ 563880 w 2999889"/>
              <a:gd name="connsiteY6" fmla="*/ 146304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6116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3560 w 2999889"/>
              <a:gd name="connsiteY13" fmla="*/ 176784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80060 w 2999889"/>
              <a:gd name="connsiteY5" fmla="*/ 1409700 h 1859280"/>
              <a:gd name="connsiteX6" fmla="*/ 563880 w 2999889"/>
              <a:gd name="connsiteY6" fmla="*/ 146304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1100 w 2999889"/>
              <a:gd name="connsiteY10" fmla="*/ 168402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3560 w 2999889"/>
              <a:gd name="connsiteY13" fmla="*/ 176784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80060 w 2999889"/>
              <a:gd name="connsiteY5" fmla="*/ 1409700 h 1859280"/>
              <a:gd name="connsiteX6" fmla="*/ 563880 w 2999889"/>
              <a:gd name="connsiteY6" fmla="*/ 146304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3560 w 2999889"/>
              <a:gd name="connsiteY13" fmla="*/ 176784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99110 w 2999889"/>
              <a:gd name="connsiteY5" fmla="*/ 1405890 h 1859280"/>
              <a:gd name="connsiteX6" fmla="*/ 563880 w 2999889"/>
              <a:gd name="connsiteY6" fmla="*/ 146304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3560 w 2999889"/>
              <a:gd name="connsiteY13" fmla="*/ 176784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99110 w 2999889"/>
              <a:gd name="connsiteY5" fmla="*/ 1405890 h 1859280"/>
              <a:gd name="connsiteX6" fmla="*/ 579120 w 2999889"/>
              <a:gd name="connsiteY6" fmla="*/ 145923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3560 w 2999889"/>
              <a:gd name="connsiteY13" fmla="*/ 176784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99110 w 2999889"/>
              <a:gd name="connsiteY5" fmla="*/ 1405890 h 1859280"/>
              <a:gd name="connsiteX6" fmla="*/ 579120 w 2999889"/>
              <a:gd name="connsiteY6" fmla="*/ 145923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7370 w 2999889"/>
              <a:gd name="connsiteY13" fmla="*/ 176403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99110 w 2999889"/>
              <a:gd name="connsiteY5" fmla="*/ 1405890 h 1859280"/>
              <a:gd name="connsiteX6" fmla="*/ 579120 w 2999889"/>
              <a:gd name="connsiteY6" fmla="*/ 145923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7370 w 2999889"/>
              <a:gd name="connsiteY13" fmla="*/ 1764030 h 1859280"/>
              <a:gd name="connsiteX14" fmla="*/ 2141220 w 2999889"/>
              <a:gd name="connsiteY14" fmla="*/ 179070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99110 w 2999889"/>
              <a:gd name="connsiteY5" fmla="*/ 1405890 h 1859280"/>
              <a:gd name="connsiteX6" fmla="*/ 579120 w 2999889"/>
              <a:gd name="connsiteY6" fmla="*/ 145923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7370 w 2999889"/>
              <a:gd name="connsiteY13" fmla="*/ 1764030 h 1859280"/>
              <a:gd name="connsiteX14" fmla="*/ 2137410 w 2999889"/>
              <a:gd name="connsiteY14" fmla="*/ 179832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  <a:gd name="connsiteX0" fmla="*/ 0 w 2999889"/>
              <a:gd name="connsiteY0" fmla="*/ 0 h 1859280"/>
              <a:gd name="connsiteX1" fmla="*/ 83820 w 2999889"/>
              <a:gd name="connsiteY1" fmla="*/ 556260 h 1859280"/>
              <a:gd name="connsiteX2" fmla="*/ 167640 w 2999889"/>
              <a:gd name="connsiteY2" fmla="*/ 929640 h 1859280"/>
              <a:gd name="connsiteX3" fmla="*/ 228600 w 2999889"/>
              <a:gd name="connsiteY3" fmla="*/ 1082040 h 1859280"/>
              <a:gd name="connsiteX4" fmla="*/ 396240 w 2999889"/>
              <a:gd name="connsiteY4" fmla="*/ 1310640 h 1859280"/>
              <a:gd name="connsiteX5" fmla="*/ 499110 w 2999889"/>
              <a:gd name="connsiteY5" fmla="*/ 1405890 h 1859280"/>
              <a:gd name="connsiteX6" fmla="*/ 579120 w 2999889"/>
              <a:gd name="connsiteY6" fmla="*/ 1459230 h 1859280"/>
              <a:gd name="connsiteX7" fmla="*/ 716280 w 2999889"/>
              <a:gd name="connsiteY7" fmla="*/ 1531620 h 1859280"/>
              <a:gd name="connsiteX8" fmla="*/ 868680 w 2999889"/>
              <a:gd name="connsiteY8" fmla="*/ 1600200 h 1859280"/>
              <a:gd name="connsiteX9" fmla="*/ 1028700 w 2999889"/>
              <a:gd name="connsiteY9" fmla="*/ 1638300 h 1859280"/>
              <a:gd name="connsiteX10" fmla="*/ 1188720 w 2999889"/>
              <a:gd name="connsiteY10" fmla="*/ 1672590 h 1859280"/>
              <a:gd name="connsiteX11" fmla="*/ 1325880 w 2999889"/>
              <a:gd name="connsiteY11" fmla="*/ 1691640 h 1859280"/>
              <a:gd name="connsiteX12" fmla="*/ 1485900 w 2999889"/>
              <a:gd name="connsiteY12" fmla="*/ 1714500 h 1859280"/>
              <a:gd name="connsiteX13" fmla="*/ 1817370 w 2999889"/>
              <a:gd name="connsiteY13" fmla="*/ 1764030 h 1859280"/>
              <a:gd name="connsiteX14" fmla="*/ 2137410 w 2999889"/>
              <a:gd name="connsiteY14" fmla="*/ 1798320 h 1859280"/>
              <a:gd name="connsiteX15" fmla="*/ 2446020 w 2999889"/>
              <a:gd name="connsiteY15" fmla="*/ 1821180 h 1859280"/>
              <a:gd name="connsiteX16" fmla="*/ 2948940 w 2999889"/>
              <a:gd name="connsiteY16" fmla="*/ 1844040 h 1859280"/>
              <a:gd name="connsiteX17" fmla="*/ 2956560 w 2999889"/>
              <a:gd name="connsiteY17" fmla="*/ 185928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99889" h="1859280">
                <a:moveTo>
                  <a:pt x="0" y="0"/>
                </a:moveTo>
                <a:cubicBezTo>
                  <a:pt x="27940" y="200660"/>
                  <a:pt x="55880" y="401320"/>
                  <a:pt x="83820" y="556260"/>
                </a:cubicBezTo>
                <a:cubicBezTo>
                  <a:pt x="111760" y="711200"/>
                  <a:pt x="151130" y="872490"/>
                  <a:pt x="167640" y="929640"/>
                </a:cubicBezTo>
                <a:cubicBezTo>
                  <a:pt x="184150" y="986790"/>
                  <a:pt x="190500" y="1018540"/>
                  <a:pt x="228600" y="1082040"/>
                </a:cubicBezTo>
                <a:cubicBezTo>
                  <a:pt x="266700" y="1145540"/>
                  <a:pt x="351155" y="1256665"/>
                  <a:pt x="396240" y="1310640"/>
                </a:cubicBezTo>
                <a:cubicBezTo>
                  <a:pt x="441325" y="1364615"/>
                  <a:pt x="468630" y="1381125"/>
                  <a:pt x="499110" y="1405890"/>
                </a:cubicBezTo>
                <a:cubicBezTo>
                  <a:pt x="529590" y="1430655"/>
                  <a:pt x="542925" y="1438275"/>
                  <a:pt x="579120" y="1459230"/>
                </a:cubicBezTo>
                <a:cubicBezTo>
                  <a:pt x="615315" y="1480185"/>
                  <a:pt x="668020" y="1508125"/>
                  <a:pt x="716280" y="1531620"/>
                </a:cubicBezTo>
                <a:cubicBezTo>
                  <a:pt x="764540" y="1555115"/>
                  <a:pt x="816610" y="1582420"/>
                  <a:pt x="868680" y="1600200"/>
                </a:cubicBezTo>
                <a:cubicBezTo>
                  <a:pt x="920750" y="1617980"/>
                  <a:pt x="975360" y="1626235"/>
                  <a:pt x="1028700" y="1638300"/>
                </a:cubicBezTo>
                <a:cubicBezTo>
                  <a:pt x="1082040" y="1650365"/>
                  <a:pt x="1139190" y="1663700"/>
                  <a:pt x="1188720" y="1672590"/>
                </a:cubicBezTo>
                <a:cubicBezTo>
                  <a:pt x="1238250" y="1681480"/>
                  <a:pt x="1276350" y="1684655"/>
                  <a:pt x="1325880" y="1691640"/>
                </a:cubicBezTo>
                <a:lnTo>
                  <a:pt x="1485900" y="1714500"/>
                </a:lnTo>
                <a:cubicBezTo>
                  <a:pt x="1567815" y="1726565"/>
                  <a:pt x="1708785" y="1750060"/>
                  <a:pt x="1817370" y="1764030"/>
                </a:cubicBezTo>
                <a:cubicBezTo>
                  <a:pt x="1925955" y="1778000"/>
                  <a:pt x="2032635" y="1788795"/>
                  <a:pt x="2137410" y="1798320"/>
                </a:cubicBezTo>
                <a:cubicBezTo>
                  <a:pt x="2242185" y="1807845"/>
                  <a:pt x="2310765" y="1813560"/>
                  <a:pt x="2446020" y="1821180"/>
                </a:cubicBezTo>
                <a:cubicBezTo>
                  <a:pt x="2581275" y="1828800"/>
                  <a:pt x="2863850" y="1837690"/>
                  <a:pt x="2948940" y="1844040"/>
                </a:cubicBezTo>
                <a:cubicBezTo>
                  <a:pt x="3034030" y="1850390"/>
                  <a:pt x="2995295" y="1854835"/>
                  <a:pt x="2956560" y="1859280"/>
                </a:cubicBezTo>
              </a:path>
            </a:pathLst>
          </a:cu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alpha val="40000"/>
              </a:schemeClr>
            </a:glow>
            <a:reflection endPos="0" dir="5400000" sy="-100000" algn="bl" rotWithShape="0"/>
            <a:softEdge rad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5225"/>
            <a:ext cx="4719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B262D7D-5631-4A1F-B541-10504D8AB503}" type="slidenum">
              <a:rPr lang="de-DE" sz="1000" smtClean="0"/>
              <a:pPr/>
              <a:t>21</a:t>
            </a:fld>
            <a:r>
              <a:rPr lang="de-DE" sz="1000" smtClean="0"/>
              <a:t> -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Eigenschaften natürlicher Bilder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6588" y="1585913"/>
            <a:ext cx="4430712" cy="17303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de-DE" b="0" smtClean="0"/>
              <a:t>Fehler beim Vernachlässigen höh. Komponenten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de-DE" sz="2000" b="0" i="1" smtClean="0"/>
              <a:t>n</a:t>
            </a:r>
            <a:r>
              <a:rPr lang="de-DE" sz="2000" b="0" smtClean="0"/>
              <a:t> = 256</a:t>
            </a:r>
            <a:r>
              <a:rPr lang="de-DE" sz="2000" b="0" smtClean="0">
                <a:sym typeface="Symbol" pitchFamily="18" charset="2"/>
              </a:rPr>
              <a:t></a:t>
            </a:r>
            <a:r>
              <a:rPr lang="de-DE" sz="2000" b="0" smtClean="0"/>
              <a:t>256 = 65536 Komponenten</a:t>
            </a:r>
            <a:r>
              <a:rPr lang="de-DE" sz="1600" smtClean="0"/>
              <a:t>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4424363" y="4999038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" charset="0"/>
                <a:cs typeface="Times New Roman" pitchFamily="18" charset="0"/>
              </a:rPr>
              <a:t>C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xx</a:t>
            </a:r>
            <a:r>
              <a:rPr lang="de-DE" sz="2400">
                <a:latin typeface="TIMES" charset="0"/>
                <a:cs typeface="Times New Roman" pitchFamily="18" charset="0"/>
              </a:rPr>
              <a:t>(</a:t>
            </a:r>
            <a:r>
              <a:rPr lang="de-DE" sz="2400" b="1">
                <a:latin typeface="TIMES" charset="0"/>
                <a:cs typeface="Times New Roman" pitchFamily="18" charset="0"/>
              </a:rPr>
              <a:t>x</a:t>
            </a:r>
            <a:r>
              <a:rPr lang="de-DE" sz="2400">
                <a:latin typeface="TIMES" charset="0"/>
                <a:cs typeface="Times New Roman" pitchFamily="18" charset="0"/>
              </a:rPr>
              <a:t>-</a:t>
            </a:r>
            <a:r>
              <a:rPr lang="de-DE" sz="2400" b="1">
                <a:latin typeface="TIMES" charset="0"/>
                <a:cs typeface="Times New Roman" pitchFamily="18" charset="0"/>
              </a:rPr>
              <a:t>x</a:t>
            </a:r>
            <a:r>
              <a:rPr lang="de-DE" sz="2400">
                <a:latin typeface="TIMES" charset="0"/>
                <a:cs typeface="Times New Roman" pitchFamily="18" charset="0"/>
              </a:rPr>
              <a:t>`) =</a:t>
            </a:r>
            <a:endParaRPr lang="de-DE" sz="4800">
              <a:latin typeface="TIMES" charset="0"/>
            </a:endParaRP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5988050" y="4832350"/>
          <a:ext cx="29289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4" imgW="1130300" imgH="228600" progId="Equation.DSMT4">
                  <p:embed/>
                </p:oleObj>
              </mc:Choice>
              <mc:Fallback>
                <p:oleObj name="Equation" r:id="rId4" imgW="11303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4832350"/>
                        <a:ext cx="29289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005263" y="3543300"/>
            <a:ext cx="21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/>
              <a:t> </a:t>
            </a:r>
            <a:endParaRPr lang="de-DE" sz="2400">
              <a:latin typeface="TIMES" charset="0"/>
            </a:endParaRPr>
          </a:p>
        </p:txBody>
      </p:sp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396875" y="3843338"/>
          <a:ext cx="397510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Bild" r:id="rId6" imgW="2743200" imgH="1734312" progId="Word.Picture.8">
                  <p:embed/>
                </p:oleObj>
              </mc:Choice>
              <mc:Fallback>
                <p:oleObj name="Bild" r:id="rId6" imgW="2743200" imgH="1734312" progId="Word.Pictur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843338"/>
                        <a:ext cx="3975100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4467860" y="3954780"/>
            <a:ext cx="412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dirty="0"/>
              <a:t>Bildmodellierung durch Pixelkorrelationen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672" grpId="0"/>
      <p:bldP spid="1136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198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D800FC8-831B-4998-A644-FF6EB14C42DB}" type="slidenum">
              <a:rPr lang="de-DE" sz="1000" smtClean="0"/>
              <a:pPr/>
              <a:t>22</a:t>
            </a:fld>
            <a:r>
              <a:rPr lang="de-DE" sz="1000" smtClean="0"/>
              <a:t> -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Eigenvektoren und Eigenfunktionen</a:t>
            </a:r>
          </a:p>
        </p:txBody>
      </p:sp>
      <p:grpSp>
        <p:nvGrpSpPr>
          <p:cNvPr id="41989" name="Group 103"/>
          <p:cNvGrpSpPr>
            <a:grpSpLocks/>
          </p:cNvGrpSpPr>
          <p:nvPr/>
        </p:nvGrpSpPr>
        <p:grpSpPr bwMode="auto">
          <a:xfrm>
            <a:off x="725488" y="1733550"/>
            <a:ext cx="5889625" cy="2089150"/>
            <a:chOff x="457" y="1092"/>
            <a:chExt cx="3710" cy="1316"/>
          </a:xfrm>
        </p:grpSpPr>
        <p:sp>
          <p:nvSpPr>
            <p:cNvPr id="41994" name="Freeform 14"/>
            <p:cNvSpPr>
              <a:spLocks/>
            </p:cNvSpPr>
            <p:nvPr/>
          </p:nvSpPr>
          <p:spPr bwMode="auto">
            <a:xfrm>
              <a:off x="3675" y="2079"/>
              <a:ext cx="71" cy="58"/>
            </a:xfrm>
            <a:custGeom>
              <a:avLst/>
              <a:gdLst>
                <a:gd name="T0" fmla="*/ 0 w 71"/>
                <a:gd name="T1" fmla="*/ 29 h 58"/>
                <a:gd name="T2" fmla="*/ 0 w 71"/>
                <a:gd name="T3" fmla="*/ 58 h 58"/>
                <a:gd name="T4" fmla="*/ 71 w 71"/>
                <a:gd name="T5" fmla="*/ 29 h 58"/>
                <a:gd name="T6" fmla="*/ 0 w 71"/>
                <a:gd name="T7" fmla="*/ 0 h 58"/>
                <a:gd name="T8" fmla="*/ 0 w 71"/>
                <a:gd name="T9" fmla="*/ 29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8"/>
                <a:gd name="T17" fmla="*/ 71 w 71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8">
                  <a:moveTo>
                    <a:pt x="0" y="29"/>
                  </a:moveTo>
                  <a:lnTo>
                    <a:pt x="0" y="58"/>
                  </a:lnTo>
                  <a:lnTo>
                    <a:pt x="71" y="29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5" name="Line 15"/>
            <p:cNvSpPr>
              <a:spLocks noChangeShapeType="1"/>
            </p:cNvSpPr>
            <p:nvPr/>
          </p:nvSpPr>
          <p:spPr bwMode="auto">
            <a:xfrm flipH="1">
              <a:off x="1138" y="2108"/>
              <a:ext cx="25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6" name="Freeform 16"/>
            <p:cNvSpPr>
              <a:spLocks/>
            </p:cNvSpPr>
            <p:nvPr/>
          </p:nvSpPr>
          <p:spPr bwMode="auto">
            <a:xfrm>
              <a:off x="1101" y="1092"/>
              <a:ext cx="57" cy="72"/>
            </a:xfrm>
            <a:custGeom>
              <a:avLst/>
              <a:gdLst>
                <a:gd name="T0" fmla="*/ 28 w 57"/>
                <a:gd name="T1" fmla="*/ 72 h 72"/>
                <a:gd name="T2" fmla="*/ 57 w 57"/>
                <a:gd name="T3" fmla="*/ 72 h 72"/>
                <a:gd name="T4" fmla="*/ 28 w 57"/>
                <a:gd name="T5" fmla="*/ 0 h 72"/>
                <a:gd name="T6" fmla="*/ 0 w 57"/>
                <a:gd name="T7" fmla="*/ 72 h 72"/>
                <a:gd name="T8" fmla="*/ 28 w 57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2"/>
                <a:gd name="T17" fmla="*/ 57 w 5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2">
                  <a:moveTo>
                    <a:pt x="28" y="72"/>
                  </a:moveTo>
                  <a:lnTo>
                    <a:pt x="57" y="72"/>
                  </a:lnTo>
                  <a:lnTo>
                    <a:pt x="28" y="0"/>
                  </a:lnTo>
                  <a:lnTo>
                    <a:pt x="0" y="72"/>
                  </a:lnTo>
                  <a:lnTo>
                    <a:pt x="2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7" name="Line 17"/>
            <p:cNvSpPr>
              <a:spLocks noChangeShapeType="1"/>
            </p:cNvSpPr>
            <p:nvPr/>
          </p:nvSpPr>
          <p:spPr bwMode="auto">
            <a:xfrm>
              <a:off x="1129" y="1164"/>
              <a:ext cx="1" cy="9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98" name="Rectangle 18"/>
            <p:cNvSpPr>
              <a:spLocks noChangeArrowheads="1"/>
            </p:cNvSpPr>
            <p:nvPr/>
          </p:nvSpPr>
          <p:spPr bwMode="auto">
            <a:xfrm>
              <a:off x="3131" y="2245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de-DE" sz="2400"/>
            </a:p>
          </p:txBody>
        </p:sp>
        <p:sp>
          <p:nvSpPr>
            <p:cNvPr id="41999" name="Rectangle 19"/>
            <p:cNvSpPr>
              <a:spLocks noChangeArrowheads="1"/>
            </p:cNvSpPr>
            <p:nvPr/>
          </p:nvSpPr>
          <p:spPr bwMode="auto">
            <a:xfrm>
              <a:off x="3217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 sz="2400"/>
            </a:p>
          </p:txBody>
        </p:sp>
        <p:sp>
          <p:nvSpPr>
            <p:cNvPr id="42000" name="Rectangle 20"/>
            <p:cNvSpPr>
              <a:spLocks noChangeArrowheads="1"/>
            </p:cNvSpPr>
            <p:nvPr/>
          </p:nvSpPr>
          <p:spPr bwMode="auto">
            <a:xfrm>
              <a:off x="3277" y="2245"/>
              <a:ext cx="10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 sz="2400"/>
            </a:p>
          </p:txBody>
        </p:sp>
        <p:sp>
          <p:nvSpPr>
            <p:cNvPr id="42001" name="Rectangle 21"/>
            <p:cNvSpPr>
              <a:spLocks noChangeArrowheads="1"/>
            </p:cNvSpPr>
            <p:nvPr/>
          </p:nvSpPr>
          <p:spPr bwMode="auto">
            <a:xfrm>
              <a:off x="3372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de-DE" sz="2400"/>
            </a:p>
          </p:txBody>
        </p:sp>
        <p:sp>
          <p:nvSpPr>
            <p:cNvPr id="42002" name="Rectangle 22"/>
            <p:cNvSpPr>
              <a:spLocks noChangeArrowheads="1"/>
            </p:cNvSpPr>
            <p:nvPr/>
          </p:nvSpPr>
          <p:spPr bwMode="auto">
            <a:xfrm>
              <a:off x="3432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 sz="2400"/>
            </a:p>
          </p:txBody>
        </p:sp>
        <p:sp>
          <p:nvSpPr>
            <p:cNvPr id="42003" name="Rectangle 23"/>
            <p:cNvSpPr>
              <a:spLocks noChangeArrowheads="1"/>
            </p:cNvSpPr>
            <p:nvPr/>
          </p:nvSpPr>
          <p:spPr bwMode="auto">
            <a:xfrm>
              <a:off x="3492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04" name="Rectangle 24"/>
            <p:cNvSpPr>
              <a:spLocks noChangeArrowheads="1"/>
            </p:cNvSpPr>
            <p:nvPr/>
          </p:nvSpPr>
          <p:spPr bwMode="auto">
            <a:xfrm>
              <a:off x="3555" y="2245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 sz="2400"/>
            </a:p>
          </p:txBody>
        </p:sp>
        <p:sp>
          <p:nvSpPr>
            <p:cNvPr id="42005" name="Rectangle 25"/>
            <p:cNvSpPr>
              <a:spLocks noChangeArrowheads="1"/>
            </p:cNvSpPr>
            <p:nvPr/>
          </p:nvSpPr>
          <p:spPr bwMode="auto">
            <a:xfrm>
              <a:off x="3609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06" name="Rectangle 26"/>
            <p:cNvSpPr>
              <a:spLocks noChangeArrowheads="1"/>
            </p:cNvSpPr>
            <p:nvPr/>
          </p:nvSpPr>
          <p:spPr bwMode="auto">
            <a:xfrm>
              <a:off x="3669" y="2245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 sz="2400"/>
            </a:p>
          </p:txBody>
        </p:sp>
        <p:sp>
          <p:nvSpPr>
            <p:cNvPr id="42007" name="Rectangle 27"/>
            <p:cNvSpPr>
              <a:spLocks noChangeArrowheads="1"/>
            </p:cNvSpPr>
            <p:nvPr/>
          </p:nvSpPr>
          <p:spPr bwMode="auto">
            <a:xfrm>
              <a:off x="3704" y="2245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 sz="2400"/>
            </a:p>
          </p:txBody>
        </p:sp>
        <p:sp>
          <p:nvSpPr>
            <p:cNvPr id="42008" name="Rectangle 28"/>
            <p:cNvSpPr>
              <a:spLocks noChangeArrowheads="1"/>
            </p:cNvSpPr>
            <p:nvPr/>
          </p:nvSpPr>
          <p:spPr bwMode="auto">
            <a:xfrm>
              <a:off x="3755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09" name="Rectangle 29"/>
            <p:cNvSpPr>
              <a:spLocks noChangeArrowheads="1"/>
            </p:cNvSpPr>
            <p:nvPr/>
          </p:nvSpPr>
          <p:spPr bwMode="auto">
            <a:xfrm>
              <a:off x="3815" y="2245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de-DE" sz="2400"/>
            </a:p>
          </p:txBody>
        </p:sp>
        <p:sp>
          <p:nvSpPr>
            <p:cNvPr id="42010" name="Rectangle 30"/>
            <p:cNvSpPr>
              <a:spLocks noChangeArrowheads="1"/>
            </p:cNvSpPr>
            <p:nvPr/>
          </p:nvSpPr>
          <p:spPr bwMode="auto">
            <a:xfrm>
              <a:off x="3849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11" name="Rectangle 31"/>
            <p:cNvSpPr>
              <a:spLocks noChangeArrowheads="1"/>
            </p:cNvSpPr>
            <p:nvPr/>
          </p:nvSpPr>
          <p:spPr bwMode="auto">
            <a:xfrm>
              <a:off x="3910" y="224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de-DE" sz="2400"/>
            </a:p>
          </p:txBody>
        </p:sp>
        <p:sp>
          <p:nvSpPr>
            <p:cNvPr id="42012" name="Rectangle 32"/>
            <p:cNvSpPr>
              <a:spLocks noChangeArrowheads="1"/>
            </p:cNvSpPr>
            <p:nvPr/>
          </p:nvSpPr>
          <p:spPr bwMode="auto">
            <a:xfrm>
              <a:off x="3972" y="2245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 sz="2400"/>
            </a:p>
          </p:txBody>
        </p:sp>
        <p:sp>
          <p:nvSpPr>
            <p:cNvPr id="42013" name="Rectangle 33"/>
            <p:cNvSpPr>
              <a:spLocks noChangeArrowheads="1"/>
            </p:cNvSpPr>
            <p:nvPr/>
          </p:nvSpPr>
          <p:spPr bwMode="auto">
            <a:xfrm>
              <a:off x="4027" y="2245"/>
              <a:ext cx="1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x i</a:t>
              </a:r>
              <a:endParaRPr lang="de-DE" sz="2400"/>
            </a:p>
          </p:txBody>
        </p:sp>
        <p:sp>
          <p:nvSpPr>
            <p:cNvPr id="42014" name="Rectangle 34"/>
            <p:cNvSpPr>
              <a:spLocks noChangeArrowheads="1"/>
            </p:cNvSpPr>
            <p:nvPr/>
          </p:nvSpPr>
          <p:spPr bwMode="auto">
            <a:xfrm>
              <a:off x="457" y="1249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de-DE" sz="2400"/>
            </a:p>
          </p:txBody>
        </p:sp>
        <p:sp>
          <p:nvSpPr>
            <p:cNvPr id="42015" name="Rectangle 35"/>
            <p:cNvSpPr>
              <a:spLocks noChangeArrowheads="1"/>
            </p:cNvSpPr>
            <p:nvPr/>
          </p:nvSpPr>
          <p:spPr bwMode="auto">
            <a:xfrm>
              <a:off x="543" y="124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 sz="2400"/>
            </a:p>
          </p:txBody>
        </p:sp>
        <p:sp>
          <p:nvSpPr>
            <p:cNvPr id="42016" name="Rectangle 36"/>
            <p:cNvSpPr>
              <a:spLocks noChangeArrowheads="1"/>
            </p:cNvSpPr>
            <p:nvPr/>
          </p:nvSpPr>
          <p:spPr bwMode="auto">
            <a:xfrm>
              <a:off x="606" y="1249"/>
              <a:ext cx="10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 sz="2400"/>
            </a:p>
          </p:txBody>
        </p:sp>
        <p:sp>
          <p:nvSpPr>
            <p:cNvPr id="42017" name="Rectangle 37"/>
            <p:cNvSpPr>
              <a:spLocks noChangeArrowheads="1"/>
            </p:cNvSpPr>
            <p:nvPr/>
          </p:nvSpPr>
          <p:spPr bwMode="auto">
            <a:xfrm>
              <a:off x="697" y="124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de-DE" sz="2400"/>
            </a:p>
          </p:txBody>
        </p:sp>
        <p:sp>
          <p:nvSpPr>
            <p:cNvPr id="42018" name="Rectangle 38"/>
            <p:cNvSpPr>
              <a:spLocks noChangeArrowheads="1"/>
            </p:cNvSpPr>
            <p:nvPr/>
          </p:nvSpPr>
          <p:spPr bwMode="auto">
            <a:xfrm>
              <a:off x="760" y="124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 sz="2400"/>
            </a:p>
          </p:txBody>
        </p:sp>
        <p:sp>
          <p:nvSpPr>
            <p:cNvPr id="42019" name="Rectangle 39"/>
            <p:cNvSpPr>
              <a:spLocks noChangeArrowheads="1"/>
            </p:cNvSpPr>
            <p:nvPr/>
          </p:nvSpPr>
          <p:spPr bwMode="auto">
            <a:xfrm>
              <a:off x="820" y="124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20" name="Rectangle 40"/>
            <p:cNvSpPr>
              <a:spLocks noChangeArrowheads="1"/>
            </p:cNvSpPr>
            <p:nvPr/>
          </p:nvSpPr>
          <p:spPr bwMode="auto">
            <a:xfrm>
              <a:off x="880" y="1249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 sz="2400"/>
            </a:p>
          </p:txBody>
        </p:sp>
        <p:sp>
          <p:nvSpPr>
            <p:cNvPr id="42021" name="Rectangle 41"/>
            <p:cNvSpPr>
              <a:spLocks noChangeArrowheads="1"/>
            </p:cNvSpPr>
            <p:nvPr/>
          </p:nvSpPr>
          <p:spPr bwMode="auto">
            <a:xfrm>
              <a:off x="935" y="124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22" name="Rectangle 42"/>
            <p:cNvSpPr>
              <a:spLocks noChangeArrowheads="1"/>
            </p:cNvSpPr>
            <p:nvPr/>
          </p:nvSpPr>
          <p:spPr bwMode="auto">
            <a:xfrm>
              <a:off x="995" y="1249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 sz="2400"/>
            </a:p>
          </p:txBody>
        </p:sp>
        <p:sp>
          <p:nvSpPr>
            <p:cNvPr id="42023" name="Rectangle 43"/>
            <p:cNvSpPr>
              <a:spLocks noChangeArrowheads="1"/>
            </p:cNvSpPr>
            <p:nvPr/>
          </p:nvSpPr>
          <p:spPr bwMode="auto">
            <a:xfrm>
              <a:off x="1029" y="1249"/>
              <a:ext cx="60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</a:p>
            <a:p>
              <a:pPr algn="l"/>
              <a:endParaRPr lang="de-DE" sz="2400"/>
            </a:p>
          </p:txBody>
        </p:sp>
        <p:sp>
          <p:nvSpPr>
            <p:cNvPr id="42024" name="Freeform 44"/>
            <p:cNvSpPr>
              <a:spLocks/>
            </p:cNvSpPr>
            <p:nvPr/>
          </p:nvSpPr>
          <p:spPr bwMode="auto">
            <a:xfrm>
              <a:off x="1372" y="1773"/>
              <a:ext cx="89" cy="89"/>
            </a:xfrm>
            <a:custGeom>
              <a:avLst/>
              <a:gdLst>
                <a:gd name="T0" fmla="*/ 89 w 89"/>
                <a:gd name="T1" fmla="*/ 46 h 89"/>
                <a:gd name="T2" fmla="*/ 89 w 89"/>
                <a:gd name="T3" fmla="*/ 35 h 89"/>
                <a:gd name="T4" fmla="*/ 86 w 89"/>
                <a:gd name="T5" fmla="*/ 26 h 89"/>
                <a:gd name="T6" fmla="*/ 83 w 89"/>
                <a:gd name="T7" fmla="*/ 20 h 89"/>
                <a:gd name="T8" fmla="*/ 78 w 89"/>
                <a:gd name="T9" fmla="*/ 12 h 89"/>
                <a:gd name="T10" fmla="*/ 72 w 89"/>
                <a:gd name="T11" fmla="*/ 6 h 89"/>
                <a:gd name="T12" fmla="*/ 63 w 89"/>
                <a:gd name="T13" fmla="*/ 3 h 89"/>
                <a:gd name="T14" fmla="*/ 55 w 89"/>
                <a:gd name="T15" fmla="*/ 0 h 89"/>
                <a:gd name="T16" fmla="*/ 46 w 89"/>
                <a:gd name="T17" fmla="*/ 0 h 89"/>
                <a:gd name="T18" fmla="*/ 38 w 89"/>
                <a:gd name="T19" fmla="*/ 0 h 89"/>
                <a:gd name="T20" fmla="*/ 26 w 89"/>
                <a:gd name="T21" fmla="*/ 3 h 89"/>
                <a:gd name="T22" fmla="*/ 20 w 89"/>
                <a:gd name="T23" fmla="*/ 6 h 89"/>
                <a:gd name="T24" fmla="*/ 12 w 89"/>
                <a:gd name="T25" fmla="*/ 12 h 89"/>
                <a:gd name="T26" fmla="*/ 9 w 89"/>
                <a:gd name="T27" fmla="*/ 20 h 89"/>
                <a:gd name="T28" fmla="*/ 3 w 89"/>
                <a:gd name="T29" fmla="*/ 26 h 89"/>
                <a:gd name="T30" fmla="*/ 0 w 89"/>
                <a:gd name="T31" fmla="*/ 35 h 89"/>
                <a:gd name="T32" fmla="*/ 0 w 89"/>
                <a:gd name="T33" fmla="*/ 46 h 89"/>
                <a:gd name="T34" fmla="*/ 0 w 89"/>
                <a:gd name="T35" fmla="*/ 55 h 89"/>
                <a:gd name="T36" fmla="*/ 3 w 89"/>
                <a:gd name="T37" fmla="*/ 63 h 89"/>
                <a:gd name="T38" fmla="*/ 9 w 89"/>
                <a:gd name="T39" fmla="*/ 69 h 89"/>
                <a:gd name="T40" fmla="*/ 12 w 89"/>
                <a:gd name="T41" fmla="*/ 77 h 89"/>
                <a:gd name="T42" fmla="*/ 20 w 89"/>
                <a:gd name="T43" fmla="*/ 83 h 89"/>
                <a:gd name="T44" fmla="*/ 26 w 89"/>
                <a:gd name="T45" fmla="*/ 86 h 89"/>
                <a:gd name="T46" fmla="*/ 38 w 89"/>
                <a:gd name="T47" fmla="*/ 89 h 89"/>
                <a:gd name="T48" fmla="*/ 46 w 89"/>
                <a:gd name="T49" fmla="*/ 89 h 89"/>
                <a:gd name="T50" fmla="*/ 55 w 89"/>
                <a:gd name="T51" fmla="*/ 89 h 89"/>
                <a:gd name="T52" fmla="*/ 63 w 89"/>
                <a:gd name="T53" fmla="*/ 86 h 89"/>
                <a:gd name="T54" fmla="*/ 72 w 89"/>
                <a:gd name="T55" fmla="*/ 83 h 89"/>
                <a:gd name="T56" fmla="*/ 78 w 89"/>
                <a:gd name="T57" fmla="*/ 77 h 89"/>
                <a:gd name="T58" fmla="*/ 83 w 89"/>
                <a:gd name="T59" fmla="*/ 69 h 89"/>
                <a:gd name="T60" fmla="*/ 86 w 89"/>
                <a:gd name="T61" fmla="*/ 63 h 89"/>
                <a:gd name="T62" fmla="*/ 89 w 89"/>
                <a:gd name="T63" fmla="*/ 55 h 89"/>
                <a:gd name="T64" fmla="*/ 89 w 89"/>
                <a:gd name="T65" fmla="*/ 46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89"/>
                <a:gd name="T101" fmla="*/ 89 w 89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89">
                  <a:moveTo>
                    <a:pt x="89" y="46"/>
                  </a:moveTo>
                  <a:lnTo>
                    <a:pt x="89" y="35"/>
                  </a:lnTo>
                  <a:lnTo>
                    <a:pt x="86" y="26"/>
                  </a:lnTo>
                  <a:lnTo>
                    <a:pt x="83" y="20"/>
                  </a:lnTo>
                  <a:lnTo>
                    <a:pt x="78" y="12"/>
                  </a:lnTo>
                  <a:lnTo>
                    <a:pt x="72" y="6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9" y="20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9" y="69"/>
                  </a:lnTo>
                  <a:lnTo>
                    <a:pt x="12" y="77"/>
                  </a:lnTo>
                  <a:lnTo>
                    <a:pt x="20" y="83"/>
                  </a:lnTo>
                  <a:lnTo>
                    <a:pt x="26" y="86"/>
                  </a:lnTo>
                  <a:lnTo>
                    <a:pt x="38" y="89"/>
                  </a:lnTo>
                  <a:lnTo>
                    <a:pt x="46" y="89"/>
                  </a:lnTo>
                  <a:lnTo>
                    <a:pt x="55" y="89"/>
                  </a:lnTo>
                  <a:lnTo>
                    <a:pt x="63" y="86"/>
                  </a:lnTo>
                  <a:lnTo>
                    <a:pt x="72" y="83"/>
                  </a:lnTo>
                  <a:lnTo>
                    <a:pt x="78" y="77"/>
                  </a:lnTo>
                  <a:lnTo>
                    <a:pt x="83" y="69"/>
                  </a:lnTo>
                  <a:lnTo>
                    <a:pt x="86" y="63"/>
                  </a:lnTo>
                  <a:lnTo>
                    <a:pt x="89" y="55"/>
                  </a:lnTo>
                  <a:lnTo>
                    <a:pt x="89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5" name="Freeform 45"/>
            <p:cNvSpPr>
              <a:spLocks/>
            </p:cNvSpPr>
            <p:nvPr/>
          </p:nvSpPr>
          <p:spPr bwMode="auto">
            <a:xfrm>
              <a:off x="1667" y="1481"/>
              <a:ext cx="89" cy="92"/>
            </a:xfrm>
            <a:custGeom>
              <a:avLst/>
              <a:gdLst>
                <a:gd name="T0" fmla="*/ 89 w 89"/>
                <a:gd name="T1" fmla="*/ 46 h 92"/>
                <a:gd name="T2" fmla="*/ 89 w 89"/>
                <a:gd name="T3" fmla="*/ 37 h 92"/>
                <a:gd name="T4" fmla="*/ 86 w 89"/>
                <a:gd name="T5" fmla="*/ 29 h 92"/>
                <a:gd name="T6" fmla="*/ 83 w 89"/>
                <a:gd name="T7" fmla="*/ 20 h 92"/>
                <a:gd name="T8" fmla="*/ 77 w 89"/>
                <a:gd name="T9" fmla="*/ 15 h 92"/>
                <a:gd name="T10" fmla="*/ 69 w 89"/>
                <a:gd name="T11" fmla="*/ 9 h 92"/>
                <a:gd name="T12" fmla="*/ 63 w 89"/>
                <a:gd name="T13" fmla="*/ 3 h 92"/>
                <a:gd name="T14" fmla="*/ 54 w 89"/>
                <a:gd name="T15" fmla="*/ 3 h 92"/>
                <a:gd name="T16" fmla="*/ 43 w 89"/>
                <a:gd name="T17" fmla="*/ 0 h 92"/>
                <a:gd name="T18" fmla="*/ 34 w 89"/>
                <a:gd name="T19" fmla="*/ 3 h 92"/>
                <a:gd name="T20" fmla="*/ 26 w 89"/>
                <a:gd name="T21" fmla="*/ 3 h 92"/>
                <a:gd name="T22" fmla="*/ 20 w 89"/>
                <a:gd name="T23" fmla="*/ 9 h 92"/>
                <a:gd name="T24" fmla="*/ 11 w 89"/>
                <a:gd name="T25" fmla="*/ 15 h 92"/>
                <a:gd name="T26" fmla="*/ 6 w 89"/>
                <a:gd name="T27" fmla="*/ 20 h 92"/>
                <a:gd name="T28" fmla="*/ 3 w 89"/>
                <a:gd name="T29" fmla="*/ 29 h 92"/>
                <a:gd name="T30" fmla="*/ 0 w 89"/>
                <a:gd name="T31" fmla="*/ 37 h 92"/>
                <a:gd name="T32" fmla="*/ 0 w 89"/>
                <a:gd name="T33" fmla="*/ 46 h 92"/>
                <a:gd name="T34" fmla="*/ 0 w 89"/>
                <a:gd name="T35" fmla="*/ 55 h 92"/>
                <a:gd name="T36" fmla="*/ 3 w 89"/>
                <a:gd name="T37" fmla="*/ 63 h 92"/>
                <a:gd name="T38" fmla="*/ 6 w 89"/>
                <a:gd name="T39" fmla="*/ 72 h 92"/>
                <a:gd name="T40" fmla="*/ 11 w 89"/>
                <a:gd name="T41" fmla="*/ 78 h 92"/>
                <a:gd name="T42" fmla="*/ 20 w 89"/>
                <a:gd name="T43" fmla="*/ 83 h 92"/>
                <a:gd name="T44" fmla="*/ 26 w 89"/>
                <a:gd name="T45" fmla="*/ 89 h 92"/>
                <a:gd name="T46" fmla="*/ 34 w 89"/>
                <a:gd name="T47" fmla="*/ 92 h 92"/>
                <a:gd name="T48" fmla="*/ 43 w 89"/>
                <a:gd name="T49" fmla="*/ 92 h 92"/>
                <a:gd name="T50" fmla="*/ 54 w 89"/>
                <a:gd name="T51" fmla="*/ 92 h 92"/>
                <a:gd name="T52" fmla="*/ 63 w 89"/>
                <a:gd name="T53" fmla="*/ 89 h 92"/>
                <a:gd name="T54" fmla="*/ 69 w 89"/>
                <a:gd name="T55" fmla="*/ 83 h 92"/>
                <a:gd name="T56" fmla="*/ 77 w 89"/>
                <a:gd name="T57" fmla="*/ 78 h 92"/>
                <a:gd name="T58" fmla="*/ 83 w 89"/>
                <a:gd name="T59" fmla="*/ 72 h 92"/>
                <a:gd name="T60" fmla="*/ 86 w 89"/>
                <a:gd name="T61" fmla="*/ 63 h 92"/>
                <a:gd name="T62" fmla="*/ 89 w 89"/>
                <a:gd name="T63" fmla="*/ 55 h 92"/>
                <a:gd name="T64" fmla="*/ 89 w 89"/>
                <a:gd name="T65" fmla="*/ 46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2"/>
                <a:gd name="T101" fmla="*/ 89 w 89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2">
                  <a:moveTo>
                    <a:pt x="89" y="46"/>
                  </a:moveTo>
                  <a:lnTo>
                    <a:pt x="89" y="37"/>
                  </a:lnTo>
                  <a:lnTo>
                    <a:pt x="86" y="29"/>
                  </a:lnTo>
                  <a:lnTo>
                    <a:pt x="83" y="20"/>
                  </a:lnTo>
                  <a:lnTo>
                    <a:pt x="77" y="15"/>
                  </a:lnTo>
                  <a:lnTo>
                    <a:pt x="69" y="9"/>
                  </a:lnTo>
                  <a:lnTo>
                    <a:pt x="63" y="3"/>
                  </a:lnTo>
                  <a:lnTo>
                    <a:pt x="54" y="3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0" y="9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1" y="78"/>
                  </a:lnTo>
                  <a:lnTo>
                    <a:pt x="20" y="83"/>
                  </a:lnTo>
                  <a:lnTo>
                    <a:pt x="26" y="89"/>
                  </a:lnTo>
                  <a:lnTo>
                    <a:pt x="34" y="92"/>
                  </a:lnTo>
                  <a:lnTo>
                    <a:pt x="43" y="92"/>
                  </a:lnTo>
                  <a:lnTo>
                    <a:pt x="54" y="92"/>
                  </a:lnTo>
                  <a:lnTo>
                    <a:pt x="63" y="89"/>
                  </a:lnTo>
                  <a:lnTo>
                    <a:pt x="69" y="83"/>
                  </a:lnTo>
                  <a:lnTo>
                    <a:pt x="77" y="78"/>
                  </a:lnTo>
                  <a:lnTo>
                    <a:pt x="83" y="72"/>
                  </a:lnTo>
                  <a:lnTo>
                    <a:pt x="86" y="63"/>
                  </a:lnTo>
                  <a:lnTo>
                    <a:pt x="89" y="55"/>
                  </a:lnTo>
                  <a:lnTo>
                    <a:pt x="89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6" name="Freeform 46"/>
            <p:cNvSpPr>
              <a:spLocks/>
            </p:cNvSpPr>
            <p:nvPr/>
          </p:nvSpPr>
          <p:spPr bwMode="auto">
            <a:xfrm>
              <a:off x="1956" y="1338"/>
              <a:ext cx="91" cy="89"/>
            </a:xfrm>
            <a:custGeom>
              <a:avLst/>
              <a:gdLst>
                <a:gd name="T0" fmla="*/ 91 w 91"/>
                <a:gd name="T1" fmla="*/ 43 h 89"/>
                <a:gd name="T2" fmla="*/ 89 w 91"/>
                <a:gd name="T3" fmla="*/ 34 h 89"/>
                <a:gd name="T4" fmla="*/ 86 w 91"/>
                <a:gd name="T5" fmla="*/ 26 h 89"/>
                <a:gd name="T6" fmla="*/ 83 w 91"/>
                <a:gd name="T7" fmla="*/ 20 h 89"/>
                <a:gd name="T8" fmla="*/ 77 w 91"/>
                <a:gd name="T9" fmla="*/ 12 h 89"/>
                <a:gd name="T10" fmla="*/ 71 w 91"/>
                <a:gd name="T11" fmla="*/ 6 h 89"/>
                <a:gd name="T12" fmla="*/ 63 w 91"/>
                <a:gd name="T13" fmla="*/ 3 h 89"/>
                <a:gd name="T14" fmla="*/ 54 w 91"/>
                <a:gd name="T15" fmla="*/ 0 h 89"/>
                <a:gd name="T16" fmla="*/ 46 w 91"/>
                <a:gd name="T17" fmla="*/ 0 h 89"/>
                <a:gd name="T18" fmla="*/ 37 w 91"/>
                <a:gd name="T19" fmla="*/ 0 h 89"/>
                <a:gd name="T20" fmla="*/ 28 w 91"/>
                <a:gd name="T21" fmla="*/ 3 h 89"/>
                <a:gd name="T22" fmla="*/ 20 w 91"/>
                <a:gd name="T23" fmla="*/ 6 h 89"/>
                <a:gd name="T24" fmla="*/ 14 w 91"/>
                <a:gd name="T25" fmla="*/ 12 h 89"/>
                <a:gd name="T26" fmla="*/ 8 w 91"/>
                <a:gd name="T27" fmla="*/ 20 h 89"/>
                <a:gd name="T28" fmla="*/ 3 w 91"/>
                <a:gd name="T29" fmla="*/ 26 h 89"/>
                <a:gd name="T30" fmla="*/ 0 w 91"/>
                <a:gd name="T31" fmla="*/ 34 h 89"/>
                <a:gd name="T32" fmla="*/ 0 w 91"/>
                <a:gd name="T33" fmla="*/ 43 h 89"/>
                <a:gd name="T34" fmla="*/ 0 w 91"/>
                <a:gd name="T35" fmla="*/ 55 h 89"/>
                <a:gd name="T36" fmla="*/ 3 w 91"/>
                <a:gd name="T37" fmla="*/ 63 h 89"/>
                <a:gd name="T38" fmla="*/ 8 w 91"/>
                <a:gd name="T39" fmla="*/ 69 h 89"/>
                <a:gd name="T40" fmla="*/ 14 w 91"/>
                <a:gd name="T41" fmla="*/ 77 h 89"/>
                <a:gd name="T42" fmla="*/ 20 w 91"/>
                <a:gd name="T43" fmla="*/ 83 h 89"/>
                <a:gd name="T44" fmla="*/ 28 w 91"/>
                <a:gd name="T45" fmla="*/ 86 h 89"/>
                <a:gd name="T46" fmla="*/ 37 w 91"/>
                <a:gd name="T47" fmla="*/ 89 h 89"/>
                <a:gd name="T48" fmla="*/ 46 w 91"/>
                <a:gd name="T49" fmla="*/ 89 h 89"/>
                <a:gd name="T50" fmla="*/ 54 w 91"/>
                <a:gd name="T51" fmla="*/ 89 h 89"/>
                <a:gd name="T52" fmla="*/ 63 w 91"/>
                <a:gd name="T53" fmla="*/ 86 h 89"/>
                <a:gd name="T54" fmla="*/ 71 w 91"/>
                <a:gd name="T55" fmla="*/ 83 h 89"/>
                <a:gd name="T56" fmla="*/ 77 w 91"/>
                <a:gd name="T57" fmla="*/ 77 h 89"/>
                <a:gd name="T58" fmla="*/ 83 w 91"/>
                <a:gd name="T59" fmla="*/ 69 h 89"/>
                <a:gd name="T60" fmla="*/ 86 w 91"/>
                <a:gd name="T61" fmla="*/ 63 h 89"/>
                <a:gd name="T62" fmla="*/ 89 w 91"/>
                <a:gd name="T63" fmla="*/ 55 h 89"/>
                <a:gd name="T64" fmla="*/ 91 w 91"/>
                <a:gd name="T65" fmla="*/ 43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89"/>
                <a:gd name="T101" fmla="*/ 91 w 91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89">
                  <a:moveTo>
                    <a:pt x="91" y="43"/>
                  </a:moveTo>
                  <a:lnTo>
                    <a:pt x="89" y="34"/>
                  </a:lnTo>
                  <a:lnTo>
                    <a:pt x="86" y="26"/>
                  </a:lnTo>
                  <a:lnTo>
                    <a:pt x="83" y="20"/>
                  </a:lnTo>
                  <a:lnTo>
                    <a:pt x="77" y="12"/>
                  </a:lnTo>
                  <a:lnTo>
                    <a:pt x="71" y="6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0" y="83"/>
                  </a:lnTo>
                  <a:lnTo>
                    <a:pt x="28" y="86"/>
                  </a:lnTo>
                  <a:lnTo>
                    <a:pt x="37" y="89"/>
                  </a:lnTo>
                  <a:lnTo>
                    <a:pt x="46" y="89"/>
                  </a:lnTo>
                  <a:lnTo>
                    <a:pt x="54" y="89"/>
                  </a:lnTo>
                  <a:lnTo>
                    <a:pt x="63" y="86"/>
                  </a:lnTo>
                  <a:lnTo>
                    <a:pt x="71" y="83"/>
                  </a:lnTo>
                  <a:lnTo>
                    <a:pt x="77" y="77"/>
                  </a:lnTo>
                  <a:lnTo>
                    <a:pt x="83" y="69"/>
                  </a:lnTo>
                  <a:lnTo>
                    <a:pt x="86" y="63"/>
                  </a:lnTo>
                  <a:lnTo>
                    <a:pt x="89" y="55"/>
                  </a:lnTo>
                  <a:lnTo>
                    <a:pt x="91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7" name="Freeform 47"/>
            <p:cNvSpPr>
              <a:spLocks/>
            </p:cNvSpPr>
            <p:nvPr/>
          </p:nvSpPr>
          <p:spPr bwMode="auto">
            <a:xfrm>
              <a:off x="2245" y="1481"/>
              <a:ext cx="91" cy="92"/>
            </a:xfrm>
            <a:custGeom>
              <a:avLst/>
              <a:gdLst>
                <a:gd name="T0" fmla="*/ 91 w 91"/>
                <a:gd name="T1" fmla="*/ 46 h 92"/>
                <a:gd name="T2" fmla="*/ 91 w 91"/>
                <a:gd name="T3" fmla="*/ 37 h 92"/>
                <a:gd name="T4" fmla="*/ 88 w 91"/>
                <a:gd name="T5" fmla="*/ 29 h 92"/>
                <a:gd name="T6" fmla="*/ 83 w 91"/>
                <a:gd name="T7" fmla="*/ 20 h 92"/>
                <a:gd name="T8" fmla="*/ 77 w 91"/>
                <a:gd name="T9" fmla="*/ 15 h 92"/>
                <a:gd name="T10" fmla="*/ 71 w 91"/>
                <a:gd name="T11" fmla="*/ 9 h 92"/>
                <a:gd name="T12" fmla="*/ 63 w 91"/>
                <a:gd name="T13" fmla="*/ 3 h 92"/>
                <a:gd name="T14" fmla="*/ 54 w 91"/>
                <a:gd name="T15" fmla="*/ 3 h 92"/>
                <a:gd name="T16" fmla="*/ 46 w 91"/>
                <a:gd name="T17" fmla="*/ 0 h 92"/>
                <a:gd name="T18" fmla="*/ 37 w 91"/>
                <a:gd name="T19" fmla="*/ 3 h 92"/>
                <a:gd name="T20" fmla="*/ 28 w 91"/>
                <a:gd name="T21" fmla="*/ 3 h 92"/>
                <a:gd name="T22" fmla="*/ 20 w 91"/>
                <a:gd name="T23" fmla="*/ 9 h 92"/>
                <a:gd name="T24" fmla="*/ 14 w 91"/>
                <a:gd name="T25" fmla="*/ 15 h 92"/>
                <a:gd name="T26" fmla="*/ 8 w 91"/>
                <a:gd name="T27" fmla="*/ 20 h 92"/>
                <a:gd name="T28" fmla="*/ 5 w 91"/>
                <a:gd name="T29" fmla="*/ 29 h 92"/>
                <a:gd name="T30" fmla="*/ 3 w 91"/>
                <a:gd name="T31" fmla="*/ 37 h 92"/>
                <a:gd name="T32" fmla="*/ 0 w 91"/>
                <a:gd name="T33" fmla="*/ 46 h 92"/>
                <a:gd name="T34" fmla="*/ 3 w 91"/>
                <a:gd name="T35" fmla="*/ 55 h 92"/>
                <a:gd name="T36" fmla="*/ 5 w 91"/>
                <a:gd name="T37" fmla="*/ 63 h 92"/>
                <a:gd name="T38" fmla="*/ 8 w 91"/>
                <a:gd name="T39" fmla="*/ 72 h 92"/>
                <a:gd name="T40" fmla="*/ 14 w 91"/>
                <a:gd name="T41" fmla="*/ 78 h 92"/>
                <a:gd name="T42" fmla="*/ 20 w 91"/>
                <a:gd name="T43" fmla="*/ 83 h 92"/>
                <a:gd name="T44" fmla="*/ 28 w 91"/>
                <a:gd name="T45" fmla="*/ 89 h 92"/>
                <a:gd name="T46" fmla="*/ 37 w 91"/>
                <a:gd name="T47" fmla="*/ 92 h 92"/>
                <a:gd name="T48" fmla="*/ 46 w 91"/>
                <a:gd name="T49" fmla="*/ 92 h 92"/>
                <a:gd name="T50" fmla="*/ 54 w 91"/>
                <a:gd name="T51" fmla="*/ 92 h 92"/>
                <a:gd name="T52" fmla="*/ 63 w 91"/>
                <a:gd name="T53" fmla="*/ 89 h 92"/>
                <a:gd name="T54" fmla="*/ 71 w 91"/>
                <a:gd name="T55" fmla="*/ 83 h 92"/>
                <a:gd name="T56" fmla="*/ 77 w 91"/>
                <a:gd name="T57" fmla="*/ 78 h 92"/>
                <a:gd name="T58" fmla="*/ 83 w 91"/>
                <a:gd name="T59" fmla="*/ 72 h 92"/>
                <a:gd name="T60" fmla="*/ 88 w 91"/>
                <a:gd name="T61" fmla="*/ 63 h 92"/>
                <a:gd name="T62" fmla="*/ 91 w 91"/>
                <a:gd name="T63" fmla="*/ 55 h 92"/>
                <a:gd name="T64" fmla="*/ 91 w 91"/>
                <a:gd name="T65" fmla="*/ 46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92"/>
                <a:gd name="T101" fmla="*/ 91 w 91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92">
                  <a:moveTo>
                    <a:pt x="91" y="46"/>
                  </a:moveTo>
                  <a:lnTo>
                    <a:pt x="91" y="37"/>
                  </a:lnTo>
                  <a:lnTo>
                    <a:pt x="88" y="29"/>
                  </a:lnTo>
                  <a:lnTo>
                    <a:pt x="83" y="20"/>
                  </a:lnTo>
                  <a:lnTo>
                    <a:pt x="77" y="15"/>
                  </a:lnTo>
                  <a:lnTo>
                    <a:pt x="71" y="9"/>
                  </a:lnTo>
                  <a:lnTo>
                    <a:pt x="63" y="3"/>
                  </a:lnTo>
                  <a:lnTo>
                    <a:pt x="54" y="3"/>
                  </a:lnTo>
                  <a:lnTo>
                    <a:pt x="46" y="0"/>
                  </a:lnTo>
                  <a:lnTo>
                    <a:pt x="37" y="3"/>
                  </a:lnTo>
                  <a:lnTo>
                    <a:pt x="28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8" y="20"/>
                  </a:lnTo>
                  <a:lnTo>
                    <a:pt x="5" y="29"/>
                  </a:lnTo>
                  <a:lnTo>
                    <a:pt x="3" y="37"/>
                  </a:lnTo>
                  <a:lnTo>
                    <a:pt x="0" y="46"/>
                  </a:lnTo>
                  <a:lnTo>
                    <a:pt x="3" y="55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14" y="78"/>
                  </a:lnTo>
                  <a:lnTo>
                    <a:pt x="20" y="83"/>
                  </a:lnTo>
                  <a:lnTo>
                    <a:pt x="28" y="89"/>
                  </a:lnTo>
                  <a:lnTo>
                    <a:pt x="37" y="92"/>
                  </a:lnTo>
                  <a:lnTo>
                    <a:pt x="46" y="92"/>
                  </a:lnTo>
                  <a:lnTo>
                    <a:pt x="54" y="92"/>
                  </a:lnTo>
                  <a:lnTo>
                    <a:pt x="63" y="89"/>
                  </a:lnTo>
                  <a:lnTo>
                    <a:pt x="71" y="83"/>
                  </a:lnTo>
                  <a:lnTo>
                    <a:pt x="77" y="78"/>
                  </a:lnTo>
                  <a:lnTo>
                    <a:pt x="83" y="72"/>
                  </a:lnTo>
                  <a:lnTo>
                    <a:pt x="88" y="63"/>
                  </a:lnTo>
                  <a:lnTo>
                    <a:pt x="91" y="55"/>
                  </a:lnTo>
                  <a:lnTo>
                    <a:pt x="91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8" name="Freeform 48"/>
            <p:cNvSpPr>
              <a:spLocks/>
            </p:cNvSpPr>
            <p:nvPr/>
          </p:nvSpPr>
          <p:spPr bwMode="auto">
            <a:xfrm>
              <a:off x="2537" y="1773"/>
              <a:ext cx="88" cy="89"/>
            </a:xfrm>
            <a:custGeom>
              <a:avLst/>
              <a:gdLst>
                <a:gd name="T0" fmla="*/ 88 w 88"/>
                <a:gd name="T1" fmla="*/ 46 h 89"/>
                <a:gd name="T2" fmla="*/ 88 w 88"/>
                <a:gd name="T3" fmla="*/ 35 h 89"/>
                <a:gd name="T4" fmla="*/ 85 w 88"/>
                <a:gd name="T5" fmla="*/ 26 h 89"/>
                <a:gd name="T6" fmla="*/ 82 w 88"/>
                <a:gd name="T7" fmla="*/ 20 h 89"/>
                <a:gd name="T8" fmla="*/ 77 w 88"/>
                <a:gd name="T9" fmla="*/ 12 h 89"/>
                <a:gd name="T10" fmla="*/ 68 w 88"/>
                <a:gd name="T11" fmla="*/ 6 h 89"/>
                <a:gd name="T12" fmla="*/ 62 w 88"/>
                <a:gd name="T13" fmla="*/ 3 h 89"/>
                <a:gd name="T14" fmla="*/ 54 w 88"/>
                <a:gd name="T15" fmla="*/ 0 h 89"/>
                <a:gd name="T16" fmla="*/ 45 w 88"/>
                <a:gd name="T17" fmla="*/ 0 h 89"/>
                <a:gd name="T18" fmla="*/ 34 w 88"/>
                <a:gd name="T19" fmla="*/ 0 h 89"/>
                <a:gd name="T20" fmla="*/ 28 w 88"/>
                <a:gd name="T21" fmla="*/ 3 h 89"/>
                <a:gd name="T22" fmla="*/ 20 w 88"/>
                <a:gd name="T23" fmla="*/ 6 h 89"/>
                <a:gd name="T24" fmla="*/ 11 w 88"/>
                <a:gd name="T25" fmla="*/ 12 h 89"/>
                <a:gd name="T26" fmla="*/ 5 w 88"/>
                <a:gd name="T27" fmla="*/ 20 h 89"/>
                <a:gd name="T28" fmla="*/ 2 w 88"/>
                <a:gd name="T29" fmla="*/ 26 h 89"/>
                <a:gd name="T30" fmla="*/ 0 w 88"/>
                <a:gd name="T31" fmla="*/ 35 h 89"/>
                <a:gd name="T32" fmla="*/ 0 w 88"/>
                <a:gd name="T33" fmla="*/ 46 h 89"/>
                <a:gd name="T34" fmla="*/ 0 w 88"/>
                <a:gd name="T35" fmla="*/ 55 h 89"/>
                <a:gd name="T36" fmla="*/ 2 w 88"/>
                <a:gd name="T37" fmla="*/ 63 h 89"/>
                <a:gd name="T38" fmla="*/ 5 w 88"/>
                <a:gd name="T39" fmla="*/ 69 h 89"/>
                <a:gd name="T40" fmla="*/ 11 w 88"/>
                <a:gd name="T41" fmla="*/ 77 h 89"/>
                <a:gd name="T42" fmla="*/ 20 w 88"/>
                <a:gd name="T43" fmla="*/ 83 h 89"/>
                <a:gd name="T44" fmla="*/ 28 w 88"/>
                <a:gd name="T45" fmla="*/ 86 h 89"/>
                <a:gd name="T46" fmla="*/ 34 w 88"/>
                <a:gd name="T47" fmla="*/ 89 h 89"/>
                <a:gd name="T48" fmla="*/ 45 w 88"/>
                <a:gd name="T49" fmla="*/ 89 h 89"/>
                <a:gd name="T50" fmla="*/ 54 w 88"/>
                <a:gd name="T51" fmla="*/ 89 h 89"/>
                <a:gd name="T52" fmla="*/ 62 w 88"/>
                <a:gd name="T53" fmla="*/ 86 h 89"/>
                <a:gd name="T54" fmla="*/ 68 w 88"/>
                <a:gd name="T55" fmla="*/ 83 h 89"/>
                <a:gd name="T56" fmla="*/ 77 w 88"/>
                <a:gd name="T57" fmla="*/ 77 h 89"/>
                <a:gd name="T58" fmla="*/ 82 w 88"/>
                <a:gd name="T59" fmla="*/ 69 h 89"/>
                <a:gd name="T60" fmla="*/ 85 w 88"/>
                <a:gd name="T61" fmla="*/ 63 h 89"/>
                <a:gd name="T62" fmla="*/ 88 w 88"/>
                <a:gd name="T63" fmla="*/ 55 h 89"/>
                <a:gd name="T64" fmla="*/ 88 w 88"/>
                <a:gd name="T65" fmla="*/ 46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89"/>
                <a:gd name="T101" fmla="*/ 88 w 88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89">
                  <a:moveTo>
                    <a:pt x="88" y="46"/>
                  </a:moveTo>
                  <a:lnTo>
                    <a:pt x="88" y="35"/>
                  </a:lnTo>
                  <a:lnTo>
                    <a:pt x="85" y="26"/>
                  </a:lnTo>
                  <a:lnTo>
                    <a:pt x="82" y="20"/>
                  </a:lnTo>
                  <a:lnTo>
                    <a:pt x="77" y="12"/>
                  </a:lnTo>
                  <a:lnTo>
                    <a:pt x="68" y="6"/>
                  </a:lnTo>
                  <a:lnTo>
                    <a:pt x="62" y="3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2" y="63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20" y="83"/>
                  </a:lnTo>
                  <a:lnTo>
                    <a:pt x="28" y="86"/>
                  </a:lnTo>
                  <a:lnTo>
                    <a:pt x="34" y="89"/>
                  </a:lnTo>
                  <a:lnTo>
                    <a:pt x="45" y="89"/>
                  </a:lnTo>
                  <a:lnTo>
                    <a:pt x="54" y="89"/>
                  </a:lnTo>
                  <a:lnTo>
                    <a:pt x="62" y="86"/>
                  </a:lnTo>
                  <a:lnTo>
                    <a:pt x="68" y="83"/>
                  </a:lnTo>
                  <a:lnTo>
                    <a:pt x="77" y="77"/>
                  </a:lnTo>
                  <a:lnTo>
                    <a:pt x="82" y="69"/>
                  </a:lnTo>
                  <a:lnTo>
                    <a:pt x="85" y="63"/>
                  </a:lnTo>
                  <a:lnTo>
                    <a:pt x="88" y="55"/>
                  </a:lnTo>
                  <a:lnTo>
                    <a:pt x="88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9" name="Freeform 49"/>
            <p:cNvSpPr>
              <a:spLocks/>
            </p:cNvSpPr>
            <p:nvPr/>
          </p:nvSpPr>
          <p:spPr bwMode="auto">
            <a:xfrm>
              <a:off x="2825" y="1862"/>
              <a:ext cx="92" cy="92"/>
            </a:xfrm>
            <a:custGeom>
              <a:avLst/>
              <a:gdLst>
                <a:gd name="T0" fmla="*/ 92 w 92"/>
                <a:gd name="T1" fmla="*/ 46 h 92"/>
                <a:gd name="T2" fmla="*/ 89 w 92"/>
                <a:gd name="T3" fmla="*/ 37 h 92"/>
                <a:gd name="T4" fmla="*/ 86 w 92"/>
                <a:gd name="T5" fmla="*/ 29 h 92"/>
                <a:gd name="T6" fmla="*/ 83 w 92"/>
                <a:gd name="T7" fmla="*/ 20 h 92"/>
                <a:gd name="T8" fmla="*/ 78 w 92"/>
                <a:gd name="T9" fmla="*/ 14 h 92"/>
                <a:gd name="T10" fmla="*/ 72 w 92"/>
                <a:gd name="T11" fmla="*/ 9 h 92"/>
                <a:gd name="T12" fmla="*/ 63 w 92"/>
                <a:gd name="T13" fmla="*/ 3 h 92"/>
                <a:gd name="T14" fmla="*/ 55 w 92"/>
                <a:gd name="T15" fmla="*/ 0 h 92"/>
                <a:gd name="T16" fmla="*/ 46 w 92"/>
                <a:gd name="T17" fmla="*/ 0 h 92"/>
                <a:gd name="T18" fmla="*/ 38 w 92"/>
                <a:gd name="T19" fmla="*/ 0 h 92"/>
                <a:gd name="T20" fmla="*/ 29 w 92"/>
                <a:gd name="T21" fmla="*/ 3 h 92"/>
                <a:gd name="T22" fmla="*/ 20 w 92"/>
                <a:gd name="T23" fmla="*/ 9 h 92"/>
                <a:gd name="T24" fmla="*/ 15 w 92"/>
                <a:gd name="T25" fmla="*/ 14 h 92"/>
                <a:gd name="T26" fmla="*/ 9 w 92"/>
                <a:gd name="T27" fmla="*/ 20 h 92"/>
                <a:gd name="T28" fmla="*/ 3 w 92"/>
                <a:gd name="T29" fmla="*/ 29 h 92"/>
                <a:gd name="T30" fmla="*/ 0 w 92"/>
                <a:gd name="T31" fmla="*/ 37 h 92"/>
                <a:gd name="T32" fmla="*/ 0 w 92"/>
                <a:gd name="T33" fmla="*/ 46 h 92"/>
                <a:gd name="T34" fmla="*/ 0 w 92"/>
                <a:gd name="T35" fmla="*/ 54 h 92"/>
                <a:gd name="T36" fmla="*/ 3 w 92"/>
                <a:gd name="T37" fmla="*/ 63 h 92"/>
                <a:gd name="T38" fmla="*/ 9 w 92"/>
                <a:gd name="T39" fmla="*/ 71 h 92"/>
                <a:gd name="T40" fmla="*/ 15 w 92"/>
                <a:gd name="T41" fmla="*/ 77 h 92"/>
                <a:gd name="T42" fmla="*/ 20 w 92"/>
                <a:gd name="T43" fmla="*/ 83 h 92"/>
                <a:gd name="T44" fmla="*/ 29 w 92"/>
                <a:gd name="T45" fmla="*/ 89 h 92"/>
                <a:gd name="T46" fmla="*/ 38 w 92"/>
                <a:gd name="T47" fmla="*/ 92 h 92"/>
                <a:gd name="T48" fmla="*/ 46 w 92"/>
                <a:gd name="T49" fmla="*/ 92 h 92"/>
                <a:gd name="T50" fmla="*/ 55 w 92"/>
                <a:gd name="T51" fmla="*/ 92 h 92"/>
                <a:gd name="T52" fmla="*/ 63 w 92"/>
                <a:gd name="T53" fmla="*/ 89 h 92"/>
                <a:gd name="T54" fmla="*/ 72 w 92"/>
                <a:gd name="T55" fmla="*/ 83 h 92"/>
                <a:gd name="T56" fmla="*/ 78 w 92"/>
                <a:gd name="T57" fmla="*/ 77 h 92"/>
                <a:gd name="T58" fmla="*/ 83 w 92"/>
                <a:gd name="T59" fmla="*/ 71 h 92"/>
                <a:gd name="T60" fmla="*/ 86 w 92"/>
                <a:gd name="T61" fmla="*/ 63 h 92"/>
                <a:gd name="T62" fmla="*/ 89 w 92"/>
                <a:gd name="T63" fmla="*/ 54 h 92"/>
                <a:gd name="T64" fmla="*/ 92 w 92"/>
                <a:gd name="T65" fmla="*/ 46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2"/>
                <a:gd name="T101" fmla="*/ 92 w 9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2">
                  <a:moveTo>
                    <a:pt x="92" y="46"/>
                  </a:moveTo>
                  <a:lnTo>
                    <a:pt x="89" y="37"/>
                  </a:lnTo>
                  <a:lnTo>
                    <a:pt x="86" y="29"/>
                  </a:lnTo>
                  <a:lnTo>
                    <a:pt x="83" y="20"/>
                  </a:lnTo>
                  <a:lnTo>
                    <a:pt x="78" y="14"/>
                  </a:lnTo>
                  <a:lnTo>
                    <a:pt x="72" y="9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9" y="71"/>
                  </a:lnTo>
                  <a:lnTo>
                    <a:pt x="15" y="77"/>
                  </a:lnTo>
                  <a:lnTo>
                    <a:pt x="20" y="83"/>
                  </a:lnTo>
                  <a:lnTo>
                    <a:pt x="29" y="89"/>
                  </a:lnTo>
                  <a:lnTo>
                    <a:pt x="38" y="92"/>
                  </a:lnTo>
                  <a:lnTo>
                    <a:pt x="46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2" y="83"/>
                  </a:lnTo>
                  <a:lnTo>
                    <a:pt x="78" y="77"/>
                  </a:lnTo>
                  <a:lnTo>
                    <a:pt x="83" y="71"/>
                  </a:lnTo>
                  <a:lnTo>
                    <a:pt x="86" y="63"/>
                  </a:lnTo>
                  <a:lnTo>
                    <a:pt x="89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0" name="Freeform 50"/>
            <p:cNvSpPr>
              <a:spLocks/>
            </p:cNvSpPr>
            <p:nvPr/>
          </p:nvSpPr>
          <p:spPr bwMode="auto">
            <a:xfrm>
              <a:off x="3114" y="1736"/>
              <a:ext cx="92" cy="92"/>
            </a:xfrm>
            <a:custGeom>
              <a:avLst/>
              <a:gdLst>
                <a:gd name="T0" fmla="*/ 92 w 92"/>
                <a:gd name="T1" fmla="*/ 46 h 92"/>
                <a:gd name="T2" fmla="*/ 92 w 92"/>
                <a:gd name="T3" fmla="*/ 34 h 92"/>
                <a:gd name="T4" fmla="*/ 89 w 92"/>
                <a:gd name="T5" fmla="*/ 29 h 92"/>
                <a:gd name="T6" fmla="*/ 83 w 92"/>
                <a:gd name="T7" fmla="*/ 20 h 92"/>
                <a:gd name="T8" fmla="*/ 78 w 92"/>
                <a:gd name="T9" fmla="*/ 14 h 92"/>
                <a:gd name="T10" fmla="*/ 72 w 92"/>
                <a:gd name="T11" fmla="*/ 9 h 92"/>
                <a:gd name="T12" fmla="*/ 63 w 92"/>
                <a:gd name="T13" fmla="*/ 3 h 92"/>
                <a:gd name="T14" fmla="*/ 55 w 92"/>
                <a:gd name="T15" fmla="*/ 0 h 92"/>
                <a:gd name="T16" fmla="*/ 46 w 92"/>
                <a:gd name="T17" fmla="*/ 0 h 92"/>
                <a:gd name="T18" fmla="*/ 38 w 92"/>
                <a:gd name="T19" fmla="*/ 0 h 92"/>
                <a:gd name="T20" fmla="*/ 29 w 92"/>
                <a:gd name="T21" fmla="*/ 3 h 92"/>
                <a:gd name="T22" fmla="*/ 20 w 92"/>
                <a:gd name="T23" fmla="*/ 9 h 92"/>
                <a:gd name="T24" fmla="*/ 15 w 92"/>
                <a:gd name="T25" fmla="*/ 14 h 92"/>
                <a:gd name="T26" fmla="*/ 9 w 92"/>
                <a:gd name="T27" fmla="*/ 20 h 92"/>
                <a:gd name="T28" fmla="*/ 6 w 92"/>
                <a:gd name="T29" fmla="*/ 29 h 92"/>
                <a:gd name="T30" fmla="*/ 3 w 92"/>
                <a:gd name="T31" fmla="*/ 34 h 92"/>
                <a:gd name="T32" fmla="*/ 0 w 92"/>
                <a:gd name="T33" fmla="*/ 46 h 92"/>
                <a:gd name="T34" fmla="*/ 3 w 92"/>
                <a:gd name="T35" fmla="*/ 54 h 92"/>
                <a:gd name="T36" fmla="*/ 6 w 92"/>
                <a:gd name="T37" fmla="*/ 63 h 92"/>
                <a:gd name="T38" fmla="*/ 9 w 92"/>
                <a:gd name="T39" fmla="*/ 72 h 92"/>
                <a:gd name="T40" fmla="*/ 15 w 92"/>
                <a:gd name="T41" fmla="*/ 77 h 92"/>
                <a:gd name="T42" fmla="*/ 20 w 92"/>
                <a:gd name="T43" fmla="*/ 83 h 92"/>
                <a:gd name="T44" fmla="*/ 29 w 92"/>
                <a:gd name="T45" fmla="*/ 86 h 92"/>
                <a:gd name="T46" fmla="*/ 38 w 92"/>
                <a:gd name="T47" fmla="*/ 89 h 92"/>
                <a:gd name="T48" fmla="*/ 46 w 92"/>
                <a:gd name="T49" fmla="*/ 92 h 92"/>
                <a:gd name="T50" fmla="*/ 55 w 92"/>
                <a:gd name="T51" fmla="*/ 89 h 92"/>
                <a:gd name="T52" fmla="*/ 63 w 92"/>
                <a:gd name="T53" fmla="*/ 86 h 92"/>
                <a:gd name="T54" fmla="*/ 72 w 92"/>
                <a:gd name="T55" fmla="*/ 83 h 92"/>
                <a:gd name="T56" fmla="*/ 78 w 92"/>
                <a:gd name="T57" fmla="*/ 77 h 92"/>
                <a:gd name="T58" fmla="*/ 83 w 92"/>
                <a:gd name="T59" fmla="*/ 72 h 92"/>
                <a:gd name="T60" fmla="*/ 89 w 92"/>
                <a:gd name="T61" fmla="*/ 63 h 92"/>
                <a:gd name="T62" fmla="*/ 92 w 92"/>
                <a:gd name="T63" fmla="*/ 54 h 92"/>
                <a:gd name="T64" fmla="*/ 92 w 92"/>
                <a:gd name="T65" fmla="*/ 46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2"/>
                <a:gd name="T101" fmla="*/ 92 w 9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2">
                  <a:moveTo>
                    <a:pt x="92" y="46"/>
                  </a:moveTo>
                  <a:lnTo>
                    <a:pt x="92" y="34"/>
                  </a:lnTo>
                  <a:lnTo>
                    <a:pt x="89" y="29"/>
                  </a:lnTo>
                  <a:lnTo>
                    <a:pt x="83" y="20"/>
                  </a:lnTo>
                  <a:lnTo>
                    <a:pt x="78" y="14"/>
                  </a:lnTo>
                  <a:lnTo>
                    <a:pt x="72" y="9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46"/>
                  </a:lnTo>
                  <a:lnTo>
                    <a:pt x="3" y="54"/>
                  </a:lnTo>
                  <a:lnTo>
                    <a:pt x="6" y="63"/>
                  </a:lnTo>
                  <a:lnTo>
                    <a:pt x="9" y="72"/>
                  </a:lnTo>
                  <a:lnTo>
                    <a:pt x="15" y="77"/>
                  </a:lnTo>
                  <a:lnTo>
                    <a:pt x="20" y="83"/>
                  </a:lnTo>
                  <a:lnTo>
                    <a:pt x="29" y="86"/>
                  </a:lnTo>
                  <a:lnTo>
                    <a:pt x="38" y="89"/>
                  </a:lnTo>
                  <a:lnTo>
                    <a:pt x="46" y="92"/>
                  </a:lnTo>
                  <a:lnTo>
                    <a:pt x="55" y="89"/>
                  </a:lnTo>
                  <a:lnTo>
                    <a:pt x="63" y="86"/>
                  </a:lnTo>
                  <a:lnTo>
                    <a:pt x="72" y="83"/>
                  </a:lnTo>
                  <a:lnTo>
                    <a:pt x="78" y="77"/>
                  </a:lnTo>
                  <a:lnTo>
                    <a:pt x="83" y="72"/>
                  </a:lnTo>
                  <a:lnTo>
                    <a:pt x="89" y="63"/>
                  </a:lnTo>
                  <a:lnTo>
                    <a:pt x="92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1" name="Freeform 51"/>
            <p:cNvSpPr>
              <a:spLocks/>
            </p:cNvSpPr>
            <p:nvPr/>
          </p:nvSpPr>
          <p:spPr bwMode="auto">
            <a:xfrm>
              <a:off x="3406" y="1447"/>
              <a:ext cx="92" cy="89"/>
            </a:xfrm>
            <a:custGeom>
              <a:avLst/>
              <a:gdLst>
                <a:gd name="T0" fmla="*/ 92 w 92"/>
                <a:gd name="T1" fmla="*/ 46 h 89"/>
                <a:gd name="T2" fmla="*/ 89 w 92"/>
                <a:gd name="T3" fmla="*/ 34 h 89"/>
                <a:gd name="T4" fmla="*/ 86 w 92"/>
                <a:gd name="T5" fmla="*/ 26 h 89"/>
                <a:gd name="T6" fmla="*/ 83 w 92"/>
                <a:gd name="T7" fmla="*/ 20 h 89"/>
                <a:gd name="T8" fmla="*/ 77 w 92"/>
                <a:gd name="T9" fmla="*/ 11 h 89"/>
                <a:gd name="T10" fmla="*/ 69 w 92"/>
                <a:gd name="T11" fmla="*/ 6 h 89"/>
                <a:gd name="T12" fmla="*/ 63 w 92"/>
                <a:gd name="T13" fmla="*/ 3 h 89"/>
                <a:gd name="T14" fmla="*/ 54 w 92"/>
                <a:gd name="T15" fmla="*/ 0 h 89"/>
                <a:gd name="T16" fmla="*/ 46 w 92"/>
                <a:gd name="T17" fmla="*/ 0 h 89"/>
                <a:gd name="T18" fmla="*/ 34 w 92"/>
                <a:gd name="T19" fmla="*/ 0 h 89"/>
                <a:gd name="T20" fmla="*/ 26 w 92"/>
                <a:gd name="T21" fmla="*/ 3 h 89"/>
                <a:gd name="T22" fmla="*/ 20 w 92"/>
                <a:gd name="T23" fmla="*/ 6 h 89"/>
                <a:gd name="T24" fmla="*/ 12 w 92"/>
                <a:gd name="T25" fmla="*/ 11 h 89"/>
                <a:gd name="T26" fmla="*/ 6 w 92"/>
                <a:gd name="T27" fmla="*/ 20 h 89"/>
                <a:gd name="T28" fmla="*/ 3 w 92"/>
                <a:gd name="T29" fmla="*/ 26 h 89"/>
                <a:gd name="T30" fmla="*/ 0 w 92"/>
                <a:gd name="T31" fmla="*/ 34 h 89"/>
                <a:gd name="T32" fmla="*/ 0 w 92"/>
                <a:gd name="T33" fmla="*/ 46 h 89"/>
                <a:gd name="T34" fmla="*/ 0 w 92"/>
                <a:gd name="T35" fmla="*/ 54 h 89"/>
                <a:gd name="T36" fmla="*/ 3 w 92"/>
                <a:gd name="T37" fmla="*/ 63 h 89"/>
                <a:gd name="T38" fmla="*/ 6 w 92"/>
                <a:gd name="T39" fmla="*/ 69 h 89"/>
                <a:gd name="T40" fmla="*/ 12 w 92"/>
                <a:gd name="T41" fmla="*/ 77 h 89"/>
                <a:gd name="T42" fmla="*/ 20 w 92"/>
                <a:gd name="T43" fmla="*/ 80 h 89"/>
                <a:gd name="T44" fmla="*/ 26 w 92"/>
                <a:gd name="T45" fmla="*/ 86 h 89"/>
                <a:gd name="T46" fmla="*/ 34 w 92"/>
                <a:gd name="T47" fmla="*/ 89 h 89"/>
                <a:gd name="T48" fmla="*/ 46 w 92"/>
                <a:gd name="T49" fmla="*/ 89 h 89"/>
                <a:gd name="T50" fmla="*/ 54 w 92"/>
                <a:gd name="T51" fmla="*/ 89 h 89"/>
                <a:gd name="T52" fmla="*/ 63 w 92"/>
                <a:gd name="T53" fmla="*/ 86 h 89"/>
                <a:gd name="T54" fmla="*/ 69 w 92"/>
                <a:gd name="T55" fmla="*/ 80 h 89"/>
                <a:gd name="T56" fmla="*/ 77 w 92"/>
                <a:gd name="T57" fmla="*/ 77 h 89"/>
                <a:gd name="T58" fmla="*/ 83 w 92"/>
                <a:gd name="T59" fmla="*/ 69 h 89"/>
                <a:gd name="T60" fmla="*/ 86 w 92"/>
                <a:gd name="T61" fmla="*/ 63 h 89"/>
                <a:gd name="T62" fmla="*/ 89 w 92"/>
                <a:gd name="T63" fmla="*/ 54 h 89"/>
                <a:gd name="T64" fmla="*/ 92 w 92"/>
                <a:gd name="T65" fmla="*/ 46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89"/>
                <a:gd name="T101" fmla="*/ 92 w 92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89">
                  <a:moveTo>
                    <a:pt x="92" y="46"/>
                  </a:moveTo>
                  <a:lnTo>
                    <a:pt x="89" y="34"/>
                  </a:lnTo>
                  <a:lnTo>
                    <a:pt x="86" y="26"/>
                  </a:lnTo>
                  <a:lnTo>
                    <a:pt x="83" y="20"/>
                  </a:lnTo>
                  <a:lnTo>
                    <a:pt x="77" y="11"/>
                  </a:lnTo>
                  <a:lnTo>
                    <a:pt x="69" y="6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2" y="11"/>
                  </a:lnTo>
                  <a:lnTo>
                    <a:pt x="6" y="20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26" y="86"/>
                  </a:lnTo>
                  <a:lnTo>
                    <a:pt x="34" y="89"/>
                  </a:lnTo>
                  <a:lnTo>
                    <a:pt x="46" y="89"/>
                  </a:lnTo>
                  <a:lnTo>
                    <a:pt x="54" y="89"/>
                  </a:lnTo>
                  <a:lnTo>
                    <a:pt x="63" y="86"/>
                  </a:lnTo>
                  <a:lnTo>
                    <a:pt x="69" y="80"/>
                  </a:lnTo>
                  <a:lnTo>
                    <a:pt x="77" y="77"/>
                  </a:lnTo>
                  <a:lnTo>
                    <a:pt x="83" y="69"/>
                  </a:lnTo>
                  <a:lnTo>
                    <a:pt x="86" y="63"/>
                  </a:lnTo>
                  <a:lnTo>
                    <a:pt x="89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2" name="Freeform 52"/>
            <p:cNvSpPr>
              <a:spLocks/>
            </p:cNvSpPr>
            <p:nvPr/>
          </p:nvSpPr>
          <p:spPr bwMode="auto">
            <a:xfrm>
              <a:off x="1410" y="1856"/>
              <a:ext cx="22" cy="246"/>
            </a:xfrm>
            <a:custGeom>
              <a:avLst/>
              <a:gdLst>
                <a:gd name="T0" fmla="*/ 11 w 22"/>
                <a:gd name="T1" fmla="*/ 246 h 246"/>
                <a:gd name="T2" fmla="*/ 22 w 22"/>
                <a:gd name="T3" fmla="*/ 246 h 246"/>
                <a:gd name="T4" fmla="*/ 22 w 22"/>
                <a:gd name="T5" fmla="*/ 0 h 246"/>
                <a:gd name="T6" fmla="*/ 0 w 22"/>
                <a:gd name="T7" fmla="*/ 0 h 246"/>
                <a:gd name="T8" fmla="*/ 0 w 22"/>
                <a:gd name="T9" fmla="*/ 246 h 246"/>
                <a:gd name="T10" fmla="*/ 11 w 22"/>
                <a:gd name="T11" fmla="*/ 246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46"/>
                <a:gd name="T20" fmla="*/ 22 w 2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46">
                  <a:moveTo>
                    <a:pt x="11" y="246"/>
                  </a:moveTo>
                  <a:lnTo>
                    <a:pt x="22" y="246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1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3" name="Freeform 53"/>
            <p:cNvSpPr>
              <a:spLocks/>
            </p:cNvSpPr>
            <p:nvPr/>
          </p:nvSpPr>
          <p:spPr bwMode="auto">
            <a:xfrm>
              <a:off x="1704" y="1570"/>
              <a:ext cx="26" cy="527"/>
            </a:xfrm>
            <a:custGeom>
              <a:avLst/>
              <a:gdLst>
                <a:gd name="T0" fmla="*/ 12 w 26"/>
                <a:gd name="T1" fmla="*/ 527 h 527"/>
                <a:gd name="T2" fmla="*/ 26 w 26"/>
                <a:gd name="T3" fmla="*/ 527 h 527"/>
                <a:gd name="T4" fmla="*/ 26 w 26"/>
                <a:gd name="T5" fmla="*/ 0 h 527"/>
                <a:gd name="T6" fmla="*/ 0 w 26"/>
                <a:gd name="T7" fmla="*/ 0 h 527"/>
                <a:gd name="T8" fmla="*/ 0 w 26"/>
                <a:gd name="T9" fmla="*/ 527 h 527"/>
                <a:gd name="T10" fmla="*/ 12 w 26"/>
                <a:gd name="T11" fmla="*/ 527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527"/>
                <a:gd name="T20" fmla="*/ 26 w 26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527">
                  <a:moveTo>
                    <a:pt x="12" y="527"/>
                  </a:moveTo>
                  <a:lnTo>
                    <a:pt x="26" y="52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527"/>
                  </a:lnTo>
                  <a:lnTo>
                    <a:pt x="12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4" name="Freeform 54"/>
            <p:cNvSpPr>
              <a:spLocks/>
            </p:cNvSpPr>
            <p:nvPr/>
          </p:nvSpPr>
          <p:spPr bwMode="auto">
            <a:xfrm>
              <a:off x="1984" y="1424"/>
              <a:ext cx="23" cy="678"/>
            </a:xfrm>
            <a:custGeom>
              <a:avLst/>
              <a:gdLst>
                <a:gd name="T0" fmla="*/ 12 w 23"/>
                <a:gd name="T1" fmla="*/ 678 h 678"/>
                <a:gd name="T2" fmla="*/ 23 w 23"/>
                <a:gd name="T3" fmla="*/ 678 h 678"/>
                <a:gd name="T4" fmla="*/ 23 w 23"/>
                <a:gd name="T5" fmla="*/ 0 h 678"/>
                <a:gd name="T6" fmla="*/ 0 w 23"/>
                <a:gd name="T7" fmla="*/ 0 h 678"/>
                <a:gd name="T8" fmla="*/ 0 w 23"/>
                <a:gd name="T9" fmla="*/ 678 h 678"/>
                <a:gd name="T10" fmla="*/ 12 w 23"/>
                <a:gd name="T11" fmla="*/ 678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678"/>
                <a:gd name="T20" fmla="*/ 23 w 23"/>
                <a:gd name="T21" fmla="*/ 678 h 6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678">
                  <a:moveTo>
                    <a:pt x="12" y="678"/>
                  </a:moveTo>
                  <a:lnTo>
                    <a:pt x="23" y="67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12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5" name="Freeform 55"/>
            <p:cNvSpPr>
              <a:spLocks/>
            </p:cNvSpPr>
            <p:nvPr/>
          </p:nvSpPr>
          <p:spPr bwMode="auto">
            <a:xfrm>
              <a:off x="2282" y="1570"/>
              <a:ext cx="23" cy="527"/>
            </a:xfrm>
            <a:custGeom>
              <a:avLst/>
              <a:gdLst>
                <a:gd name="T0" fmla="*/ 11 w 23"/>
                <a:gd name="T1" fmla="*/ 527 h 527"/>
                <a:gd name="T2" fmla="*/ 23 w 23"/>
                <a:gd name="T3" fmla="*/ 527 h 527"/>
                <a:gd name="T4" fmla="*/ 23 w 23"/>
                <a:gd name="T5" fmla="*/ 0 h 527"/>
                <a:gd name="T6" fmla="*/ 0 w 23"/>
                <a:gd name="T7" fmla="*/ 0 h 527"/>
                <a:gd name="T8" fmla="*/ 0 w 23"/>
                <a:gd name="T9" fmla="*/ 527 h 527"/>
                <a:gd name="T10" fmla="*/ 11 w 23"/>
                <a:gd name="T11" fmla="*/ 527 h 5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527"/>
                <a:gd name="T20" fmla="*/ 23 w 23"/>
                <a:gd name="T21" fmla="*/ 527 h 5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527">
                  <a:moveTo>
                    <a:pt x="11" y="527"/>
                  </a:moveTo>
                  <a:lnTo>
                    <a:pt x="23" y="52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27"/>
                  </a:lnTo>
                  <a:lnTo>
                    <a:pt x="11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6" name="Freeform 56"/>
            <p:cNvSpPr>
              <a:spLocks/>
            </p:cNvSpPr>
            <p:nvPr/>
          </p:nvSpPr>
          <p:spPr bwMode="auto">
            <a:xfrm>
              <a:off x="2571" y="1856"/>
              <a:ext cx="23" cy="246"/>
            </a:xfrm>
            <a:custGeom>
              <a:avLst/>
              <a:gdLst>
                <a:gd name="T0" fmla="*/ 11 w 23"/>
                <a:gd name="T1" fmla="*/ 246 h 246"/>
                <a:gd name="T2" fmla="*/ 23 w 23"/>
                <a:gd name="T3" fmla="*/ 246 h 246"/>
                <a:gd name="T4" fmla="*/ 23 w 23"/>
                <a:gd name="T5" fmla="*/ 0 h 246"/>
                <a:gd name="T6" fmla="*/ 0 w 23"/>
                <a:gd name="T7" fmla="*/ 0 h 246"/>
                <a:gd name="T8" fmla="*/ 0 w 23"/>
                <a:gd name="T9" fmla="*/ 246 h 246"/>
                <a:gd name="T10" fmla="*/ 11 w 23"/>
                <a:gd name="T11" fmla="*/ 246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46"/>
                <a:gd name="T20" fmla="*/ 23 w 23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46">
                  <a:moveTo>
                    <a:pt x="11" y="246"/>
                  </a:moveTo>
                  <a:lnTo>
                    <a:pt x="23" y="24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1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7" name="Freeform 57"/>
            <p:cNvSpPr>
              <a:spLocks/>
            </p:cNvSpPr>
            <p:nvPr/>
          </p:nvSpPr>
          <p:spPr bwMode="auto">
            <a:xfrm>
              <a:off x="2857" y="1948"/>
              <a:ext cx="23" cy="143"/>
            </a:xfrm>
            <a:custGeom>
              <a:avLst/>
              <a:gdLst>
                <a:gd name="T0" fmla="*/ 11 w 23"/>
                <a:gd name="T1" fmla="*/ 143 h 143"/>
                <a:gd name="T2" fmla="*/ 23 w 23"/>
                <a:gd name="T3" fmla="*/ 143 h 143"/>
                <a:gd name="T4" fmla="*/ 23 w 23"/>
                <a:gd name="T5" fmla="*/ 0 h 143"/>
                <a:gd name="T6" fmla="*/ 0 w 23"/>
                <a:gd name="T7" fmla="*/ 0 h 143"/>
                <a:gd name="T8" fmla="*/ 0 w 23"/>
                <a:gd name="T9" fmla="*/ 143 h 143"/>
                <a:gd name="T10" fmla="*/ 11 w 23"/>
                <a:gd name="T11" fmla="*/ 143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43"/>
                <a:gd name="T20" fmla="*/ 23 w 23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43">
                  <a:moveTo>
                    <a:pt x="11" y="143"/>
                  </a:moveTo>
                  <a:lnTo>
                    <a:pt x="23" y="14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1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8" name="Freeform 58"/>
            <p:cNvSpPr>
              <a:spLocks/>
            </p:cNvSpPr>
            <p:nvPr/>
          </p:nvSpPr>
          <p:spPr bwMode="auto">
            <a:xfrm>
              <a:off x="3152" y="1822"/>
              <a:ext cx="25" cy="280"/>
            </a:xfrm>
            <a:custGeom>
              <a:avLst/>
              <a:gdLst>
                <a:gd name="T0" fmla="*/ 11 w 25"/>
                <a:gd name="T1" fmla="*/ 280 h 280"/>
                <a:gd name="T2" fmla="*/ 25 w 25"/>
                <a:gd name="T3" fmla="*/ 280 h 280"/>
                <a:gd name="T4" fmla="*/ 25 w 25"/>
                <a:gd name="T5" fmla="*/ 0 h 280"/>
                <a:gd name="T6" fmla="*/ 0 w 25"/>
                <a:gd name="T7" fmla="*/ 0 h 280"/>
                <a:gd name="T8" fmla="*/ 0 w 25"/>
                <a:gd name="T9" fmla="*/ 280 h 280"/>
                <a:gd name="T10" fmla="*/ 11 w 25"/>
                <a:gd name="T11" fmla="*/ 280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80"/>
                <a:gd name="T20" fmla="*/ 25 w 25"/>
                <a:gd name="T21" fmla="*/ 280 h 2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80">
                  <a:moveTo>
                    <a:pt x="11" y="280"/>
                  </a:moveTo>
                  <a:lnTo>
                    <a:pt x="25" y="28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80"/>
                  </a:lnTo>
                  <a:lnTo>
                    <a:pt x="11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9" name="Freeform 59"/>
            <p:cNvSpPr>
              <a:spLocks/>
            </p:cNvSpPr>
            <p:nvPr/>
          </p:nvSpPr>
          <p:spPr bwMode="auto">
            <a:xfrm>
              <a:off x="3443" y="1533"/>
              <a:ext cx="23" cy="569"/>
            </a:xfrm>
            <a:custGeom>
              <a:avLst/>
              <a:gdLst>
                <a:gd name="T0" fmla="*/ 12 w 23"/>
                <a:gd name="T1" fmla="*/ 569 h 569"/>
                <a:gd name="T2" fmla="*/ 23 w 23"/>
                <a:gd name="T3" fmla="*/ 569 h 569"/>
                <a:gd name="T4" fmla="*/ 23 w 23"/>
                <a:gd name="T5" fmla="*/ 0 h 569"/>
                <a:gd name="T6" fmla="*/ 0 w 23"/>
                <a:gd name="T7" fmla="*/ 0 h 569"/>
                <a:gd name="T8" fmla="*/ 0 w 23"/>
                <a:gd name="T9" fmla="*/ 569 h 569"/>
                <a:gd name="T10" fmla="*/ 12 w 23"/>
                <a:gd name="T11" fmla="*/ 569 h 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569"/>
                <a:gd name="T20" fmla="*/ 23 w 23"/>
                <a:gd name="T21" fmla="*/ 569 h 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569">
                  <a:moveTo>
                    <a:pt x="12" y="569"/>
                  </a:moveTo>
                  <a:lnTo>
                    <a:pt x="23" y="56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69"/>
                  </a:lnTo>
                  <a:lnTo>
                    <a:pt x="12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40" name="Rectangle 60"/>
            <p:cNvSpPr>
              <a:spLocks noChangeArrowheads="1"/>
            </p:cNvSpPr>
            <p:nvPr/>
          </p:nvSpPr>
          <p:spPr bwMode="auto">
            <a:xfrm>
              <a:off x="1381" y="2122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sz="2400"/>
            </a:p>
          </p:txBody>
        </p:sp>
        <p:sp>
          <p:nvSpPr>
            <p:cNvPr id="42041" name="Rectangle 61"/>
            <p:cNvSpPr>
              <a:spLocks noChangeArrowheads="1"/>
            </p:cNvSpPr>
            <p:nvPr/>
          </p:nvSpPr>
          <p:spPr bwMode="auto">
            <a:xfrm>
              <a:off x="1690" y="2116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sz="2400"/>
            </a:p>
          </p:txBody>
        </p:sp>
        <p:sp>
          <p:nvSpPr>
            <p:cNvPr id="42042" name="Rectangle 62"/>
            <p:cNvSpPr>
              <a:spLocks noChangeArrowheads="1"/>
            </p:cNvSpPr>
            <p:nvPr/>
          </p:nvSpPr>
          <p:spPr bwMode="auto">
            <a:xfrm>
              <a:off x="1970" y="2122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 sz="2400"/>
            </a:p>
          </p:txBody>
        </p:sp>
        <p:sp>
          <p:nvSpPr>
            <p:cNvPr id="42043" name="Rectangle 63"/>
            <p:cNvSpPr>
              <a:spLocks noChangeArrowheads="1"/>
            </p:cNvSpPr>
            <p:nvPr/>
          </p:nvSpPr>
          <p:spPr bwMode="auto">
            <a:xfrm>
              <a:off x="2259" y="211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 sz="2400"/>
            </a:p>
          </p:txBody>
        </p:sp>
        <p:sp>
          <p:nvSpPr>
            <p:cNvPr id="42044" name="Rectangle 64"/>
            <p:cNvSpPr>
              <a:spLocks noChangeArrowheads="1"/>
            </p:cNvSpPr>
            <p:nvPr/>
          </p:nvSpPr>
          <p:spPr bwMode="auto">
            <a:xfrm>
              <a:off x="2551" y="2116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 sz="2400"/>
            </a:p>
          </p:txBody>
        </p:sp>
        <p:sp>
          <p:nvSpPr>
            <p:cNvPr id="42045" name="Rectangle 65"/>
            <p:cNvSpPr>
              <a:spLocks noChangeArrowheads="1"/>
            </p:cNvSpPr>
            <p:nvPr/>
          </p:nvSpPr>
          <p:spPr bwMode="auto">
            <a:xfrm>
              <a:off x="2840" y="2111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 sz="2400"/>
            </a:p>
          </p:txBody>
        </p:sp>
        <p:sp>
          <p:nvSpPr>
            <p:cNvPr id="42046" name="Rectangle 66"/>
            <p:cNvSpPr>
              <a:spLocks noChangeArrowheads="1"/>
            </p:cNvSpPr>
            <p:nvPr/>
          </p:nvSpPr>
          <p:spPr bwMode="auto">
            <a:xfrm>
              <a:off x="3149" y="210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 sz="2400"/>
            </a:p>
          </p:txBody>
        </p:sp>
        <p:sp>
          <p:nvSpPr>
            <p:cNvPr id="42047" name="Rectangle 67"/>
            <p:cNvSpPr>
              <a:spLocks noChangeArrowheads="1"/>
            </p:cNvSpPr>
            <p:nvPr/>
          </p:nvSpPr>
          <p:spPr bwMode="auto">
            <a:xfrm>
              <a:off x="3438" y="2105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de-DE" sz="2400"/>
            </a:p>
          </p:txBody>
        </p:sp>
        <p:sp>
          <p:nvSpPr>
            <p:cNvPr id="42048" name="Rectangle 68"/>
            <p:cNvSpPr>
              <a:spLocks noChangeArrowheads="1"/>
            </p:cNvSpPr>
            <p:nvPr/>
          </p:nvSpPr>
          <p:spPr bwMode="auto">
            <a:xfrm>
              <a:off x="1464" y="1822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49" name="Rectangle 69"/>
            <p:cNvSpPr>
              <a:spLocks noChangeArrowheads="1"/>
            </p:cNvSpPr>
            <p:nvPr/>
          </p:nvSpPr>
          <p:spPr bwMode="auto">
            <a:xfrm>
              <a:off x="1532" y="1906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sz="2400"/>
            </a:p>
          </p:txBody>
        </p:sp>
        <p:sp>
          <p:nvSpPr>
            <p:cNvPr id="42050" name="Rectangle 70"/>
            <p:cNvSpPr>
              <a:spLocks noChangeArrowheads="1"/>
            </p:cNvSpPr>
            <p:nvPr/>
          </p:nvSpPr>
          <p:spPr bwMode="auto">
            <a:xfrm>
              <a:off x="1744" y="1564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51" name="Rectangle 71"/>
            <p:cNvSpPr>
              <a:spLocks noChangeArrowheads="1"/>
            </p:cNvSpPr>
            <p:nvPr/>
          </p:nvSpPr>
          <p:spPr bwMode="auto">
            <a:xfrm>
              <a:off x="1812" y="162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sz="2400"/>
            </a:p>
          </p:txBody>
        </p:sp>
        <p:sp>
          <p:nvSpPr>
            <p:cNvPr id="42052" name="Rectangle 72"/>
            <p:cNvSpPr>
              <a:spLocks noChangeArrowheads="1"/>
            </p:cNvSpPr>
            <p:nvPr/>
          </p:nvSpPr>
          <p:spPr bwMode="auto">
            <a:xfrm>
              <a:off x="2036" y="1418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53" name="Rectangle 73"/>
            <p:cNvSpPr>
              <a:spLocks noChangeArrowheads="1"/>
            </p:cNvSpPr>
            <p:nvPr/>
          </p:nvSpPr>
          <p:spPr bwMode="auto">
            <a:xfrm>
              <a:off x="2112" y="148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 sz="2400"/>
            </a:p>
          </p:txBody>
        </p:sp>
        <p:sp>
          <p:nvSpPr>
            <p:cNvPr id="42054" name="Rectangle 74"/>
            <p:cNvSpPr>
              <a:spLocks noChangeArrowheads="1"/>
            </p:cNvSpPr>
            <p:nvPr/>
          </p:nvSpPr>
          <p:spPr bwMode="auto">
            <a:xfrm>
              <a:off x="2331" y="1596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55" name="Rectangle 75"/>
            <p:cNvSpPr>
              <a:spLocks noChangeArrowheads="1"/>
            </p:cNvSpPr>
            <p:nvPr/>
          </p:nvSpPr>
          <p:spPr bwMode="auto">
            <a:xfrm>
              <a:off x="2391" y="165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 sz="2400"/>
            </a:p>
          </p:txBody>
        </p:sp>
        <p:sp>
          <p:nvSpPr>
            <p:cNvPr id="42056" name="Rectangle 76"/>
            <p:cNvSpPr>
              <a:spLocks noChangeArrowheads="1"/>
            </p:cNvSpPr>
            <p:nvPr/>
          </p:nvSpPr>
          <p:spPr bwMode="auto">
            <a:xfrm>
              <a:off x="2617" y="1830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57" name="Rectangle 77"/>
            <p:cNvSpPr>
              <a:spLocks noChangeArrowheads="1"/>
            </p:cNvSpPr>
            <p:nvPr/>
          </p:nvSpPr>
          <p:spPr bwMode="auto">
            <a:xfrm>
              <a:off x="2693" y="1877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 sz="2400"/>
            </a:p>
          </p:txBody>
        </p:sp>
        <p:sp>
          <p:nvSpPr>
            <p:cNvPr id="42058" name="Rectangle 78"/>
            <p:cNvSpPr>
              <a:spLocks noChangeArrowheads="1"/>
            </p:cNvSpPr>
            <p:nvPr/>
          </p:nvSpPr>
          <p:spPr bwMode="auto">
            <a:xfrm>
              <a:off x="2903" y="1925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59" name="Rectangle 79"/>
            <p:cNvSpPr>
              <a:spLocks noChangeArrowheads="1"/>
            </p:cNvSpPr>
            <p:nvPr/>
          </p:nvSpPr>
          <p:spPr bwMode="auto">
            <a:xfrm>
              <a:off x="2987" y="1993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 sz="2400"/>
            </a:p>
          </p:txBody>
        </p:sp>
        <p:sp>
          <p:nvSpPr>
            <p:cNvPr id="42060" name="Rectangle 80"/>
            <p:cNvSpPr>
              <a:spLocks noChangeArrowheads="1"/>
            </p:cNvSpPr>
            <p:nvPr/>
          </p:nvSpPr>
          <p:spPr bwMode="auto">
            <a:xfrm>
              <a:off x="3197" y="1793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61" name="Rectangle 81"/>
            <p:cNvSpPr>
              <a:spLocks noChangeArrowheads="1"/>
            </p:cNvSpPr>
            <p:nvPr/>
          </p:nvSpPr>
          <p:spPr bwMode="auto">
            <a:xfrm>
              <a:off x="3257" y="186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 sz="2400"/>
            </a:p>
          </p:txBody>
        </p:sp>
        <p:sp>
          <p:nvSpPr>
            <p:cNvPr id="42062" name="Rectangle 82"/>
            <p:cNvSpPr>
              <a:spLocks noChangeArrowheads="1"/>
            </p:cNvSpPr>
            <p:nvPr/>
          </p:nvSpPr>
          <p:spPr bwMode="auto">
            <a:xfrm>
              <a:off x="3495" y="1501"/>
              <a:ext cx="9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400"/>
            </a:p>
          </p:txBody>
        </p:sp>
        <p:sp>
          <p:nvSpPr>
            <p:cNvPr id="42063" name="Rectangle 83"/>
            <p:cNvSpPr>
              <a:spLocks noChangeArrowheads="1"/>
            </p:cNvSpPr>
            <p:nvPr/>
          </p:nvSpPr>
          <p:spPr bwMode="auto">
            <a:xfrm>
              <a:off x="3587" y="1580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de-DE" sz="2400"/>
            </a:p>
          </p:txBody>
        </p:sp>
        <p:sp>
          <p:nvSpPr>
            <p:cNvPr id="42064" name="Rectangle 84"/>
            <p:cNvSpPr>
              <a:spLocks noChangeArrowheads="1"/>
            </p:cNvSpPr>
            <p:nvPr/>
          </p:nvSpPr>
          <p:spPr bwMode="auto">
            <a:xfrm>
              <a:off x="2371" y="1309"/>
              <a:ext cx="9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de-DE" sz="2400"/>
            </a:p>
          </p:txBody>
        </p:sp>
        <p:sp>
          <p:nvSpPr>
            <p:cNvPr id="42065" name="Rectangle 85"/>
            <p:cNvSpPr>
              <a:spLocks noChangeArrowheads="1"/>
            </p:cNvSpPr>
            <p:nvPr/>
          </p:nvSpPr>
          <p:spPr bwMode="auto">
            <a:xfrm>
              <a:off x="2451" y="1309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de-DE" sz="2400"/>
            </a:p>
          </p:txBody>
        </p:sp>
        <p:sp>
          <p:nvSpPr>
            <p:cNvPr id="42066" name="Rectangle 86"/>
            <p:cNvSpPr>
              <a:spLocks noChangeArrowheads="1"/>
            </p:cNvSpPr>
            <p:nvPr/>
          </p:nvSpPr>
          <p:spPr bwMode="auto">
            <a:xfrm>
              <a:off x="2505" y="1309"/>
              <a:ext cx="5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 sz="2400"/>
            </a:p>
          </p:txBody>
        </p:sp>
        <p:sp>
          <p:nvSpPr>
            <p:cNvPr id="42067" name="Rectangle 87"/>
            <p:cNvSpPr>
              <a:spLocks noChangeArrowheads="1"/>
            </p:cNvSpPr>
            <p:nvPr/>
          </p:nvSpPr>
          <p:spPr bwMode="auto">
            <a:xfrm>
              <a:off x="2551" y="1309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de-DE" sz="2400"/>
            </a:p>
          </p:txBody>
        </p:sp>
        <p:sp>
          <p:nvSpPr>
            <p:cNvPr id="42068" name="Rectangle 88"/>
            <p:cNvSpPr>
              <a:spLocks noChangeArrowheads="1"/>
            </p:cNvSpPr>
            <p:nvPr/>
          </p:nvSpPr>
          <p:spPr bwMode="auto">
            <a:xfrm>
              <a:off x="2585" y="1309"/>
              <a:ext cx="5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 sz="2400"/>
            </a:p>
          </p:txBody>
        </p:sp>
        <p:sp>
          <p:nvSpPr>
            <p:cNvPr id="42069" name="Rectangle 89"/>
            <p:cNvSpPr>
              <a:spLocks noChangeArrowheads="1"/>
            </p:cNvSpPr>
            <p:nvPr/>
          </p:nvSpPr>
          <p:spPr bwMode="auto">
            <a:xfrm>
              <a:off x="2634" y="1309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de-DE" sz="2400"/>
            </a:p>
          </p:txBody>
        </p:sp>
        <p:sp>
          <p:nvSpPr>
            <p:cNvPr id="42070" name="Rectangle 90"/>
            <p:cNvSpPr>
              <a:spLocks noChangeArrowheads="1"/>
            </p:cNvSpPr>
            <p:nvPr/>
          </p:nvSpPr>
          <p:spPr bwMode="auto">
            <a:xfrm>
              <a:off x="2674" y="130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de-DE" sz="2400"/>
            </a:p>
          </p:txBody>
        </p:sp>
        <p:sp>
          <p:nvSpPr>
            <p:cNvPr id="42071" name="Rectangle 91"/>
            <p:cNvSpPr>
              <a:spLocks noChangeArrowheads="1"/>
            </p:cNvSpPr>
            <p:nvPr/>
          </p:nvSpPr>
          <p:spPr bwMode="auto">
            <a:xfrm>
              <a:off x="2734" y="130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72" name="Rectangle 92"/>
            <p:cNvSpPr>
              <a:spLocks noChangeArrowheads="1"/>
            </p:cNvSpPr>
            <p:nvPr/>
          </p:nvSpPr>
          <p:spPr bwMode="auto">
            <a:xfrm>
              <a:off x="2794" y="130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de-DE" sz="2400"/>
            </a:p>
          </p:txBody>
        </p:sp>
        <p:sp>
          <p:nvSpPr>
            <p:cNvPr id="42073" name="Rectangle 93"/>
            <p:cNvSpPr>
              <a:spLocks noChangeArrowheads="1"/>
            </p:cNvSpPr>
            <p:nvPr/>
          </p:nvSpPr>
          <p:spPr bwMode="auto">
            <a:xfrm>
              <a:off x="2854" y="1309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 sz="2400"/>
            </a:p>
          </p:txBody>
        </p:sp>
        <p:sp>
          <p:nvSpPr>
            <p:cNvPr id="42074" name="Rectangle 94"/>
            <p:cNvSpPr>
              <a:spLocks noChangeArrowheads="1"/>
            </p:cNvSpPr>
            <p:nvPr/>
          </p:nvSpPr>
          <p:spPr bwMode="auto">
            <a:xfrm>
              <a:off x="2888" y="1309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de-DE" sz="2400"/>
            </a:p>
          </p:txBody>
        </p:sp>
        <p:sp>
          <p:nvSpPr>
            <p:cNvPr id="42075" name="Rectangle 95"/>
            <p:cNvSpPr>
              <a:spLocks noChangeArrowheads="1"/>
            </p:cNvSpPr>
            <p:nvPr/>
          </p:nvSpPr>
          <p:spPr bwMode="auto">
            <a:xfrm>
              <a:off x="2923" y="130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de-DE" sz="2400"/>
            </a:p>
          </p:txBody>
        </p:sp>
        <p:sp>
          <p:nvSpPr>
            <p:cNvPr id="42076" name="Rectangle 96"/>
            <p:cNvSpPr>
              <a:spLocks noChangeArrowheads="1"/>
            </p:cNvSpPr>
            <p:nvPr/>
          </p:nvSpPr>
          <p:spPr bwMode="auto">
            <a:xfrm>
              <a:off x="2983" y="1309"/>
              <a:ext cx="6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 sz="2400"/>
            </a:p>
          </p:txBody>
        </p:sp>
        <p:sp>
          <p:nvSpPr>
            <p:cNvPr id="42077" name="Rectangle 97"/>
            <p:cNvSpPr>
              <a:spLocks noChangeArrowheads="1"/>
            </p:cNvSpPr>
            <p:nvPr/>
          </p:nvSpPr>
          <p:spPr bwMode="auto">
            <a:xfrm>
              <a:off x="3043" y="1309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 sz="2400"/>
            </a:p>
          </p:txBody>
        </p:sp>
        <p:sp>
          <p:nvSpPr>
            <p:cNvPr id="42078" name="Rectangle 98"/>
            <p:cNvSpPr>
              <a:spLocks noChangeArrowheads="1"/>
            </p:cNvSpPr>
            <p:nvPr/>
          </p:nvSpPr>
          <p:spPr bwMode="auto">
            <a:xfrm>
              <a:off x="3074" y="1298"/>
              <a:ext cx="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j</a:t>
              </a:r>
              <a:endParaRPr lang="de-DE" sz="2400"/>
            </a:p>
          </p:txBody>
        </p:sp>
        <p:sp>
          <p:nvSpPr>
            <p:cNvPr id="42079" name="Rectangle 99"/>
            <p:cNvSpPr>
              <a:spLocks noChangeArrowheads="1"/>
            </p:cNvSpPr>
            <p:nvPr/>
          </p:nvSpPr>
          <p:spPr bwMode="auto">
            <a:xfrm>
              <a:off x="3149" y="1309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de-DE" sz="2400"/>
            </a:p>
          </p:txBody>
        </p:sp>
        <p:sp>
          <p:nvSpPr>
            <p:cNvPr id="42080" name="Rectangle 100"/>
            <p:cNvSpPr>
              <a:spLocks noChangeArrowheads="1"/>
            </p:cNvSpPr>
            <p:nvPr/>
          </p:nvSpPr>
          <p:spPr bwMode="auto">
            <a:xfrm>
              <a:off x="3189" y="1309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de-DE" sz="2400"/>
            </a:p>
          </p:txBody>
        </p:sp>
        <p:sp>
          <p:nvSpPr>
            <p:cNvPr id="42081" name="Rectangle 101"/>
            <p:cNvSpPr>
              <a:spLocks noChangeArrowheads="1"/>
            </p:cNvSpPr>
            <p:nvPr/>
          </p:nvSpPr>
          <p:spPr bwMode="auto">
            <a:xfrm>
              <a:off x="3223" y="1309"/>
              <a:ext cx="4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de-DE" sz="2400"/>
            </a:p>
          </p:txBody>
        </p:sp>
      </p:grpSp>
      <p:sp>
        <p:nvSpPr>
          <p:cNvPr id="41990" name="Text Box 102"/>
          <p:cNvSpPr txBox="1">
            <a:spLocks noChangeArrowheads="1"/>
          </p:cNvSpPr>
          <p:nvPr/>
        </p:nvSpPr>
        <p:spPr bwMode="auto">
          <a:xfrm>
            <a:off x="6213475" y="2247900"/>
            <a:ext cx="2473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/>
              <a:t>w</a:t>
            </a:r>
            <a:r>
              <a:rPr lang="de-DE" sz="2800" baseline="-25000"/>
              <a:t>i</a:t>
            </a:r>
            <a:r>
              <a:rPr lang="de-DE" sz="2800"/>
              <a:t> = w(i) = </a:t>
            </a:r>
            <a:r>
              <a:rPr lang="de-DE" sz="2800">
                <a:sym typeface="Symbol" pitchFamily="18" charset="2"/>
              </a:rPr>
              <a:t>(i)</a:t>
            </a:r>
          </a:p>
        </p:txBody>
      </p:sp>
      <p:sp>
        <p:nvSpPr>
          <p:cNvPr id="41991" name="Text Box 104"/>
          <p:cNvSpPr txBox="1">
            <a:spLocks noChangeArrowheads="1"/>
          </p:cNvSpPr>
          <p:nvPr/>
        </p:nvSpPr>
        <p:spPr bwMode="auto">
          <a:xfrm>
            <a:off x="660400" y="1295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/>
              <a:t>Min. Fehler </a:t>
            </a:r>
            <a:r>
              <a:rPr lang="de-DE" sz="2400">
                <a:sym typeface="Symbol" pitchFamily="18" charset="2"/>
              </a:rPr>
              <a:t></a:t>
            </a:r>
            <a:r>
              <a:rPr lang="de-DE" sz="2400"/>
              <a:t> Eigenvektoren. </a:t>
            </a:r>
            <a:r>
              <a:rPr lang="de-DE" sz="2400">
                <a:solidFill>
                  <a:schemeClr val="accent2"/>
                </a:solidFill>
              </a:rPr>
              <a:t>Und im kontin. Fall?</a:t>
            </a:r>
          </a:p>
        </p:txBody>
      </p:sp>
      <p:sp>
        <p:nvSpPr>
          <p:cNvPr id="41992" name="Text Box 105"/>
          <p:cNvSpPr txBox="1">
            <a:spLocks noChangeArrowheads="1"/>
          </p:cNvSpPr>
          <p:nvPr/>
        </p:nvSpPr>
        <p:spPr bwMode="auto">
          <a:xfrm>
            <a:off x="635000" y="39624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/>
              <a:t>Eigenvektor </a:t>
            </a:r>
            <a:r>
              <a:rPr lang="de-DE" sz="2400" b="1"/>
              <a:t>w</a:t>
            </a:r>
            <a:r>
              <a:rPr lang="de-DE" sz="2400"/>
              <a:t> = diskretisierte Eigenfunktion </a:t>
            </a:r>
            <a:r>
              <a:rPr lang="de-DE" sz="2800" b="1">
                <a:solidFill>
                  <a:schemeClr val="accent2"/>
                </a:solidFill>
                <a:sym typeface="Symbol" pitchFamily="18" charset="2"/>
              </a:rPr>
              <a:t></a:t>
            </a:r>
            <a:r>
              <a:rPr lang="de-DE" sz="2800">
                <a:sym typeface="Symbol" pitchFamily="18" charset="2"/>
              </a:rPr>
              <a:t>(w)</a:t>
            </a:r>
          </a:p>
        </p:txBody>
      </p:sp>
      <p:sp>
        <p:nvSpPr>
          <p:cNvPr id="41993" name="Freeform 98"/>
          <p:cNvSpPr>
            <a:spLocks/>
          </p:cNvSpPr>
          <p:nvPr/>
        </p:nvSpPr>
        <p:spPr bwMode="auto">
          <a:xfrm>
            <a:off x="1914525" y="2068513"/>
            <a:ext cx="4048125" cy="1093787"/>
          </a:xfrm>
          <a:custGeom>
            <a:avLst/>
            <a:gdLst>
              <a:gd name="T0" fmla="*/ 0 w 2550"/>
              <a:gd name="T1" fmla="*/ 2147483647 h 689"/>
              <a:gd name="T2" fmla="*/ 2147483647 w 2550"/>
              <a:gd name="T3" fmla="*/ 2147483647 h 689"/>
              <a:gd name="T4" fmla="*/ 2147483647 w 2550"/>
              <a:gd name="T5" fmla="*/ 2147483647 h 689"/>
              <a:gd name="T6" fmla="*/ 2147483647 w 2550"/>
              <a:gd name="T7" fmla="*/ 2147483647 h 689"/>
              <a:gd name="T8" fmla="*/ 2147483647 w 2550"/>
              <a:gd name="T9" fmla="*/ 2147483647 h 689"/>
              <a:gd name="T10" fmla="*/ 2147483647 w 2550"/>
              <a:gd name="T11" fmla="*/ 2147483647 h 689"/>
              <a:gd name="T12" fmla="*/ 2147483647 w 2550"/>
              <a:gd name="T13" fmla="*/ 2147483647 h 6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50"/>
              <a:gd name="T22" fmla="*/ 0 h 689"/>
              <a:gd name="T23" fmla="*/ 2550 w 2550"/>
              <a:gd name="T24" fmla="*/ 689 h 6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50" h="689">
                <a:moveTo>
                  <a:pt x="0" y="689"/>
                </a:moveTo>
                <a:cubicBezTo>
                  <a:pt x="230" y="451"/>
                  <a:pt x="461" y="213"/>
                  <a:pt x="618" y="119"/>
                </a:cubicBezTo>
                <a:cubicBezTo>
                  <a:pt x="775" y="25"/>
                  <a:pt x="800" y="49"/>
                  <a:pt x="942" y="125"/>
                </a:cubicBezTo>
                <a:cubicBezTo>
                  <a:pt x="1084" y="201"/>
                  <a:pt x="1324" y="501"/>
                  <a:pt x="1470" y="575"/>
                </a:cubicBezTo>
                <a:cubicBezTo>
                  <a:pt x="1616" y="649"/>
                  <a:pt x="1671" y="650"/>
                  <a:pt x="1818" y="569"/>
                </a:cubicBezTo>
                <a:cubicBezTo>
                  <a:pt x="1965" y="488"/>
                  <a:pt x="2230" y="178"/>
                  <a:pt x="2352" y="89"/>
                </a:cubicBezTo>
                <a:cubicBezTo>
                  <a:pt x="2474" y="0"/>
                  <a:pt x="2512" y="17"/>
                  <a:pt x="2550" y="35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509C1F0-249B-474B-9BC0-643EBE51F9EE}" type="slidenum">
              <a:rPr lang="de-DE" sz="1000" smtClean="0"/>
              <a:pPr/>
              <a:t>23</a:t>
            </a:fld>
            <a:r>
              <a:rPr lang="de-DE" sz="1000" smtClean="0"/>
              <a:t> -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kont. Eigenwertgleichung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8713"/>
            <a:ext cx="8164512" cy="612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Aw = </a:t>
            </a:r>
            <a:r>
              <a:rPr lang="de-DE" smtClean="0">
                <a:sym typeface="Symbol" pitchFamily="18" charset="2"/>
              </a:rPr>
              <a:t></a:t>
            </a:r>
            <a:r>
              <a:rPr lang="de-DE" b="0" baseline="-25000" smtClean="0">
                <a:sym typeface="Symbol" pitchFamily="18" charset="2"/>
              </a:rPr>
              <a:t>12</a:t>
            </a:r>
            <a:r>
              <a:rPr lang="de-DE" smtClean="0"/>
              <a:t>w       A </a:t>
            </a:r>
            <a:r>
              <a:rPr lang="de-DE" b="0" smtClean="0"/>
              <a:t>= </a:t>
            </a:r>
            <a:r>
              <a:rPr lang="de-DE" b="0" smtClean="0">
                <a:sym typeface="Symbol" pitchFamily="18" charset="2"/>
              </a:rPr>
              <a:t> (x</a:t>
            </a:r>
            <a:r>
              <a:rPr lang="de-DE" b="0" baseline="-25000" smtClean="0">
                <a:sym typeface="Symbol" pitchFamily="18" charset="2"/>
              </a:rPr>
              <a:t>1</a:t>
            </a:r>
            <a:r>
              <a:rPr lang="de-DE" sz="1600" b="0" smtClean="0">
                <a:sym typeface="Symbol" pitchFamily="18" charset="2"/>
              </a:rPr>
              <a:t>(i)</a:t>
            </a:r>
            <a:r>
              <a:rPr lang="de-DE" b="0" smtClean="0">
                <a:sym typeface="Symbol" pitchFamily="18" charset="2"/>
              </a:rPr>
              <a:t>x</a:t>
            </a:r>
            <a:r>
              <a:rPr lang="de-DE" b="0" baseline="-25000" smtClean="0">
                <a:sym typeface="Symbol" pitchFamily="18" charset="2"/>
              </a:rPr>
              <a:t>2</a:t>
            </a:r>
            <a:r>
              <a:rPr lang="de-DE" sz="1600" b="0" smtClean="0">
                <a:sym typeface="Symbol" pitchFamily="18" charset="2"/>
              </a:rPr>
              <a:t>(j)</a:t>
            </a:r>
            <a:r>
              <a:rPr lang="de-DE" b="0" smtClean="0">
                <a:sym typeface="Symbol" pitchFamily="18" charset="2"/>
              </a:rPr>
              <a:t>)   der Bilder w(x</a:t>
            </a:r>
            <a:r>
              <a:rPr lang="de-DE" b="0" baseline="-25000" smtClean="0">
                <a:sym typeface="Symbol" pitchFamily="18" charset="2"/>
              </a:rPr>
              <a:t>1</a:t>
            </a:r>
            <a:r>
              <a:rPr lang="de-DE" b="0" smtClean="0">
                <a:sym typeface="Symbol" pitchFamily="18" charset="2"/>
              </a:rPr>
              <a:t>,x</a:t>
            </a:r>
            <a:r>
              <a:rPr lang="de-DE" b="0" baseline="-25000" smtClean="0">
                <a:sym typeface="Symbol" pitchFamily="18" charset="2"/>
              </a:rPr>
              <a:t>2</a:t>
            </a:r>
            <a:r>
              <a:rPr lang="de-DE" b="0" smtClean="0">
                <a:sym typeface="Symbol" pitchFamily="18" charset="2"/>
              </a:rPr>
              <a:t>)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600075" y="1924050"/>
          <a:ext cx="7048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3" imgW="292100" imgH="495300" progId="Equation.DSMT4">
                  <p:embed/>
                </p:oleObj>
              </mc:Choice>
              <mc:Fallback>
                <p:oleObj name="Equation" r:id="rId3" imgW="292100" imgH="495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1924050"/>
                        <a:ext cx="70485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076325" y="2328863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</a:rPr>
              <a:t>C(x</a:t>
            </a:r>
            <a:r>
              <a:rPr lang="de-DE" baseline="-30000">
                <a:latin typeface="TIMES" charset="0"/>
                <a:cs typeface="Times New Roman" pitchFamily="18" charset="0"/>
              </a:rPr>
              <a:t>1</a:t>
            </a:r>
            <a:r>
              <a:rPr lang="de-DE">
                <a:latin typeface="TIMES" charset="0"/>
                <a:cs typeface="Times New Roman" pitchFamily="18" charset="0"/>
              </a:rPr>
              <a:t>,x</a:t>
            </a:r>
            <a:r>
              <a:rPr lang="de-DE" baseline="-30000">
                <a:latin typeface="TIMES" charset="0"/>
                <a:cs typeface="Times New Roman" pitchFamily="18" charset="0"/>
              </a:rPr>
              <a:t>2</a:t>
            </a:r>
            <a:r>
              <a:rPr lang="de-DE">
                <a:latin typeface="TIMES" charset="0"/>
                <a:cs typeface="Times New Roman" pitchFamily="18" charset="0"/>
              </a:rPr>
              <a:t>,x</a:t>
            </a:r>
            <a:r>
              <a:rPr lang="de-DE" baseline="-30000">
                <a:latin typeface="TIMES" charset="0"/>
                <a:cs typeface="Times New Roman" pitchFamily="18" charset="0"/>
              </a:rPr>
              <a:t>1</a:t>
            </a:r>
            <a:r>
              <a:rPr lang="de-DE">
                <a:latin typeface="TIMES" charset="0"/>
                <a:cs typeface="Times New Roman" pitchFamily="18" charset="0"/>
              </a:rPr>
              <a:t>',x</a:t>
            </a:r>
            <a:r>
              <a:rPr lang="de-DE" baseline="-30000">
                <a:latin typeface="TIMES" charset="0"/>
                <a:cs typeface="Times New Roman" pitchFamily="18" charset="0"/>
              </a:rPr>
              <a:t>2</a:t>
            </a:r>
            <a:r>
              <a:rPr lang="de-DE">
                <a:latin typeface="TIMES" charset="0"/>
                <a:cs typeface="Times New Roman" pitchFamily="18" charset="0"/>
              </a:rPr>
              <a:t>') 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',x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') dx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' dx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' = </a:t>
            </a:r>
            <a:r>
              <a:rPr lang="de-DE" baseline="-30000">
                <a:latin typeface="TIMES" charset="0"/>
                <a:cs typeface="Times New Roman" pitchFamily="18" charset="0"/>
              </a:rPr>
              <a:t>12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,x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)  </a:t>
            </a:r>
          </a:p>
        </p:txBody>
      </p:sp>
      <p:graphicFrame>
        <p:nvGraphicFramePr>
          <p:cNvPr id="114711" name="Group 23"/>
          <p:cNvGraphicFramePr>
            <a:graphicFrameLocks noGrp="1"/>
          </p:cNvGraphicFramePr>
          <p:nvPr/>
        </p:nvGraphicFramePr>
        <p:xfrm>
          <a:off x="1057275" y="3503613"/>
          <a:ext cx="4157663" cy="396875"/>
        </p:xfrm>
        <a:graphic>
          <a:graphicData uri="http://schemas.openxmlformats.org/drawingml/2006/table">
            <a:tbl>
              <a:tblPr/>
              <a:tblGrid>
                <a:gridCol w="415766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5213" algn="r"/>
                        </a:tabLst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C(x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',x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') = C(x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') C(x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,x</a:t>
                      </a:r>
                      <a:r>
                        <a:rPr kumimoji="0" lang="de-DE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')</a:t>
                      </a:r>
                      <a:endParaRPr kumimoji="0" lang="de-DE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marT="45793" marB="4579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1066800" y="4430713"/>
            <a:ext cx="426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,x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) = 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)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),          </a:t>
            </a:r>
            <a:r>
              <a:rPr lang="de-DE" baseline="-30000">
                <a:latin typeface="TIMES" charset="0"/>
                <a:cs typeface="Times New Roman" pitchFamily="18" charset="0"/>
              </a:rPr>
              <a:t>12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= </a:t>
            </a:r>
            <a:r>
              <a:rPr lang="de-DE" baseline="-30000">
                <a:latin typeface="TIMES" charset="0"/>
                <a:cs typeface="Times New Roman" pitchFamily="18" charset="0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30000">
                <a:latin typeface="TIMES" charset="0"/>
                <a:cs typeface="Times New Roman" pitchFamily="18" charset="0"/>
              </a:rPr>
              <a:t>2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sp>
        <p:nvSpPr>
          <p:cNvPr id="114715" name="Rectangle 27"/>
          <p:cNvSpPr>
            <a:spLocks noChangeArrowheads="1"/>
          </p:cNvSpPr>
          <p:nvPr/>
        </p:nvSpPr>
        <p:spPr bwMode="auto">
          <a:xfrm>
            <a:off x="1144588" y="5880100"/>
            <a:ext cx="36528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</a:t>
            </a:r>
            <a:r>
              <a:rPr lang="de-DE" sz="2400">
                <a:latin typeface="TIMES" charset="0"/>
                <a:cs typeface="Times New Roman" pitchFamily="18" charset="0"/>
              </a:rPr>
              <a:t>``(x) + (2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400">
                <a:latin typeface="TIMES" charset="0"/>
                <a:cs typeface="Times New Roman" pitchFamily="18" charset="0"/>
              </a:rPr>
              <a:t>–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</a:t>
            </a:r>
            <a:r>
              <a:rPr lang="de-DE" sz="2400" baseline="30000">
                <a:latin typeface="TIMES" charset="0"/>
                <a:cs typeface="Times New Roman" pitchFamily="18" charset="0"/>
              </a:rPr>
              <a:t>2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)</a:t>
            </a:r>
            <a:r>
              <a:rPr lang="de-DE" sz="2400">
                <a:latin typeface="TIMES" charset="0"/>
                <a:cs typeface="Times New Roman" pitchFamily="18" charset="0"/>
              </a:rPr>
              <a:t>(x) = 0</a:t>
            </a:r>
            <a:r>
              <a:rPr lang="de-DE" sz="2400">
                <a:sym typeface="Symbol" pitchFamily="18" charset="2"/>
              </a:rPr>
              <a:t> </a:t>
            </a:r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1035050" y="3159125"/>
            <a:ext cx="3638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Separierbare Korrelationen</a:t>
            </a:r>
          </a:p>
        </p:txBody>
      </p:sp>
      <p:sp>
        <p:nvSpPr>
          <p:cNvPr id="114717" name="Text Box 29"/>
          <p:cNvSpPr txBox="1">
            <a:spLocks noChangeArrowheads="1"/>
          </p:cNvSpPr>
          <p:nvPr/>
        </p:nvSpPr>
        <p:spPr bwMode="auto">
          <a:xfrm>
            <a:off x="736600" y="5372100"/>
            <a:ext cx="557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ym typeface="Wingdings" pitchFamily="2" charset="2"/>
              </a:rPr>
              <a:t> Zwei 1</a:t>
            </a:r>
            <a:r>
              <a:rPr lang="de-DE"/>
              <a:t>-dimensionale Differentialgleichungen</a:t>
            </a:r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654050" y="3984625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ym typeface="Wingdings" pitchFamily="2" charset="2"/>
              </a:rPr>
              <a:t></a:t>
            </a:r>
            <a:r>
              <a:rPr lang="de-DE"/>
              <a:t> Separierbare Basisfunktionen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3" grpId="0"/>
      <p:bldP spid="114715" grpId="0" animBg="1"/>
      <p:bldP spid="114716" grpId="0"/>
      <p:bldP spid="114717" grpId="0"/>
      <p:bldP spid="1147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12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DFD693A-3F6C-4D9B-9377-605F2225C22D}" type="slidenum">
              <a:rPr lang="de-DE" sz="1000" smtClean="0"/>
              <a:pPr/>
              <a:t>24</a:t>
            </a:fld>
            <a:r>
              <a:rPr lang="de-DE" sz="1000" smtClean="0"/>
              <a:t> -</a:t>
            </a:r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 Coding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8713"/>
            <a:ext cx="8164512" cy="612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000" smtClean="0"/>
              <a:t>Lösungen:        Eigenfunktionen </a:t>
            </a:r>
            <a:r>
              <a:rPr lang="de-DE" sz="1800" smtClean="0"/>
              <a:t>mit</a:t>
            </a:r>
            <a:r>
              <a:rPr lang="de-DE" sz="2000" smtClean="0"/>
              <a:t> </a:t>
            </a:r>
            <a:r>
              <a:rPr lang="de-DE" sz="1800" smtClean="0"/>
              <a:t>Eigenfrequenzen </a:t>
            </a:r>
            <a:r>
              <a:rPr lang="it-IT" sz="1800" b="0" smtClean="0"/>
              <a:t>b</a:t>
            </a:r>
            <a:r>
              <a:rPr lang="it-IT" sz="1800" b="0" baseline="-25000" smtClean="0"/>
              <a:t>i</a:t>
            </a:r>
            <a:r>
              <a:rPr lang="de-DE" sz="1800" b="0" smtClean="0">
                <a:sym typeface="Symbol" pitchFamily="18" charset="2"/>
              </a:rPr>
              <a:t></a:t>
            </a:r>
            <a:r>
              <a:rPr lang="it-IT" sz="1800" b="0" smtClean="0"/>
              <a:t>N/2</a:t>
            </a:r>
            <a:r>
              <a:rPr lang="it-IT" sz="1800" b="0" smtClean="0">
                <a:sym typeface="Symbol" pitchFamily="18" charset="2"/>
              </a:rPr>
              <a:t>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1543050" y="1987550"/>
            <a:ext cx="333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800">
                <a:cs typeface="Times New Roman" pitchFamily="18" charset="0"/>
                <a:sym typeface="Symbol" pitchFamily="18" charset="2"/>
              </a:rPr>
              <a:t></a:t>
            </a:r>
            <a:r>
              <a:rPr lang="it-IT" sz="1800" baseline="-30000">
                <a:cs typeface="Times New Roman" pitchFamily="18" charset="0"/>
              </a:rPr>
              <a:t>i</a:t>
            </a:r>
            <a:r>
              <a:rPr lang="it-IT" sz="1800">
                <a:cs typeface="Times New Roman" pitchFamily="18" charset="0"/>
                <a:sym typeface="Symbol" pitchFamily="18" charset="2"/>
              </a:rPr>
              <a:t>(x) = a cos</a:t>
            </a:r>
            <a:r>
              <a:rPr lang="it-IT">
                <a:cs typeface="Times New Roman" pitchFamily="18" charset="0"/>
                <a:sym typeface="Symbol" pitchFamily="18" charset="2"/>
              </a:rPr>
              <a:t>(</a:t>
            </a:r>
            <a:r>
              <a:rPr lang="it-IT" sz="1800">
                <a:cs typeface="Times New Roman" pitchFamily="18" charset="0"/>
                <a:sym typeface="Symbol" pitchFamily="18" charset="2"/>
              </a:rPr>
              <a:t>b</a:t>
            </a:r>
            <a:r>
              <a:rPr lang="it-IT" sz="1800" baseline="-30000">
                <a:cs typeface="Times New Roman" pitchFamily="18" charset="0"/>
                <a:sym typeface="Symbol" pitchFamily="18" charset="2"/>
              </a:rPr>
              <a:t>i</a:t>
            </a:r>
            <a:r>
              <a:rPr lang="de-DE" sz="1800">
                <a:cs typeface="Times New Roman" pitchFamily="18" charset="0"/>
                <a:sym typeface="Symbol" pitchFamily="18" charset="2"/>
              </a:rPr>
              <a:t></a:t>
            </a:r>
            <a:r>
              <a:rPr lang="it-IT" sz="1800">
                <a:cs typeface="Times New Roman" pitchFamily="18" charset="0"/>
              </a:rPr>
              <a:t>(x-N/2)</a:t>
            </a:r>
            <a:r>
              <a:rPr lang="it-IT">
                <a:cs typeface="Times New Roman" pitchFamily="18" charset="0"/>
                <a:sym typeface="Symbol" pitchFamily="18" charset="2"/>
              </a:rPr>
              <a:t>)</a:t>
            </a:r>
            <a:r>
              <a:rPr lang="it-IT" sz="1800">
                <a:cs typeface="Times New Roman" pitchFamily="18" charset="0"/>
                <a:sym typeface="Symbol" pitchFamily="18" charset="2"/>
              </a:rPr>
              <a:t>  mit </a:t>
            </a:r>
            <a:r>
              <a:rPr lang="de-DE" sz="1800">
                <a:cs typeface="Times New Roman" pitchFamily="18" charset="0"/>
                <a:sym typeface="Symbol" pitchFamily="18" charset="2"/>
              </a:rPr>
              <a:t></a:t>
            </a:r>
            <a:r>
              <a:rPr lang="it-IT" sz="1800" baseline="-30000">
                <a:cs typeface="Times New Roman" pitchFamily="18" charset="0"/>
              </a:rPr>
              <a:t>i</a:t>
            </a:r>
            <a:r>
              <a:rPr lang="it-IT" sz="1800">
                <a:cs typeface="Times New Roman" pitchFamily="18" charset="0"/>
                <a:sym typeface="Symbol" pitchFamily="18" charset="2"/>
              </a:rPr>
              <a:t>=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4829175" y="1954213"/>
          <a:ext cx="8191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3" imgW="520474" imgH="380835" progId="Equation.DSMT4">
                  <p:embed/>
                </p:oleObj>
              </mc:Choice>
              <mc:Fallback>
                <p:oleObj name="Equation" r:id="rId3" imgW="520474" imgH="38083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1954213"/>
                        <a:ext cx="81915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8"/>
          <p:cNvSpPr>
            <a:spLocks noChangeArrowheads="1"/>
          </p:cNvSpPr>
          <p:nvPr/>
        </p:nvSpPr>
        <p:spPr bwMode="auto">
          <a:xfrm>
            <a:off x="6019800" y="2043113"/>
            <a:ext cx="2725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it-IT" sz="1800">
                <a:latin typeface="TIMES" charset="0"/>
                <a:cs typeface="Times New Roman" pitchFamily="18" charset="0"/>
              </a:rPr>
              <a:t>wobei    b</a:t>
            </a:r>
            <a:r>
              <a:rPr lang="it-IT" sz="1800" baseline="-30000">
                <a:latin typeface="TIMES" charset="0"/>
                <a:cs typeface="Times New Roman" pitchFamily="18" charset="0"/>
              </a:rPr>
              <a:t>i</a:t>
            </a:r>
            <a:r>
              <a:rPr lang="it-IT" sz="1800">
                <a:latin typeface="TIMES" charset="0"/>
                <a:cs typeface="Times New Roman" pitchFamily="18" charset="0"/>
              </a:rPr>
              <a:t> tan(b</a:t>
            </a:r>
            <a:r>
              <a:rPr lang="it-IT" sz="1800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it-IT" sz="1800">
                <a:latin typeface="TIMES" charset="0"/>
                <a:cs typeface="Times New Roman" pitchFamily="18" charset="0"/>
              </a:rPr>
              <a:t>N/2) =1</a:t>
            </a:r>
            <a:r>
              <a:rPr lang="de-DE" sz="1800">
                <a:sym typeface="Symbol" pitchFamily="18" charset="2"/>
              </a:rPr>
              <a:t> </a:t>
            </a:r>
            <a:endParaRPr lang="de-DE" sz="1800">
              <a:latin typeface="TIMES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1095375" y="2581275"/>
          <a:ext cx="464343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Bild" r:id="rId5" imgW="2618232" imgH="1464564" progId="Word.Picture.8">
                  <p:embed/>
                </p:oleObj>
              </mc:Choice>
              <mc:Fallback>
                <p:oleObj name="Bild" r:id="rId5" imgW="2618232" imgH="1464564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2581275"/>
                        <a:ext cx="464343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638925" y="5762625"/>
            <a:ext cx="2352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600"/>
              <a:t>N=8,</a:t>
            </a:r>
            <a:r>
              <a:rPr lang="el-GR" sz="1600">
                <a:cs typeface="Arial" pitchFamily="34" charset="0"/>
              </a:rPr>
              <a:t>α</a:t>
            </a:r>
            <a:r>
              <a:rPr lang="de-DE" sz="1600">
                <a:cs typeface="Arial" pitchFamily="34" charset="0"/>
              </a:rPr>
              <a:t>=0,125, </a:t>
            </a:r>
            <a:r>
              <a:rPr lang="en-US" sz="1600">
                <a:cs typeface="Arial" pitchFamily="34" charset="0"/>
              </a:rPr>
              <a:t>ß=0,249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791200" y="2671763"/>
            <a:ext cx="3067050" cy="1514475"/>
            <a:chOff x="3552" y="1641"/>
            <a:chExt cx="1932" cy="954"/>
          </a:xfrm>
        </p:grpSpPr>
        <p:graphicFrame>
          <p:nvGraphicFramePr>
            <p:cNvPr id="11269" name="Object 11"/>
            <p:cNvGraphicFramePr>
              <a:graphicFrameLocks noChangeAspect="1"/>
            </p:cNvGraphicFramePr>
            <p:nvPr/>
          </p:nvGraphicFramePr>
          <p:xfrm>
            <a:off x="4122" y="1641"/>
            <a:ext cx="1362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8" name="Picture" r:id="rId7" imgW="4639056" imgH="2487168" progId="Word.Picture.8">
                    <p:embed/>
                  </p:oleObj>
                </mc:Choice>
                <mc:Fallback>
                  <p:oleObj name="Picture" r:id="rId7" imgW="4639056" imgH="2487168" progId="Word.Picture.8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6000" contrast="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" y="1641"/>
                          <a:ext cx="1362" cy="9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5" name="Text Box 17"/>
            <p:cNvSpPr txBox="1">
              <a:spLocks noChangeArrowheads="1"/>
            </p:cNvSpPr>
            <p:nvPr/>
          </p:nvSpPr>
          <p:spPr bwMode="auto">
            <a:xfrm>
              <a:off x="3552" y="1794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sz="1800">
                  <a:cs typeface="Times New Roman" pitchFamily="18" charset="0"/>
                  <a:sym typeface="Symbol" pitchFamily="18" charset="2"/>
                </a:rPr>
                <a:t></a:t>
              </a:r>
              <a:r>
                <a:rPr lang="it-IT" sz="1800" baseline="-30000">
                  <a:cs typeface="Times New Roman" pitchFamily="18" charset="0"/>
                </a:rPr>
                <a:t>11</a:t>
              </a:r>
              <a:r>
                <a:rPr lang="it-IT" sz="1800"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it-IT" sz="1800" b="1"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it-IT" sz="1800">
                  <a:cs typeface="Times New Roman" pitchFamily="18" charset="0"/>
                  <a:sym typeface="Symbol" pitchFamily="18" charset="2"/>
                </a:rPr>
                <a:t>)</a:t>
              </a:r>
              <a:endParaRPr lang="de-DE" sz="1800"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759450" y="4024313"/>
            <a:ext cx="3089275" cy="1579562"/>
            <a:chOff x="3628" y="2535"/>
            <a:chExt cx="1946" cy="995"/>
          </a:xfrm>
        </p:grpSpPr>
        <p:graphicFrame>
          <p:nvGraphicFramePr>
            <p:cNvPr id="11268" name="Object 13"/>
            <p:cNvGraphicFramePr>
              <a:graphicFrameLocks noChangeAspect="1"/>
            </p:cNvGraphicFramePr>
            <p:nvPr/>
          </p:nvGraphicFramePr>
          <p:xfrm>
            <a:off x="4098" y="2535"/>
            <a:ext cx="1476" cy="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9" name="Bild" r:id="rId9" imgW="3518916" imgH="2363724" progId="Word.Picture.8">
                    <p:embed/>
                  </p:oleObj>
                </mc:Choice>
                <mc:Fallback>
                  <p:oleObj name="Bild" r:id="rId9" imgW="3518916" imgH="2363724" progId="Word.Picture.8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lum bright="-12000" contrast="24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8" y="2535"/>
                          <a:ext cx="1476" cy="9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Text Box 18"/>
            <p:cNvSpPr txBox="1">
              <a:spLocks noChangeArrowheads="1"/>
            </p:cNvSpPr>
            <p:nvPr/>
          </p:nvSpPr>
          <p:spPr bwMode="auto">
            <a:xfrm>
              <a:off x="3628" y="2956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sz="1800">
                  <a:cs typeface="Times New Roman" pitchFamily="18" charset="0"/>
                  <a:sym typeface="Symbol" pitchFamily="18" charset="2"/>
                </a:rPr>
                <a:t></a:t>
              </a:r>
              <a:r>
                <a:rPr lang="it-IT" sz="1800" baseline="-30000">
                  <a:cs typeface="Times New Roman" pitchFamily="18" charset="0"/>
                </a:rPr>
                <a:t>12</a:t>
              </a:r>
              <a:r>
                <a:rPr lang="it-IT" sz="1800"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it-IT" sz="1800" b="1"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it-IT" sz="1800">
                  <a:cs typeface="Times New Roman" pitchFamily="18" charset="0"/>
                  <a:sym typeface="Symbol" pitchFamily="18" charset="2"/>
                </a:rPr>
                <a:t>)</a:t>
              </a:r>
              <a:endParaRPr lang="de-DE" sz="1800"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577975" y="5032375"/>
            <a:ext cx="2368550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400" b="1"/>
              <a:t>e</a:t>
            </a:r>
            <a:r>
              <a:rPr lang="it-IT" sz="2400" b="1" baseline="-25000"/>
              <a:t>1      </a:t>
            </a:r>
            <a:r>
              <a:rPr lang="it-IT" sz="2400" b="1"/>
              <a:t>e</a:t>
            </a:r>
            <a:r>
              <a:rPr lang="it-IT" sz="2400" b="1" baseline="-25000"/>
              <a:t>2      </a:t>
            </a:r>
            <a:r>
              <a:rPr lang="it-IT" sz="2400" b="1"/>
              <a:t>e</a:t>
            </a:r>
            <a:r>
              <a:rPr lang="it-IT" sz="2400" b="1" baseline="-25000"/>
              <a:t>3   	 </a:t>
            </a:r>
            <a:r>
              <a:rPr lang="it-IT" sz="2400" b="1"/>
              <a:t>e</a:t>
            </a:r>
            <a:r>
              <a:rPr lang="it-IT" sz="2400" b="1" baseline="-25000"/>
              <a:t>4  </a:t>
            </a:r>
            <a:endParaRPr lang="de-DE" sz="3600"/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1641475" y="6216650"/>
            <a:ext cx="253682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it-IT" sz="2400" b="1"/>
              <a:t>e</a:t>
            </a:r>
            <a:r>
              <a:rPr lang="it-IT" sz="2400" b="1" baseline="-25000"/>
              <a:t>5      </a:t>
            </a:r>
            <a:r>
              <a:rPr lang="it-IT" sz="2400" b="1"/>
              <a:t>e</a:t>
            </a:r>
            <a:r>
              <a:rPr lang="it-IT" sz="2400" b="1" baseline="-25000"/>
              <a:t>6       </a:t>
            </a:r>
            <a:r>
              <a:rPr lang="it-IT" sz="2400" b="1"/>
              <a:t>e</a:t>
            </a:r>
            <a:r>
              <a:rPr lang="it-IT" sz="2400" b="1" baseline="-25000"/>
              <a:t>7       </a:t>
            </a:r>
            <a:r>
              <a:rPr lang="it-IT" sz="2400" b="1"/>
              <a:t>e</a:t>
            </a:r>
            <a:r>
              <a:rPr lang="it-IT" sz="2400" b="1" baseline="-25000"/>
              <a:t>8    </a:t>
            </a:r>
            <a:endParaRPr lang="de-DE" sz="3600"/>
          </a:p>
        </p:txBody>
      </p:sp>
      <p:pic>
        <p:nvPicPr>
          <p:cNvPr id="11282" name="Picture 22" descr="Abb"/>
          <p:cNvPicPr>
            <a:picLocks noChangeAspect="1" noChangeArrowheads="1"/>
          </p:cNvPicPr>
          <p:nvPr/>
        </p:nvPicPr>
        <p:blipFill>
          <a:blip r:embed="rId11" cstate="print"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346700"/>
            <a:ext cx="2260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1352550" y="5067300"/>
            <a:ext cx="2695575" cy="153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5" grpId="0"/>
      <p:bldP spid="1126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Bildkodierung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65238"/>
            <a:ext cx="8367713" cy="523875"/>
          </a:xfrm>
        </p:spPr>
        <p:txBody>
          <a:bodyPr/>
          <a:lstStyle/>
          <a:p>
            <a:r>
              <a:rPr lang="de-DE" sz="2000" smtClean="0"/>
              <a:t>Eigenfunktion coding     vs.   Kosinustransformation (JPEG)</a:t>
            </a:r>
            <a:endParaRPr lang="de-DE" sz="2000" b="0" smtClean="0"/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704850" y="2047875"/>
            <a:ext cx="36480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>
                <a:solidFill>
                  <a:srgbClr val="CC0099"/>
                </a:solidFill>
              </a:rPr>
              <a:t>Eigenfunktion</a:t>
            </a:r>
            <a:r>
              <a:rPr lang="en-US" b="1"/>
              <a:t> </a:t>
            </a:r>
            <a:r>
              <a:rPr lang="en-US" sz="1800"/>
              <a:t>1-dim</a:t>
            </a:r>
          </a:p>
          <a:p>
            <a:pPr algn="l"/>
            <a:endParaRPr lang="en-US" b="1"/>
          </a:p>
          <a:p>
            <a:pPr algn="l"/>
            <a:endParaRPr lang="en-US" sz="1800"/>
          </a:p>
          <a:p>
            <a:pPr algn="l"/>
            <a:r>
              <a:rPr lang="en-US" sz="1800"/>
              <a:t>Eigenfunktionen bei abfall. Korrelation</a:t>
            </a:r>
          </a:p>
          <a:p>
            <a:pPr algn="l"/>
            <a:endParaRPr lang="en-US" sz="1800"/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4819650" y="2066925"/>
            <a:ext cx="316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>
                <a:solidFill>
                  <a:schemeClr val="accent2"/>
                </a:solidFill>
              </a:rPr>
              <a:t>Kosinus</a:t>
            </a: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900113" y="2449513"/>
          <a:ext cx="153193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Formel" r:id="rId4" imgW="685800" imgH="406080" progId="Equation.DSMT4">
                  <p:embed/>
                </p:oleObj>
              </mc:Choice>
              <mc:Fallback>
                <p:oleObj name="Formel" r:id="rId4" imgW="68580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49513"/>
                        <a:ext cx="153193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4378325" y="2417763"/>
          <a:ext cx="25527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Formel" r:id="rId6" imgW="1143000" imgH="406080" progId="Equation.DSMT4">
                  <p:embed/>
                </p:oleObj>
              </mc:Choice>
              <mc:Fallback>
                <p:oleObj name="Formel" r:id="rId6" imgW="114300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2417763"/>
                        <a:ext cx="25527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903288" y="4572000"/>
            <a:ext cx="1827212" cy="1081088"/>
            <a:chOff x="2309" y="2916"/>
            <a:chExt cx="1151" cy="735"/>
          </a:xfrm>
        </p:grpSpPr>
        <p:sp>
          <p:nvSpPr>
            <p:cNvPr id="12301" name="Freeform 9"/>
            <p:cNvSpPr>
              <a:spLocks/>
            </p:cNvSpPr>
            <p:nvPr/>
          </p:nvSpPr>
          <p:spPr bwMode="auto">
            <a:xfrm>
              <a:off x="3429" y="3450"/>
              <a:ext cx="31" cy="32"/>
            </a:xfrm>
            <a:custGeom>
              <a:avLst/>
              <a:gdLst>
                <a:gd name="T0" fmla="*/ 0 w 71"/>
                <a:gd name="T1" fmla="*/ 1 h 58"/>
                <a:gd name="T2" fmla="*/ 0 w 71"/>
                <a:gd name="T3" fmla="*/ 1 h 58"/>
                <a:gd name="T4" fmla="*/ 0 w 71"/>
                <a:gd name="T5" fmla="*/ 1 h 58"/>
                <a:gd name="T6" fmla="*/ 0 w 71"/>
                <a:gd name="T7" fmla="*/ 0 h 58"/>
                <a:gd name="T8" fmla="*/ 0 w 71"/>
                <a:gd name="T9" fmla="*/ 1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58"/>
                <a:gd name="T17" fmla="*/ 71 w 71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58">
                  <a:moveTo>
                    <a:pt x="0" y="29"/>
                  </a:moveTo>
                  <a:lnTo>
                    <a:pt x="0" y="58"/>
                  </a:lnTo>
                  <a:lnTo>
                    <a:pt x="71" y="29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2" name="Line 10"/>
            <p:cNvSpPr>
              <a:spLocks noChangeShapeType="1"/>
            </p:cNvSpPr>
            <p:nvPr/>
          </p:nvSpPr>
          <p:spPr bwMode="auto">
            <a:xfrm flipH="1">
              <a:off x="2325" y="3466"/>
              <a:ext cx="11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3" name="Freeform 11"/>
            <p:cNvSpPr>
              <a:spLocks/>
            </p:cNvSpPr>
            <p:nvPr/>
          </p:nvSpPr>
          <p:spPr bwMode="auto">
            <a:xfrm>
              <a:off x="2309" y="2916"/>
              <a:ext cx="25" cy="39"/>
            </a:xfrm>
            <a:custGeom>
              <a:avLst/>
              <a:gdLst>
                <a:gd name="T0" fmla="*/ 0 w 57"/>
                <a:gd name="T1" fmla="*/ 1 h 72"/>
                <a:gd name="T2" fmla="*/ 0 w 57"/>
                <a:gd name="T3" fmla="*/ 1 h 72"/>
                <a:gd name="T4" fmla="*/ 0 w 57"/>
                <a:gd name="T5" fmla="*/ 0 h 72"/>
                <a:gd name="T6" fmla="*/ 0 w 57"/>
                <a:gd name="T7" fmla="*/ 1 h 72"/>
                <a:gd name="T8" fmla="*/ 0 w 57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72"/>
                <a:gd name="T17" fmla="*/ 57 w 5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72">
                  <a:moveTo>
                    <a:pt x="28" y="72"/>
                  </a:moveTo>
                  <a:lnTo>
                    <a:pt x="57" y="72"/>
                  </a:lnTo>
                  <a:lnTo>
                    <a:pt x="28" y="0"/>
                  </a:lnTo>
                  <a:lnTo>
                    <a:pt x="0" y="72"/>
                  </a:lnTo>
                  <a:lnTo>
                    <a:pt x="28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4" name="Line 12"/>
            <p:cNvSpPr>
              <a:spLocks noChangeShapeType="1"/>
            </p:cNvSpPr>
            <p:nvPr/>
          </p:nvSpPr>
          <p:spPr bwMode="auto">
            <a:xfrm>
              <a:off x="2321" y="2955"/>
              <a:ext cx="1" cy="5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5" name="Freeform 13"/>
            <p:cNvSpPr>
              <a:spLocks/>
            </p:cNvSpPr>
            <p:nvPr/>
          </p:nvSpPr>
          <p:spPr bwMode="auto">
            <a:xfrm>
              <a:off x="2700" y="3157"/>
              <a:ext cx="38" cy="49"/>
            </a:xfrm>
            <a:custGeom>
              <a:avLst/>
              <a:gdLst>
                <a:gd name="T0" fmla="*/ 0 w 89"/>
                <a:gd name="T1" fmla="*/ 1 h 92"/>
                <a:gd name="T2" fmla="*/ 0 w 89"/>
                <a:gd name="T3" fmla="*/ 1 h 92"/>
                <a:gd name="T4" fmla="*/ 0 w 89"/>
                <a:gd name="T5" fmla="*/ 1 h 92"/>
                <a:gd name="T6" fmla="*/ 0 w 89"/>
                <a:gd name="T7" fmla="*/ 1 h 92"/>
                <a:gd name="T8" fmla="*/ 0 w 89"/>
                <a:gd name="T9" fmla="*/ 1 h 92"/>
                <a:gd name="T10" fmla="*/ 0 w 89"/>
                <a:gd name="T11" fmla="*/ 1 h 92"/>
                <a:gd name="T12" fmla="*/ 0 w 89"/>
                <a:gd name="T13" fmla="*/ 1 h 92"/>
                <a:gd name="T14" fmla="*/ 0 w 89"/>
                <a:gd name="T15" fmla="*/ 1 h 92"/>
                <a:gd name="T16" fmla="*/ 0 w 89"/>
                <a:gd name="T17" fmla="*/ 0 h 92"/>
                <a:gd name="T18" fmla="*/ 0 w 89"/>
                <a:gd name="T19" fmla="*/ 1 h 92"/>
                <a:gd name="T20" fmla="*/ 0 w 89"/>
                <a:gd name="T21" fmla="*/ 1 h 92"/>
                <a:gd name="T22" fmla="*/ 0 w 89"/>
                <a:gd name="T23" fmla="*/ 1 h 92"/>
                <a:gd name="T24" fmla="*/ 0 w 89"/>
                <a:gd name="T25" fmla="*/ 1 h 92"/>
                <a:gd name="T26" fmla="*/ 0 w 89"/>
                <a:gd name="T27" fmla="*/ 1 h 92"/>
                <a:gd name="T28" fmla="*/ 0 w 89"/>
                <a:gd name="T29" fmla="*/ 1 h 92"/>
                <a:gd name="T30" fmla="*/ 0 w 89"/>
                <a:gd name="T31" fmla="*/ 1 h 92"/>
                <a:gd name="T32" fmla="*/ 0 w 89"/>
                <a:gd name="T33" fmla="*/ 1 h 92"/>
                <a:gd name="T34" fmla="*/ 0 w 89"/>
                <a:gd name="T35" fmla="*/ 1 h 92"/>
                <a:gd name="T36" fmla="*/ 0 w 89"/>
                <a:gd name="T37" fmla="*/ 1 h 92"/>
                <a:gd name="T38" fmla="*/ 0 w 89"/>
                <a:gd name="T39" fmla="*/ 1 h 92"/>
                <a:gd name="T40" fmla="*/ 0 w 89"/>
                <a:gd name="T41" fmla="*/ 1 h 92"/>
                <a:gd name="T42" fmla="*/ 0 w 89"/>
                <a:gd name="T43" fmla="*/ 1 h 92"/>
                <a:gd name="T44" fmla="*/ 0 w 89"/>
                <a:gd name="T45" fmla="*/ 1 h 92"/>
                <a:gd name="T46" fmla="*/ 0 w 89"/>
                <a:gd name="T47" fmla="*/ 1 h 92"/>
                <a:gd name="T48" fmla="*/ 0 w 89"/>
                <a:gd name="T49" fmla="*/ 1 h 92"/>
                <a:gd name="T50" fmla="*/ 0 w 89"/>
                <a:gd name="T51" fmla="*/ 1 h 92"/>
                <a:gd name="T52" fmla="*/ 0 w 89"/>
                <a:gd name="T53" fmla="*/ 1 h 92"/>
                <a:gd name="T54" fmla="*/ 0 w 89"/>
                <a:gd name="T55" fmla="*/ 1 h 92"/>
                <a:gd name="T56" fmla="*/ 0 w 89"/>
                <a:gd name="T57" fmla="*/ 1 h 92"/>
                <a:gd name="T58" fmla="*/ 0 w 89"/>
                <a:gd name="T59" fmla="*/ 1 h 92"/>
                <a:gd name="T60" fmla="*/ 0 w 89"/>
                <a:gd name="T61" fmla="*/ 1 h 92"/>
                <a:gd name="T62" fmla="*/ 0 w 89"/>
                <a:gd name="T63" fmla="*/ 1 h 92"/>
                <a:gd name="T64" fmla="*/ 0 w 89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2"/>
                <a:gd name="T101" fmla="*/ 89 w 89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2">
                  <a:moveTo>
                    <a:pt x="89" y="46"/>
                  </a:moveTo>
                  <a:lnTo>
                    <a:pt x="89" y="37"/>
                  </a:lnTo>
                  <a:lnTo>
                    <a:pt x="86" y="29"/>
                  </a:lnTo>
                  <a:lnTo>
                    <a:pt x="83" y="20"/>
                  </a:lnTo>
                  <a:lnTo>
                    <a:pt x="77" y="15"/>
                  </a:lnTo>
                  <a:lnTo>
                    <a:pt x="69" y="9"/>
                  </a:lnTo>
                  <a:lnTo>
                    <a:pt x="63" y="3"/>
                  </a:lnTo>
                  <a:lnTo>
                    <a:pt x="54" y="3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0" y="9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1" y="78"/>
                  </a:lnTo>
                  <a:lnTo>
                    <a:pt x="20" y="83"/>
                  </a:lnTo>
                  <a:lnTo>
                    <a:pt x="26" y="89"/>
                  </a:lnTo>
                  <a:lnTo>
                    <a:pt x="34" y="92"/>
                  </a:lnTo>
                  <a:lnTo>
                    <a:pt x="43" y="92"/>
                  </a:lnTo>
                  <a:lnTo>
                    <a:pt x="54" y="92"/>
                  </a:lnTo>
                  <a:lnTo>
                    <a:pt x="63" y="89"/>
                  </a:lnTo>
                  <a:lnTo>
                    <a:pt x="69" y="83"/>
                  </a:lnTo>
                  <a:lnTo>
                    <a:pt x="77" y="78"/>
                  </a:lnTo>
                  <a:lnTo>
                    <a:pt x="83" y="72"/>
                  </a:lnTo>
                  <a:lnTo>
                    <a:pt x="86" y="63"/>
                  </a:lnTo>
                  <a:lnTo>
                    <a:pt x="89" y="55"/>
                  </a:lnTo>
                  <a:lnTo>
                    <a:pt x="89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6" name="Freeform 14"/>
            <p:cNvSpPr>
              <a:spLocks/>
            </p:cNvSpPr>
            <p:nvPr/>
          </p:nvSpPr>
          <p:spPr bwMode="auto">
            <a:xfrm>
              <a:off x="2441" y="3043"/>
              <a:ext cx="40" cy="48"/>
            </a:xfrm>
            <a:custGeom>
              <a:avLst/>
              <a:gdLst>
                <a:gd name="T0" fmla="*/ 0 w 91"/>
                <a:gd name="T1" fmla="*/ 1 h 89"/>
                <a:gd name="T2" fmla="*/ 0 w 91"/>
                <a:gd name="T3" fmla="*/ 1 h 89"/>
                <a:gd name="T4" fmla="*/ 0 w 91"/>
                <a:gd name="T5" fmla="*/ 1 h 89"/>
                <a:gd name="T6" fmla="*/ 0 w 91"/>
                <a:gd name="T7" fmla="*/ 1 h 89"/>
                <a:gd name="T8" fmla="*/ 0 w 91"/>
                <a:gd name="T9" fmla="*/ 1 h 89"/>
                <a:gd name="T10" fmla="*/ 0 w 91"/>
                <a:gd name="T11" fmla="*/ 1 h 89"/>
                <a:gd name="T12" fmla="*/ 0 w 91"/>
                <a:gd name="T13" fmla="*/ 1 h 89"/>
                <a:gd name="T14" fmla="*/ 0 w 91"/>
                <a:gd name="T15" fmla="*/ 0 h 89"/>
                <a:gd name="T16" fmla="*/ 0 w 91"/>
                <a:gd name="T17" fmla="*/ 0 h 89"/>
                <a:gd name="T18" fmla="*/ 0 w 91"/>
                <a:gd name="T19" fmla="*/ 0 h 89"/>
                <a:gd name="T20" fmla="*/ 0 w 91"/>
                <a:gd name="T21" fmla="*/ 1 h 89"/>
                <a:gd name="T22" fmla="*/ 0 w 91"/>
                <a:gd name="T23" fmla="*/ 1 h 89"/>
                <a:gd name="T24" fmla="*/ 0 w 91"/>
                <a:gd name="T25" fmla="*/ 1 h 89"/>
                <a:gd name="T26" fmla="*/ 0 w 91"/>
                <a:gd name="T27" fmla="*/ 1 h 89"/>
                <a:gd name="T28" fmla="*/ 0 w 91"/>
                <a:gd name="T29" fmla="*/ 1 h 89"/>
                <a:gd name="T30" fmla="*/ 0 w 91"/>
                <a:gd name="T31" fmla="*/ 1 h 89"/>
                <a:gd name="T32" fmla="*/ 0 w 91"/>
                <a:gd name="T33" fmla="*/ 1 h 89"/>
                <a:gd name="T34" fmla="*/ 0 w 91"/>
                <a:gd name="T35" fmla="*/ 1 h 89"/>
                <a:gd name="T36" fmla="*/ 0 w 91"/>
                <a:gd name="T37" fmla="*/ 1 h 89"/>
                <a:gd name="T38" fmla="*/ 0 w 91"/>
                <a:gd name="T39" fmla="*/ 1 h 89"/>
                <a:gd name="T40" fmla="*/ 0 w 91"/>
                <a:gd name="T41" fmla="*/ 1 h 89"/>
                <a:gd name="T42" fmla="*/ 0 w 91"/>
                <a:gd name="T43" fmla="*/ 1 h 89"/>
                <a:gd name="T44" fmla="*/ 0 w 91"/>
                <a:gd name="T45" fmla="*/ 1 h 89"/>
                <a:gd name="T46" fmla="*/ 0 w 91"/>
                <a:gd name="T47" fmla="*/ 1 h 89"/>
                <a:gd name="T48" fmla="*/ 0 w 91"/>
                <a:gd name="T49" fmla="*/ 1 h 89"/>
                <a:gd name="T50" fmla="*/ 0 w 91"/>
                <a:gd name="T51" fmla="*/ 1 h 89"/>
                <a:gd name="T52" fmla="*/ 0 w 91"/>
                <a:gd name="T53" fmla="*/ 1 h 89"/>
                <a:gd name="T54" fmla="*/ 0 w 91"/>
                <a:gd name="T55" fmla="*/ 1 h 89"/>
                <a:gd name="T56" fmla="*/ 0 w 91"/>
                <a:gd name="T57" fmla="*/ 1 h 89"/>
                <a:gd name="T58" fmla="*/ 0 w 91"/>
                <a:gd name="T59" fmla="*/ 1 h 89"/>
                <a:gd name="T60" fmla="*/ 0 w 91"/>
                <a:gd name="T61" fmla="*/ 1 h 89"/>
                <a:gd name="T62" fmla="*/ 0 w 91"/>
                <a:gd name="T63" fmla="*/ 1 h 89"/>
                <a:gd name="T64" fmla="*/ 0 w 91"/>
                <a:gd name="T65" fmla="*/ 1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"/>
                <a:gd name="T100" fmla="*/ 0 h 89"/>
                <a:gd name="T101" fmla="*/ 91 w 91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" h="89">
                  <a:moveTo>
                    <a:pt x="91" y="43"/>
                  </a:moveTo>
                  <a:lnTo>
                    <a:pt x="89" y="34"/>
                  </a:lnTo>
                  <a:lnTo>
                    <a:pt x="86" y="26"/>
                  </a:lnTo>
                  <a:lnTo>
                    <a:pt x="83" y="20"/>
                  </a:lnTo>
                  <a:lnTo>
                    <a:pt x="77" y="12"/>
                  </a:lnTo>
                  <a:lnTo>
                    <a:pt x="71" y="6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8" y="69"/>
                  </a:lnTo>
                  <a:lnTo>
                    <a:pt x="14" y="77"/>
                  </a:lnTo>
                  <a:lnTo>
                    <a:pt x="20" y="83"/>
                  </a:lnTo>
                  <a:lnTo>
                    <a:pt x="28" y="86"/>
                  </a:lnTo>
                  <a:lnTo>
                    <a:pt x="37" y="89"/>
                  </a:lnTo>
                  <a:lnTo>
                    <a:pt x="46" y="89"/>
                  </a:lnTo>
                  <a:lnTo>
                    <a:pt x="54" y="89"/>
                  </a:lnTo>
                  <a:lnTo>
                    <a:pt x="63" y="86"/>
                  </a:lnTo>
                  <a:lnTo>
                    <a:pt x="71" y="83"/>
                  </a:lnTo>
                  <a:lnTo>
                    <a:pt x="77" y="77"/>
                  </a:lnTo>
                  <a:lnTo>
                    <a:pt x="83" y="69"/>
                  </a:lnTo>
                  <a:lnTo>
                    <a:pt x="86" y="63"/>
                  </a:lnTo>
                  <a:lnTo>
                    <a:pt x="89" y="55"/>
                  </a:lnTo>
                  <a:lnTo>
                    <a:pt x="91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7" name="Freeform 15"/>
            <p:cNvSpPr>
              <a:spLocks/>
            </p:cNvSpPr>
            <p:nvPr/>
          </p:nvSpPr>
          <p:spPr bwMode="auto">
            <a:xfrm>
              <a:off x="2928" y="3339"/>
              <a:ext cx="39" cy="48"/>
            </a:xfrm>
            <a:custGeom>
              <a:avLst/>
              <a:gdLst>
                <a:gd name="T0" fmla="*/ 0 w 88"/>
                <a:gd name="T1" fmla="*/ 1 h 89"/>
                <a:gd name="T2" fmla="*/ 0 w 88"/>
                <a:gd name="T3" fmla="*/ 1 h 89"/>
                <a:gd name="T4" fmla="*/ 0 w 88"/>
                <a:gd name="T5" fmla="*/ 1 h 89"/>
                <a:gd name="T6" fmla="*/ 0 w 88"/>
                <a:gd name="T7" fmla="*/ 1 h 89"/>
                <a:gd name="T8" fmla="*/ 0 w 88"/>
                <a:gd name="T9" fmla="*/ 1 h 89"/>
                <a:gd name="T10" fmla="*/ 0 w 88"/>
                <a:gd name="T11" fmla="*/ 1 h 89"/>
                <a:gd name="T12" fmla="*/ 0 w 88"/>
                <a:gd name="T13" fmla="*/ 1 h 89"/>
                <a:gd name="T14" fmla="*/ 0 w 88"/>
                <a:gd name="T15" fmla="*/ 0 h 89"/>
                <a:gd name="T16" fmla="*/ 0 w 88"/>
                <a:gd name="T17" fmla="*/ 0 h 89"/>
                <a:gd name="T18" fmla="*/ 0 w 88"/>
                <a:gd name="T19" fmla="*/ 0 h 89"/>
                <a:gd name="T20" fmla="*/ 0 w 88"/>
                <a:gd name="T21" fmla="*/ 1 h 89"/>
                <a:gd name="T22" fmla="*/ 0 w 88"/>
                <a:gd name="T23" fmla="*/ 1 h 89"/>
                <a:gd name="T24" fmla="*/ 0 w 88"/>
                <a:gd name="T25" fmla="*/ 1 h 89"/>
                <a:gd name="T26" fmla="*/ 0 w 88"/>
                <a:gd name="T27" fmla="*/ 1 h 89"/>
                <a:gd name="T28" fmla="*/ 0 w 88"/>
                <a:gd name="T29" fmla="*/ 1 h 89"/>
                <a:gd name="T30" fmla="*/ 0 w 88"/>
                <a:gd name="T31" fmla="*/ 1 h 89"/>
                <a:gd name="T32" fmla="*/ 0 w 88"/>
                <a:gd name="T33" fmla="*/ 1 h 89"/>
                <a:gd name="T34" fmla="*/ 0 w 88"/>
                <a:gd name="T35" fmla="*/ 1 h 89"/>
                <a:gd name="T36" fmla="*/ 0 w 88"/>
                <a:gd name="T37" fmla="*/ 1 h 89"/>
                <a:gd name="T38" fmla="*/ 0 w 88"/>
                <a:gd name="T39" fmla="*/ 1 h 89"/>
                <a:gd name="T40" fmla="*/ 0 w 88"/>
                <a:gd name="T41" fmla="*/ 1 h 89"/>
                <a:gd name="T42" fmla="*/ 0 w 88"/>
                <a:gd name="T43" fmla="*/ 1 h 89"/>
                <a:gd name="T44" fmla="*/ 0 w 88"/>
                <a:gd name="T45" fmla="*/ 1 h 89"/>
                <a:gd name="T46" fmla="*/ 0 w 88"/>
                <a:gd name="T47" fmla="*/ 1 h 89"/>
                <a:gd name="T48" fmla="*/ 0 w 88"/>
                <a:gd name="T49" fmla="*/ 1 h 89"/>
                <a:gd name="T50" fmla="*/ 0 w 88"/>
                <a:gd name="T51" fmla="*/ 1 h 89"/>
                <a:gd name="T52" fmla="*/ 0 w 88"/>
                <a:gd name="T53" fmla="*/ 1 h 89"/>
                <a:gd name="T54" fmla="*/ 0 w 88"/>
                <a:gd name="T55" fmla="*/ 1 h 89"/>
                <a:gd name="T56" fmla="*/ 0 w 88"/>
                <a:gd name="T57" fmla="*/ 1 h 89"/>
                <a:gd name="T58" fmla="*/ 0 w 88"/>
                <a:gd name="T59" fmla="*/ 1 h 89"/>
                <a:gd name="T60" fmla="*/ 0 w 88"/>
                <a:gd name="T61" fmla="*/ 1 h 89"/>
                <a:gd name="T62" fmla="*/ 0 w 88"/>
                <a:gd name="T63" fmla="*/ 1 h 89"/>
                <a:gd name="T64" fmla="*/ 0 w 88"/>
                <a:gd name="T65" fmla="*/ 1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89"/>
                <a:gd name="T101" fmla="*/ 88 w 88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89">
                  <a:moveTo>
                    <a:pt x="88" y="46"/>
                  </a:moveTo>
                  <a:lnTo>
                    <a:pt x="88" y="35"/>
                  </a:lnTo>
                  <a:lnTo>
                    <a:pt x="85" y="26"/>
                  </a:lnTo>
                  <a:lnTo>
                    <a:pt x="82" y="20"/>
                  </a:lnTo>
                  <a:lnTo>
                    <a:pt x="77" y="12"/>
                  </a:lnTo>
                  <a:lnTo>
                    <a:pt x="68" y="6"/>
                  </a:lnTo>
                  <a:lnTo>
                    <a:pt x="62" y="3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28" y="3"/>
                  </a:lnTo>
                  <a:lnTo>
                    <a:pt x="20" y="6"/>
                  </a:lnTo>
                  <a:lnTo>
                    <a:pt x="11" y="12"/>
                  </a:lnTo>
                  <a:lnTo>
                    <a:pt x="5" y="20"/>
                  </a:lnTo>
                  <a:lnTo>
                    <a:pt x="2" y="26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2" y="63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20" y="83"/>
                  </a:lnTo>
                  <a:lnTo>
                    <a:pt x="28" y="86"/>
                  </a:lnTo>
                  <a:lnTo>
                    <a:pt x="34" y="89"/>
                  </a:lnTo>
                  <a:lnTo>
                    <a:pt x="45" y="89"/>
                  </a:lnTo>
                  <a:lnTo>
                    <a:pt x="54" y="89"/>
                  </a:lnTo>
                  <a:lnTo>
                    <a:pt x="62" y="86"/>
                  </a:lnTo>
                  <a:lnTo>
                    <a:pt x="68" y="83"/>
                  </a:lnTo>
                  <a:lnTo>
                    <a:pt x="77" y="77"/>
                  </a:lnTo>
                  <a:lnTo>
                    <a:pt x="82" y="69"/>
                  </a:lnTo>
                  <a:lnTo>
                    <a:pt x="85" y="63"/>
                  </a:lnTo>
                  <a:lnTo>
                    <a:pt x="88" y="55"/>
                  </a:lnTo>
                  <a:lnTo>
                    <a:pt x="88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8" name="Freeform 16"/>
            <p:cNvSpPr>
              <a:spLocks/>
            </p:cNvSpPr>
            <p:nvPr/>
          </p:nvSpPr>
          <p:spPr bwMode="auto">
            <a:xfrm>
              <a:off x="3060" y="3387"/>
              <a:ext cx="40" cy="50"/>
            </a:xfrm>
            <a:custGeom>
              <a:avLst/>
              <a:gdLst>
                <a:gd name="T0" fmla="*/ 0 w 92"/>
                <a:gd name="T1" fmla="*/ 1 h 92"/>
                <a:gd name="T2" fmla="*/ 0 w 92"/>
                <a:gd name="T3" fmla="*/ 1 h 92"/>
                <a:gd name="T4" fmla="*/ 0 w 92"/>
                <a:gd name="T5" fmla="*/ 1 h 92"/>
                <a:gd name="T6" fmla="*/ 0 w 92"/>
                <a:gd name="T7" fmla="*/ 1 h 92"/>
                <a:gd name="T8" fmla="*/ 0 w 92"/>
                <a:gd name="T9" fmla="*/ 1 h 92"/>
                <a:gd name="T10" fmla="*/ 0 w 92"/>
                <a:gd name="T11" fmla="*/ 1 h 92"/>
                <a:gd name="T12" fmla="*/ 0 w 92"/>
                <a:gd name="T13" fmla="*/ 1 h 92"/>
                <a:gd name="T14" fmla="*/ 0 w 92"/>
                <a:gd name="T15" fmla="*/ 0 h 92"/>
                <a:gd name="T16" fmla="*/ 0 w 92"/>
                <a:gd name="T17" fmla="*/ 0 h 92"/>
                <a:gd name="T18" fmla="*/ 0 w 92"/>
                <a:gd name="T19" fmla="*/ 0 h 92"/>
                <a:gd name="T20" fmla="*/ 0 w 92"/>
                <a:gd name="T21" fmla="*/ 1 h 92"/>
                <a:gd name="T22" fmla="*/ 0 w 92"/>
                <a:gd name="T23" fmla="*/ 1 h 92"/>
                <a:gd name="T24" fmla="*/ 0 w 92"/>
                <a:gd name="T25" fmla="*/ 1 h 92"/>
                <a:gd name="T26" fmla="*/ 0 w 92"/>
                <a:gd name="T27" fmla="*/ 1 h 92"/>
                <a:gd name="T28" fmla="*/ 0 w 92"/>
                <a:gd name="T29" fmla="*/ 1 h 92"/>
                <a:gd name="T30" fmla="*/ 0 w 92"/>
                <a:gd name="T31" fmla="*/ 1 h 92"/>
                <a:gd name="T32" fmla="*/ 0 w 92"/>
                <a:gd name="T33" fmla="*/ 1 h 92"/>
                <a:gd name="T34" fmla="*/ 0 w 92"/>
                <a:gd name="T35" fmla="*/ 1 h 92"/>
                <a:gd name="T36" fmla="*/ 0 w 92"/>
                <a:gd name="T37" fmla="*/ 1 h 92"/>
                <a:gd name="T38" fmla="*/ 0 w 92"/>
                <a:gd name="T39" fmla="*/ 1 h 92"/>
                <a:gd name="T40" fmla="*/ 0 w 92"/>
                <a:gd name="T41" fmla="*/ 1 h 92"/>
                <a:gd name="T42" fmla="*/ 0 w 92"/>
                <a:gd name="T43" fmla="*/ 1 h 92"/>
                <a:gd name="T44" fmla="*/ 0 w 92"/>
                <a:gd name="T45" fmla="*/ 1 h 92"/>
                <a:gd name="T46" fmla="*/ 0 w 92"/>
                <a:gd name="T47" fmla="*/ 1 h 92"/>
                <a:gd name="T48" fmla="*/ 0 w 92"/>
                <a:gd name="T49" fmla="*/ 1 h 92"/>
                <a:gd name="T50" fmla="*/ 0 w 92"/>
                <a:gd name="T51" fmla="*/ 1 h 92"/>
                <a:gd name="T52" fmla="*/ 0 w 92"/>
                <a:gd name="T53" fmla="*/ 1 h 92"/>
                <a:gd name="T54" fmla="*/ 0 w 92"/>
                <a:gd name="T55" fmla="*/ 1 h 92"/>
                <a:gd name="T56" fmla="*/ 0 w 92"/>
                <a:gd name="T57" fmla="*/ 1 h 92"/>
                <a:gd name="T58" fmla="*/ 0 w 92"/>
                <a:gd name="T59" fmla="*/ 1 h 92"/>
                <a:gd name="T60" fmla="*/ 0 w 92"/>
                <a:gd name="T61" fmla="*/ 1 h 92"/>
                <a:gd name="T62" fmla="*/ 0 w 92"/>
                <a:gd name="T63" fmla="*/ 1 h 92"/>
                <a:gd name="T64" fmla="*/ 0 w 92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2"/>
                <a:gd name="T101" fmla="*/ 92 w 9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2">
                  <a:moveTo>
                    <a:pt x="92" y="46"/>
                  </a:moveTo>
                  <a:lnTo>
                    <a:pt x="89" y="37"/>
                  </a:lnTo>
                  <a:lnTo>
                    <a:pt x="86" y="29"/>
                  </a:lnTo>
                  <a:lnTo>
                    <a:pt x="83" y="20"/>
                  </a:lnTo>
                  <a:lnTo>
                    <a:pt x="78" y="14"/>
                  </a:lnTo>
                  <a:lnTo>
                    <a:pt x="72" y="9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9" y="71"/>
                  </a:lnTo>
                  <a:lnTo>
                    <a:pt x="15" y="77"/>
                  </a:lnTo>
                  <a:lnTo>
                    <a:pt x="20" y="83"/>
                  </a:lnTo>
                  <a:lnTo>
                    <a:pt x="29" y="89"/>
                  </a:lnTo>
                  <a:lnTo>
                    <a:pt x="38" y="92"/>
                  </a:lnTo>
                  <a:lnTo>
                    <a:pt x="46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2" y="83"/>
                  </a:lnTo>
                  <a:lnTo>
                    <a:pt x="78" y="77"/>
                  </a:lnTo>
                  <a:lnTo>
                    <a:pt x="83" y="71"/>
                  </a:lnTo>
                  <a:lnTo>
                    <a:pt x="86" y="63"/>
                  </a:lnTo>
                  <a:lnTo>
                    <a:pt x="89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9" name="Freeform 17"/>
            <p:cNvSpPr>
              <a:spLocks/>
            </p:cNvSpPr>
            <p:nvPr/>
          </p:nvSpPr>
          <p:spPr bwMode="auto">
            <a:xfrm>
              <a:off x="3191" y="3409"/>
              <a:ext cx="40" cy="49"/>
            </a:xfrm>
            <a:custGeom>
              <a:avLst/>
              <a:gdLst>
                <a:gd name="T0" fmla="*/ 0 w 92"/>
                <a:gd name="T1" fmla="*/ 1 h 92"/>
                <a:gd name="T2" fmla="*/ 0 w 92"/>
                <a:gd name="T3" fmla="*/ 1 h 92"/>
                <a:gd name="T4" fmla="*/ 0 w 92"/>
                <a:gd name="T5" fmla="*/ 1 h 92"/>
                <a:gd name="T6" fmla="*/ 0 w 92"/>
                <a:gd name="T7" fmla="*/ 1 h 92"/>
                <a:gd name="T8" fmla="*/ 0 w 92"/>
                <a:gd name="T9" fmla="*/ 1 h 92"/>
                <a:gd name="T10" fmla="*/ 0 w 92"/>
                <a:gd name="T11" fmla="*/ 1 h 92"/>
                <a:gd name="T12" fmla="*/ 0 w 92"/>
                <a:gd name="T13" fmla="*/ 1 h 92"/>
                <a:gd name="T14" fmla="*/ 0 w 92"/>
                <a:gd name="T15" fmla="*/ 0 h 92"/>
                <a:gd name="T16" fmla="*/ 0 w 92"/>
                <a:gd name="T17" fmla="*/ 0 h 92"/>
                <a:gd name="T18" fmla="*/ 0 w 92"/>
                <a:gd name="T19" fmla="*/ 0 h 92"/>
                <a:gd name="T20" fmla="*/ 0 w 92"/>
                <a:gd name="T21" fmla="*/ 1 h 92"/>
                <a:gd name="T22" fmla="*/ 0 w 92"/>
                <a:gd name="T23" fmla="*/ 1 h 92"/>
                <a:gd name="T24" fmla="*/ 0 w 92"/>
                <a:gd name="T25" fmla="*/ 1 h 92"/>
                <a:gd name="T26" fmla="*/ 0 w 92"/>
                <a:gd name="T27" fmla="*/ 1 h 92"/>
                <a:gd name="T28" fmla="*/ 0 w 92"/>
                <a:gd name="T29" fmla="*/ 1 h 92"/>
                <a:gd name="T30" fmla="*/ 0 w 92"/>
                <a:gd name="T31" fmla="*/ 1 h 92"/>
                <a:gd name="T32" fmla="*/ 0 w 92"/>
                <a:gd name="T33" fmla="*/ 1 h 92"/>
                <a:gd name="T34" fmla="*/ 0 w 92"/>
                <a:gd name="T35" fmla="*/ 1 h 92"/>
                <a:gd name="T36" fmla="*/ 0 w 92"/>
                <a:gd name="T37" fmla="*/ 1 h 92"/>
                <a:gd name="T38" fmla="*/ 0 w 92"/>
                <a:gd name="T39" fmla="*/ 1 h 92"/>
                <a:gd name="T40" fmla="*/ 0 w 92"/>
                <a:gd name="T41" fmla="*/ 1 h 92"/>
                <a:gd name="T42" fmla="*/ 0 w 92"/>
                <a:gd name="T43" fmla="*/ 1 h 92"/>
                <a:gd name="T44" fmla="*/ 0 w 92"/>
                <a:gd name="T45" fmla="*/ 1 h 92"/>
                <a:gd name="T46" fmla="*/ 0 w 92"/>
                <a:gd name="T47" fmla="*/ 1 h 92"/>
                <a:gd name="T48" fmla="*/ 0 w 92"/>
                <a:gd name="T49" fmla="*/ 1 h 92"/>
                <a:gd name="T50" fmla="*/ 0 w 92"/>
                <a:gd name="T51" fmla="*/ 1 h 92"/>
                <a:gd name="T52" fmla="*/ 0 w 92"/>
                <a:gd name="T53" fmla="*/ 1 h 92"/>
                <a:gd name="T54" fmla="*/ 0 w 92"/>
                <a:gd name="T55" fmla="*/ 1 h 92"/>
                <a:gd name="T56" fmla="*/ 0 w 92"/>
                <a:gd name="T57" fmla="*/ 1 h 92"/>
                <a:gd name="T58" fmla="*/ 0 w 92"/>
                <a:gd name="T59" fmla="*/ 1 h 92"/>
                <a:gd name="T60" fmla="*/ 0 w 92"/>
                <a:gd name="T61" fmla="*/ 1 h 92"/>
                <a:gd name="T62" fmla="*/ 0 w 92"/>
                <a:gd name="T63" fmla="*/ 1 h 92"/>
                <a:gd name="T64" fmla="*/ 0 w 92"/>
                <a:gd name="T65" fmla="*/ 1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92"/>
                <a:gd name="T101" fmla="*/ 92 w 92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92">
                  <a:moveTo>
                    <a:pt x="92" y="46"/>
                  </a:moveTo>
                  <a:lnTo>
                    <a:pt x="92" y="34"/>
                  </a:lnTo>
                  <a:lnTo>
                    <a:pt x="89" y="29"/>
                  </a:lnTo>
                  <a:lnTo>
                    <a:pt x="83" y="20"/>
                  </a:lnTo>
                  <a:lnTo>
                    <a:pt x="78" y="14"/>
                  </a:lnTo>
                  <a:lnTo>
                    <a:pt x="72" y="9"/>
                  </a:lnTo>
                  <a:lnTo>
                    <a:pt x="63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9" y="3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9" y="20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46"/>
                  </a:lnTo>
                  <a:lnTo>
                    <a:pt x="3" y="54"/>
                  </a:lnTo>
                  <a:lnTo>
                    <a:pt x="6" y="63"/>
                  </a:lnTo>
                  <a:lnTo>
                    <a:pt x="9" y="72"/>
                  </a:lnTo>
                  <a:lnTo>
                    <a:pt x="15" y="77"/>
                  </a:lnTo>
                  <a:lnTo>
                    <a:pt x="20" y="83"/>
                  </a:lnTo>
                  <a:lnTo>
                    <a:pt x="29" y="86"/>
                  </a:lnTo>
                  <a:lnTo>
                    <a:pt x="38" y="89"/>
                  </a:lnTo>
                  <a:lnTo>
                    <a:pt x="46" y="92"/>
                  </a:lnTo>
                  <a:lnTo>
                    <a:pt x="55" y="89"/>
                  </a:lnTo>
                  <a:lnTo>
                    <a:pt x="63" y="86"/>
                  </a:lnTo>
                  <a:lnTo>
                    <a:pt x="72" y="83"/>
                  </a:lnTo>
                  <a:lnTo>
                    <a:pt x="78" y="77"/>
                  </a:lnTo>
                  <a:lnTo>
                    <a:pt x="83" y="72"/>
                  </a:lnTo>
                  <a:lnTo>
                    <a:pt x="89" y="63"/>
                  </a:lnTo>
                  <a:lnTo>
                    <a:pt x="92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0" name="Freeform 18"/>
            <p:cNvSpPr>
              <a:spLocks/>
            </p:cNvSpPr>
            <p:nvPr/>
          </p:nvSpPr>
          <p:spPr bwMode="auto">
            <a:xfrm>
              <a:off x="2580" y="3084"/>
              <a:ext cx="40" cy="48"/>
            </a:xfrm>
            <a:custGeom>
              <a:avLst/>
              <a:gdLst>
                <a:gd name="T0" fmla="*/ 0 w 92"/>
                <a:gd name="T1" fmla="*/ 1 h 89"/>
                <a:gd name="T2" fmla="*/ 0 w 92"/>
                <a:gd name="T3" fmla="*/ 1 h 89"/>
                <a:gd name="T4" fmla="*/ 0 w 92"/>
                <a:gd name="T5" fmla="*/ 1 h 89"/>
                <a:gd name="T6" fmla="*/ 0 w 92"/>
                <a:gd name="T7" fmla="*/ 1 h 89"/>
                <a:gd name="T8" fmla="*/ 0 w 92"/>
                <a:gd name="T9" fmla="*/ 1 h 89"/>
                <a:gd name="T10" fmla="*/ 0 w 92"/>
                <a:gd name="T11" fmla="*/ 1 h 89"/>
                <a:gd name="T12" fmla="*/ 0 w 92"/>
                <a:gd name="T13" fmla="*/ 1 h 89"/>
                <a:gd name="T14" fmla="*/ 0 w 92"/>
                <a:gd name="T15" fmla="*/ 0 h 89"/>
                <a:gd name="T16" fmla="*/ 0 w 92"/>
                <a:gd name="T17" fmla="*/ 0 h 89"/>
                <a:gd name="T18" fmla="*/ 0 w 92"/>
                <a:gd name="T19" fmla="*/ 0 h 89"/>
                <a:gd name="T20" fmla="*/ 0 w 92"/>
                <a:gd name="T21" fmla="*/ 1 h 89"/>
                <a:gd name="T22" fmla="*/ 0 w 92"/>
                <a:gd name="T23" fmla="*/ 1 h 89"/>
                <a:gd name="T24" fmla="*/ 0 w 92"/>
                <a:gd name="T25" fmla="*/ 1 h 89"/>
                <a:gd name="T26" fmla="*/ 0 w 92"/>
                <a:gd name="T27" fmla="*/ 1 h 89"/>
                <a:gd name="T28" fmla="*/ 0 w 92"/>
                <a:gd name="T29" fmla="*/ 1 h 89"/>
                <a:gd name="T30" fmla="*/ 0 w 92"/>
                <a:gd name="T31" fmla="*/ 1 h 89"/>
                <a:gd name="T32" fmla="*/ 0 w 92"/>
                <a:gd name="T33" fmla="*/ 1 h 89"/>
                <a:gd name="T34" fmla="*/ 0 w 92"/>
                <a:gd name="T35" fmla="*/ 1 h 89"/>
                <a:gd name="T36" fmla="*/ 0 w 92"/>
                <a:gd name="T37" fmla="*/ 1 h 89"/>
                <a:gd name="T38" fmla="*/ 0 w 92"/>
                <a:gd name="T39" fmla="*/ 1 h 89"/>
                <a:gd name="T40" fmla="*/ 0 w 92"/>
                <a:gd name="T41" fmla="*/ 1 h 89"/>
                <a:gd name="T42" fmla="*/ 0 w 92"/>
                <a:gd name="T43" fmla="*/ 1 h 89"/>
                <a:gd name="T44" fmla="*/ 0 w 92"/>
                <a:gd name="T45" fmla="*/ 1 h 89"/>
                <a:gd name="T46" fmla="*/ 0 w 92"/>
                <a:gd name="T47" fmla="*/ 1 h 89"/>
                <a:gd name="T48" fmla="*/ 0 w 92"/>
                <a:gd name="T49" fmla="*/ 1 h 89"/>
                <a:gd name="T50" fmla="*/ 0 w 92"/>
                <a:gd name="T51" fmla="*/ 1 h 89"/>
                <a:gd name="T52" fmla="*/ 0 w 92"/>
                <a:gd name="T53" fmla="*/ 1 h 89"/>
                <a:gd name="T54" fmla="*/ 0 w 92"/>
                <a:gd name="T55" fmla="*/ 1 h 89"/>
                <a:gd name="T56" fmla="*/ 0 w 92"/>
                <a:gd name="T57" fmla="*/ 1 h 89"/>
                <a:gd name="T58" fmla="*/ 0 w 92"/>
                <a:gd name="T59" fmla="*/ 1 h 89"/>
                <a:gd name="T60" fmla="*/ 0 w 92"/>
                <a:gd name="T61" fmla="*/ 1 h 89"/>
                <a:gd name="T62" fmla="*/ 0 w 92"/>
                <a:gd name="T63" fmla="*/ 1 h 89"/>
                <a:gd name="T64" fmla="*/ 0 w 92"/>
                <a:gd name="T65" fmla="*/ 1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89"/>
                <a:gd name="T101" fmla="*/ 92 w 92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89">
                  <a:moveTo>
                    <a:pt x="92" y="46"/>
                  </a:moveTo>
                  <a:lnTo>
                    <a:pt x="89" y="34"/>
                  </a:lnTo>
                  <a:lnTo>
                    <a:pt x="86" y="26"/>
                  </a:lnTo>
                  <a:lnTo>
                    <a:pt x="83" y="20"/>
                  </a:lnTo>
                  <a:lnTo>
                    <a:pt x="77" y="11"/>
                  </a:lnTo>
                  <a:lnTo>
                    <a:pt x="69" y="6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2" y="11"/>
                  </a:lnTo>
                  <a:lnTo>
                    <a:pt x="6" y="20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26" y="86"/>
                  </a:lnTo>
                  <a:lnTo>
                    <a:pt x="34" y="89"/>
                  </a:lnTo>
                  <a:lnTo>
                    <a:pt x="46" y="89"/>
                  </a:lnTo>
                  <a:lnTo>
                    <a:pt x="54" y="89"/>
                  </a:lnTo>
                  <a:lnTo>
                    <a:pt x="63" y="86"/>
                  </a:lnTo>
                  <a:lnTo>
                    <a:pt x="69" y="80"/>
                  </a:lnTo>
                  <a:lnTo>
                    <a:pt x="77" y="77"/>
                  </a:lnTo>
                  <a:lnTo>
                    <a:pt x="83" y="69"/>
                  </a:lnTo>
                  <a:lnTo>
                    <a:pt x="86" y="63"/>
                  </a:lnTo>
                  <a:lnTo>
                    <a:pt x="89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11" name="Group 19"/>
            <p:cNvGrpSpPr>
              <a:grpSpLocks/>
            </p:cNvGrpSpPr>
            <p:nvPr/>
          </p:nvGrpSpPr>
          <p:grpSpPr bwMode="auto">
            <a:xfrm>
              <a:off x="2817" y="3285"/>
              <a:ext cx="39" cy="178"/>
              <a:chOff x="2427" y="3285"/>
              <a:chExt cx="39" cy="178"/>
            </a:xfrm>
          </p:grpSpPr>
          <p:sp>
            <p:nvSpPr>
              <p:cNvPr id="12325" name="Freeform 20"/>
              <p:cNvSpPr>
                <a:spLocks/>
              </p:cNvSpPr>
              <p:nvPr/>
            </p:nvSpPr>
            <p:spPr bwMode="auto">
              <a:xfrm>
                <a:off x="2427" y="3285"/>
                <a:ext cx="39" cy="48"/>
              </a:xfrm>
              <a:custGeom>
                <a:avLst/>
                <a:gdLst>
                  <a:gd name="T0" fmla="*/ 0 w 89"/>
                  <a:gd name="T1" fmla="*/ 1 h 89"/>
                  <a:gd name="T2" fmla="*/ 0 w 89"/>
                  <a:gd name="T3" fmla="*/ 1 h 89"/>
                  <a:gd name="T4" fmla="*/ 0 w 89"/>
                  <a:gd name="T5" fmla="*/ 1 h 89"/>
                  <a:gd name="T6" fmla="*/ 0 w 89"/>
                  <a:gd name="T7" fmla="*/ 1 h 89"/>
                  <a:gd name="T8" fmla="*/ 0 w 89"/>
                  <a:gd name="T9" fmla="*/ 1 h 89"/>
                  <a:gd name="T10" fmla="*/ 0 w 89"/>
                  <a:gd name="T11" fmla="*/ 1 h 89"/>
                  <a:gd name="T12" fmla="*/ 0 w 89"/>
                  <a:gd name="T13" fmla="*/ 1 h 89"/>
                  <a:gd name="T14" fmla="*/ 0 w 89"/>
                  <a:gd name="T15" fmla="*/ 0 h 89"/>
                  <a:gd name="T16" fmla="*/ 0 w 89"/>
                  <a:gd name="T17" fmla="*/ 0 h 89"/>
                  <a:gd name="T18" fmla="*/ 0 w 89"/>
                  <a:gd name="T19" fmla="*/ 0 h 89"/>
                  <a:gd name="T20" fmla="*/ 0 w 89"/>
                  <a:gd name="T21" fmla="*/ 1 h 89"/>
                  <a:gd name="T22" fmla="*/ 0 w 89"/>
                  <a:gd name="T23" fmla="*/ 1 h 89"/>
                  <a:gd name="T24" fmla="*/ 0 w 89"/>
                  <a:gd name="T25" fmla="*/ 1 h 89"/>
                  <a:gd name="T26" fmla="*/ 0 w 89"/>
                  <a:gd name="T27" fmla="*/ 1 h 89"/>
                  <a:gd name="T28" fmla="*/ 0 w 89"/>
                  <a:gd name="T29" fmla="*/ 1 h 89"/>
                  <a:gd name="T30" fmla="*/ 0 w 89"/>
                  <a:gd name="T31" fmla="*/ 1 h 89"/>
                  <a:gd name="T32" fmla="*/ 0 w 89"/>
                  <a:gd name="T33" fmla="*/ 1 h 89"/>
                  <a:gd name="T34" fmla="*/ 0 w 89"/>
                  <a:gd name="T35" fmla="*/ 1 h 89"/>
                  <a:gd name="T36" fmla="*/ 0 w 89"/>
                  <a:gd name="T37" fmla="*/ 1 h 89"/>
                  <a:gd name="T38" fmla="*/ 0 w 89"/>
                  <a:gd name="T39" fmla="*/ 1 h 89"/>
                  <a:gd name="T40" fmla="*/ 0 w 89"/>
                  <a:gd name="T41" fmla="*/ 1 h 89"/>
                  <a:gd name="T42" fmla="*/ 0 w 89"/>
                  <a:gd name="T43" fmla="*/ 1 h 89"/>
                  <a:gd name="T44" fmla="*/ 0 w 89"/>
                  <a:gd name="T45" fmla="*/ 1 h 89"/>
                  <a:gd name="T46" fmla="*/ 0 w 89"/>
                  <a:gd name="T47" fmla="*/ 1 h 89"/>
                  <a:gd name="T48" fmla="*/ 0 w 89"/>
                  <a:gd name="T49" fmla="*/ 1 h 89"/>
                  <a:gd name="T50" fmla="*/ 0 w 89"/>
                  <a:gd name="T51" fmla="*/ 1 h 89"/>
                  <a:gd name="T52" fmla="*/ 0 w 89"/>
                  <a:gd name="T53" fmla="*/ 1 h 89"/>
                  <a:gd name="T54" fmla="*/ 0 w 89"/>
                  <a:gd name="T55" fmla="*/ 1 h 89"/>
                  <a:gd name="T56" fmla="*/ 0 w 89"/>
                  <a:gd name="T57" fmla="*/ 1 h 89"/>
                  <a:gd name="T58" fmla="*/ 0 w 89"/>
                  <a:gd name="T59" fmla="*/ 1 h 89"/>
                  <a:gd name="T60" fmla="*/ 0 w 89"/>
                  <a:gd name="T61" fmla="*/ 1 h 89"/>
                  <a:gd name="T62" fmla="*/ 0 w 89"/>
                  <a:gd name="T63" fmla="*/ 1 h 89"/>
                  <a:gd name="T64" fmla="*/ 0 w 89"/>
                  <a:gd name="T65" fmla="*/ 1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89"/>
                  <a:gd name="T101" fmla="*/ 89 w 89"/>
                  <a:gd name="T102" fmla="*/ 89 h 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89">
                    <a:moveTo>
                      <a:pt x="89" y="46"/>
                    </a:moveTo>
                    <a:lnTo>
                      <a:pt x="89" y="35"/>
                    </a:lnTo>
                    <a:lnTo>
                      <a:pt x="86" y="26"/>
                    </a:lnTo>
                    <a:lnTo>
                      <a:pt x="83" y="20"/>
                    </a:lnTo>
                    <a:lnTo>
                      <a:pt x="78" y="12"/>
                    </a:lnTo>
                    <a:lnTo>
                      <a:pt x="72" y="6"/>
                    </a:lnTo>
                    <a:lnTo>
                      <a:pt x="63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9" y="20"/>
                    </a:lnTo>
                    <a:lnTo>
                      <a:pt x="3" y="26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9" y="69"/>
                    </a:lnTo>
                    <a:lnTo>
                      <a:pt x="12" y="77"/>
                    </a:lnTo>
                    <a:lnTo>
                      <a:pt x="20" y="83"/>
                    </a:lnTo>
                    <a:lnTo>
                      <a:pt x="26" y="86"/>
                    </a:lnTo>
                    <a:lnTo>
                      <a:pt x="38" y="89"/>
                    </a:lnTo>
                    <a:lnTo>
                      <a:pt x="46" y="89"/>
                    </a:lnTo>
                    <a:lnTo>
                      <a:pt x="55" y="89"/>
                    </a:lnTo>
                    <a:lnTo>
                      <a:pt x="63" y="86"/>
                    </a:lnTo>
                    <a:lnTo>
                      <a:pt x="72" y="83"/>
                    </a:lnTo>
                    <a:lnTo>
                      <a:pt x="78" y="77"/>
                    </a:lnTo>
                    <a:lnTo>
                      <a:pt x="83" y="69"/>
                    </a:lnTo>
                    <a:lnTo>
                      <a:pt x="86" y="63"/>
                    </a:lnTo>
                    <a:lnTo>
                      <a:pt x="89" y="55"/>
                    </a:lnTo>
                    <a:lnTo>
                      <a:pt x="89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26" name="Freeform 21"/>
              <p:cNvSpPr>
                <a:spLocks/>
              </p:cNvSpPr>
              <p:nvPr/>
            </p:nvSpPr>
            <p:spPr bwMode="auto">
              <a:xfrm>
                <a:off x="2444" y="3330"/>
                <a:ext cx="9" cy="133"/>
              </a:xfrm>
              <a:custGeom>
                <a:avLst/>
                <a:gdLst>
                  <a:gd name="T0" fmla="*/ 0 w 22"/>
                  <a:gd name="T1" fmla="*/ 3 h 246"/>
                  <a:gd name="T2" fmla="*/ 0 w 22"/>
                  <a:gd name="T3" fmla="*/ 3 h 246"/>
                  <a:gd name="T4" fmla="*/ 0 w 22"/>
                  <a:gd name="T5" fmla="*/ 0 h 246"/>
                  <a:gd name="T6" fmla="*/ 0 w 22"/>
                  <a:gd name="T7" fmla="*/ 0 h 246"/>
                  <a:gd name="T8" fmla="*/ 0 w 22"/>
                  <a:gd name="T9" fmla="*/ 3 h 246"/>
                  <a:gd name="T10" fmla="*/ 0 w 22"/>
                  <a:gd name="T11" fmla="*/ 3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46"/>
                  <a:gd name="T20" fmla="*/ 22 w 22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46">
                    <a:moveTo>
                      <a:pt x="11" y="246"/>
                    </a:moveTo>
                    <a:lnTo>
                      <a:pt x="22" y="246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312" name="Freeform 22"/>
            <p:cNvSpPr>
              <a:spLocks/>
            </p:cNvSpPr>
            <p:nvPr/>
          </p:nvSpPr>
          <p:spPr bwMode="auto">
            <a:xfrm>
              <a:off x="2454" y="3090"/>
              <a:ext cx="10" cy="367"/>
            </a:xfrm>
            <a:custGeom>
              <a:avLst/>
              <a:gdLst>
                <a:gd name="T0" fmla="*/ 0 w 23"/>
                <a:gd name="T1" fmla="*/ 9 h 678"/>
                <a:gd name="T2" fmla="*/ 0 w 23"/>
                <a:gd name="T3" fmla="*/ 9 h 678"/>
                <a:gd name="T4" fmla="*/ 0 w 23"/>
                <a:gd name="T5" fmla="*/ 0 h 678"/>
                <a:gd name="T6" fmla="*/ 0 w 23"/>
                <a:gd name="T7" fmla="*/ 0 h 678"/>
                <a:gd name="T8" fmla="*/ 0 w 23"/>
                <a:gd name="T9" fmla="*/ 9 h 678"/>
                <a:gd name="T10" fmla="*/ 0 w 23"/>
                <a:gd name="T11" fmla="*/ 9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678"/>
                <a:gd name="T20" fmla="*/ 23 w 23"/>
                <a:gd name="T21" fmla="*/ 678 h 6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678">
                  <a:moveTo>
                    <a:pt x="12" y="678"/>
                  </a:moveTo>
                  <a:lnTo>
                    <a:pt x="23" y="67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78"/>
                  </a:lnTo>
                  <a:lnTo>
                    <a:pt x="12" y="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3" name="Freeform 23"/>
            <p:cNvSpPr>
              <a:spLocks/>
            </p:cNvSpPr>
            <p:nvPr/>
          </p:nvSpPr>
          <p:spPr bwMode="auto">
            <a:xfrm>
              <a:off x="2597" y="3155"/>
              <a:ext cx="10" cy="308"/>
            </a:xfrm>
            <a:custGeom>
              <a:avLst/>
              <a:gdLst>
                <a:gd name="T0" fmla="*/ 0 w 23"/>
                <a:gd name="T1" fmla="*/ 8 h 569"/>
                <a:gd name="T2" fmla="*/ 0 w 23"/>
                <a:gd name="T3" fmla="*/ 8 h 569"/>
                <a:gd name="T4" fmla="*/ 0 w 23"/>
                <a:gd name="T5" fmla="*/ 0 h 569"/>
                <a:gd name="T6" fmla="*/ 0 w 23"/>
                <a:gd name="T7" fmla="*/ 0 h 569"/>
                <a:gd name="T8" fmla="*/ 0 w 23"/>
                <a:gd name="T9" fmla="*/ 8 h 569"/>
                <a:gd name="T10" fmla="*/ 0 w 23"/>
                <a:gd name="T11" fmla="*/ 8 h 5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569"/>
                <a:gd name="T20" fmla="*/ 23 w 23"/>
                <a:gd name="T21" fmla="*/ 569 h 5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569">
                  <a:moveTo>
                    <a:pt x="12" y="569"/>
                  </a:moveTo>
                  <a:lnTo>
                    <a:pt x="23" y="56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69"/>
                  </a:lnTo>
                  <a:lnTo>
                    <a:pt x="12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4" name="Rectangle 24"/>
            <p:cNvSpPr>
              <a:spLocks noChangeArrowheads="1"/>
            </p:cNvSpPr>
            <p:nvPr/>
          </p:nvSpPr>
          <p:spPr bwMode="auto">
            <a:xfrm>
              <a:off x="2431" y="3475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 sz="2400"/>
            </a:p>
          </p:txBody>
        </p:sp>
        <p:sp>
          <p:nvSpPr>
            <p:cNvPr id="12315" name="Rectangle 25"/>
            <p:cNvSpPr>
              <a:spLocks noChangeArrowheads="1"/>
            </p:cNvSpPr>
            <p:nvPr/>
          </p:nvSpPr>
          <p:spPr bwMode="auto">
            <a:xfrm>
              <a:off x="2566" y="3471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sz="2400"/>
            </a:p>
          </p:txBody>
        </p:sp>
        <p:sp>
          <p:nvSpPr>
            <p:cNvPr id="12316" name="Rectangle 26"/>
            <p:cNvSpPr>
              <a:spLocks noChangeArrowheads="1"/>
            </p:cNvSpPr>
            <p:nvPr/>
          </p:nvSpPr>
          <p:spPr bwMode="auto">
            <a:xfrm>
              <a:off x="2687" y="3475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 sz="2400"/>
            </a:p>
          </p:txBody>
        </p:sp>
        <p:sp>
          <p:nvSpPr>
            <p:cNvPr id="12317" name="Rectangle 27"/>
            <p:cNvSpPr>
              <a:spLocks noChangeArrowheads="1"/>
            </p:cNvSpPr>
            <p:nvPr/>
          </p:nvSpPr>
          <p:spPr bwMode="auto">
            <a:xfrm>
              <a:off x="2813" y="3468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 sz="2400"/>
            </a:p>
          </p:txBody>
        </p:sp>
        <p:sp>
          <p:nvSpPr>
            <p:cNvPr id="12318" name="Rectangle 28"/>
            <p:cNvSpPr>
              <a:spLocks noChangeArrowheads="1"/>
            </p:cNvSpPr>
            <p:nvPr/>
          </p:nvSpPr>
          <p:spPr bwMode="auto">
            <a:xfrm>
              <a:off x="2940" y="3471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 sz="2400"/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3066" y="3468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 sz="2400"/>
            </a:p>
          </p:txBody>
        </p:sp>
        <p:sp>
          <p:nvSpPr>
            <p:cNvPr id="12320" name="Rectangle 30"/>
            <p:cNvSpPr>
              <a:spLocks noChangeArrowheads="1"/>
            </p:cNvSpPr>
            <p:nvPr/>
          </p:nvSpPr>
          <p:spPr bwMode="auto">
            <a:xfrm>
              <a:off x="3200" y="3464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  <a:endParaRPr lang="de-DE" sz="2400"/>
            </a:p>
          </p:txBody>
        </p:sp>
        <p:sp>
          <p:nvSpPr>
            <p:cNvPr id="12321" name="Rectangle 31"/>
            <p:cNvSpPr>
              <a:spLocks noChangeArrowheads="1"/>
            </p:cNvSpPr>
            <p:nvPr/>
          </p:nvSpPr>
          <p:spPr bwMode="auto">
            <a:xfrm>
              <a:off x="3326" y="3464"/>
              <a:ext cx="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de-DE" sz="2400"/>
            </a:p>
          </p:txBody>
        </p:sp>
        <p:sp>
          <p:nvSpPr>
            <p:cNvPr id="12322" name="Freeform 32"/>
            <p:cNvSpPr>
              <a:spLocks/>
            </p:cNvSpPr>
            <p:nvPr/>
          </p:nvSpPr>
          <p:spPr bwMode="auto">
            <a:xfrm>
              <a:off x="3352" y="3430"/>
              <a:ext cx="40" cy="48"/>
            </a:xfrm>
            <a:custGeom>
              <a:avLst/>
              <a:gdLst>
                <a:gd name="T0" fmla="*/ 0 w 92"/>
                <a:gd name="T1" fmla="*/ 1 h 89"/>
                <a:gd name="T2" fmla="*/ 0 w 92"/>
                <a:gd name="T3" fmla="*/ 1 h 89"/>
                <a:gd name="T4" fmla="*/ 0 w 92"/>
                <a:gd name="T5" fmla="*/ 1 h 89"/>
                <a:gd name="T6" fmla="*/ 0 w 92"/>
                <a:gd name="T7" fmla="*/ 1 h 89"/>
                <a:gd name="T8" fmla="*/ 0 w 92"/>
                <a:gd name="T9" fmla="*/ 1 h 89"/>
                <a:gd name="T10" fmla="*/ 0 w 92"/>
                <a:gd name="T11" fmla="*/ 1 h 89"/>
                <a:gd name="T12" fmla="*/ 0 w 92"/>
                <a:gd name="T13" fmla="*/ 1 h 89"/>
                <a:gd name="T14" fmla="*/ 0 w 92"/>
                <a:gd name="T15" fmla="*/ 0 h 89"/>
                <a:gd name="T16" fmla="*/ 0 w 92"/>
                <a:gd name="T17" fmla="*/ 0 h 89"/>
                <a:gd name="T18" fmla="*/ 0 w 92"/>
                <a:gd name="T19" fmla="*/ 0 h 89"/>
                <a:gd name="T20" fmla="*/ 0 w 92"/>
                <a:gd name="T21" fmla="*/ 1 h 89"/>
                <a:gd name="T22" fmla="*/ 0 w 92"/>
                <a:gd name="T23" fmla="*/ 1 h 89"/>
                <a:gd name="T24" fmla="*/ 0 w 92"/>
                <a:gd name="T25" fmla="*/ 1 h 89"/>
                <a:gd name="T26" fmla="*/ 0 w 92"/>
                <a:gd name="T27" fmla="*/ 1 h 89"/>
                <a:gd name="T28" fmla="*/ 0 w 92"/>
                <a:gd name="T29" fmla="*/ 1 h 89"/>
                <a:gd name="T30" fmla="*/ 0 w 92"/>
                <a:gd name="T31" fmla="*/ 1 h 89"/>
                <a:gd name="T32" fmla="*/ 0 w 92"/>
                <a:gd name="T33" fmla="*/ 1 h 89"/>
                <a:gd name="T34" fmla="*/ 0 w 92"/>
                <a:gd name="T35" fmla="*/ 1 h 89"/>
                <a:gd name="T36" fmla="*/ 0 w 92"/>
                <a:gd name="T37" fmla="*/ 1 h 89"/>
                <a:gd name="T38" fmla="*/ 0 w 92"/>
                <a:gd name="T39" fmla="*/ 1 h 89"/>
                <a:gd name="T40" fmla="*/ 0 w 92"/>
                <a:gd name="T41" fmla="*/ 1 h 89"/>
                <a:gd name="T42" fmla="*/ 0 w 92"/>
                <a:gd name="T43" fmla="*/ 1 h 89"/>
                <a:gd name="T44" fmla="*/ 0 w 92"/>
                <a:gd name="T45" fmla="*/ 1 h 89"/>
                <a:gd name="T46" fmla="*/ 0 w 92"/>
                <a:gd name="T47" fmla="*/ 1 h 89"/>
                <a:gd name="T48" fmla="*/ 0 w 92"/>
                <a:gd name="T49" fmla="*/ 1 h 89"/>
                <a:gd name="T50" fmla="*/ 0 w 92"/>
                <a:gd name="T51" fmla="*/ 1 h 89"/>
                <a:gd name="T52" fmla="*/ 0 w 92"/>
                <a:gd name="T53" fmla="*/ 1 h 89"/>
                <a:gd name="T54" fmla="*/ 0 w 92"/>
                <a:gd name="T55" fmla="*/ 1 h 89"/>
                <a:gd name="T56" fmla="*/ 0 w 92"/>
                <a:gd name="T57" fmla="*/ 1 h 89"/>
                <a:gd name="T58" fmla="*/ 0 w 92"/>
                <a:gd name="T59" fmla="*/ 1 h 89"/>
                <a:gd name="T60" fmla="*/ 0 w 92"/>
                <a:gd name="T61" fmla="*/ 1 h 89"/>
                <a:gd name="T62" fmla="*/ 0 w 92"/>
                <a:gd name="T63" fmla="*/ 1 h 89"/>
                <a:gd name="T64" fmla="*/ 0 w 92"/>
                <a:gd name="T65" fmla="*/ 1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89"/>
                <a:gd name="T101" fmla="*/ 92 w 92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89">
                  <a:moveTo>
                    <a:pt x="92" y="46"/>
                  </a:moveTo>
                  <a:lnTo>
                    <a:pt x="89" y="34"/>
                  </a:lnTo>
                  <a:lnTo>
                    <a:pt x="86" y="26"/>
                  </a:lnTo>
                  <a:lnTo>
                    <a:pt x="83" y="20"/>
                  </a:lnTo>
                  <a:lnTo>
                    <a:pt x="77" y="11"/>
                  </a:lnTo>
                  <a:lnTo>
                    <a:pt x="69" y="6"/>
                  </a:lnTo>
                  <a:lnTo>
                    <a:pt x="63" y="3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2" y="11"/>
                  </a:lnTo>
                  <a:lnTo>
                    <a:pt x="6" y="20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63"/>
                  </a:lnTo>
                  <a:lnTo>
                    <a:pt x="6" y="69"/>
                  </a:lnTo>
                  <a:lnTo>
                    <a:pt x="12" y="77"/>
                  </a:lnTo>
                  <a:lnTo>
                    <a:pt x="20" y="80"/>
                  </a:lnTo>
                  <a:lnTo>
                    <a:pt x="26" y="86"/>
                  </a:lnTo>
                  <a:lnTo>
                    <a:pt x="34" y="89"/>
                  </a:lnTo>
                  <a:lnTo>
                    <a:pt x="46" y="89"/>
                  </a:lnTo>
                  <a:lnTo>
                    <a:pt x="54" y="89"/>
                  </a:lnTo>
                  <a:lnTo>
                    <a:pt x="63" y="86"/>
                  </a:lnTo>
                  <a:lnTo>
                    <a:pt x="69" y="80"/>
                  </a:lnTo>
                  <a:lnTo>
                    <a:pt x="77" y="77"/>
                  </a:lnTo>
                  <a:lnTo>
                    <a:pt x="83" y="69"/>
                  </a:lnTo>
                  <a:lnTo>
                    <a:pt x="86" y="63"/>
                  </a:lnTo>
                  <a:lnTo>
                    <a:pt x="89" y="54"/>
                  </a:lnTo>
                  <a:lnTo>
                    <a:pt x="92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3" name="Line 33"/>
            <p:cNvSpPr>
              <a:spLocks noChangeShapeType="1"/>
            </p:cNvSpPr>
            <p:nvPr/>
          </p:nvSpPr>
          <p:spPr bwMode="auto">
            <a:xfrm>
              <a:off x="2718" y="3204"/>
              <a:ext cx="0" cy="2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4" name="Line 34"/>
            <p:cNvSpPr>
              <a:spLocks noChangeShapeType="1"/>
            </p:cNvSpPr>
            <p:nvPr/>
          </p:nvSpPr>
          <p:spPr bwMode="auto">
            <a:xfrm>
              <a:off x="2946" y="3390"/>
              <a:ext cx="0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297" name="Rectangle 35"/>
          <p:cNvSpPr>
            <a:spLocks noChangeArrowheads="1"/>
          </p:cNvSpPr>
          <p:nvPr/>
        </p:nvSpPr>
        <p:spPr bwMode="auto">
          <a:xfrm>
            <a:off x="752475" y="4064000"/>
            <a:ext cx="254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800">
                <a:cs typeface="Times New Roman" pitchFamily="18" charset="0"/>
                <a:sym typeface="Symbol" pitchFamily="18" charset="2"/>
              </a:rPr>
              <a:t></a:t>
            </a:r>
            <a:r>
              <a:rPr lang="it-IT" sz="1800" baseline="-30000">
                <a:cs typeface="Times New Roman" pitchFamily="18" charset="0"/>
              </a:rPr>
              <a:t>i</a:t>
            </a:r>
            <a:r>
              <a:rPr lang="it-IT" sz="1800">
                <a:cs typeface="Times New Roman" pitchFamily="18" charset="0"/>
                <a:sym typeface="Symbol" pitchFamily="18" charset="2"/>
              </a:rPr>
              <a:t>(x) = a cos</a:t>
            </a:r>
            <a:r>
              <a:rPr lang="it-IT">
                <a:cs typeface="Times New Roman" pitchFamily="18" charset="0"/>
                <a:sym typeface="Symbol" pitchFamily="18" charset="2"/>
              </a:rPr>
              <a:t>(</a:t>
            </a:r>
            <a:r>
              <a:rPr lang="it-IT" sz="1800">
                <a:cs typeface="Times New Roman" pitchFamily="18" charset="0"/>
                <a:sym typeface="Symbol" pitchFamily="18" charset="2"/>
              </a:rPr>
              <a:t>b</a:t>
            </a:r>
            <a:r>
              <a:rPr lang="it-IT" sz="1800" baseline="-30000">
                <a:cs typeface="Times New Roman" pitchFamily="18" charset="0"/>
                <a:sym typeface="Symbol" pitchFamily="18" charset="2"/>
              </a:rPr>
              <a:t>i</a:t>
            </a:r>
            <a:r>
              <a:rPr lang="de-DE" sz="1800">
                <a:cs typeface="Times New Roman" pitchFamily="18" charset="0"/>
                <a:sym typeface="Symbol" pitchFamily="18" charset="2"/>
              </a:rPr>
              <a:t></a:t>
            </a:r>
            <a:r>
              <a:rPr lang="it-IT" sz="1800">
                <a:cs typeface="Times New Roman" pitchFamily="18" charset="0"/>
              </a:rPr>
              <a:t>(x-N/2)</a:t>
            </a:r>
            <a:r>
              <a:rPr lang="it-IT">
                <a:cs typeface="Times New Roman" pitchFamily="18" charset="0"/>
                <a:sym typeface="Symbol" pitchFamily="18" charset="2"/>
              </a:rPr>
              <a:t>)</a:t>
            </a:r>
            <a:endParaRPr lang="it-IT" sz="18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4048125" y="4438650"/>
            <a:ext cx="46863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>
                <a:solidFill>
                  <a:srgbClr val="CC0099"/>
                </a:solidFill>
              </a:rPr>
              <a:t>EF</a:t>
            </a:r>
            <a:r>
              <a:rPr lang="en-US" sz="2400"/>
              <a:t> für Parameter </a:t>
            </a:r>
            <a:r>
              <a:rPr lang="en-US" sz="2400">
                <a:latin typeface="Symbol" pitchFamily="18" charset="2"/>
              </a:rPr>
              <a:t>a,b</a:t>
            </a:r>
            <a:r>
              <a:rPr lang="en-US" sz="2400"/>
              <a:t> ~ mittl. Bild</a:t>
            </a:r>
          </a:p>
          <a:p>
            <a:pPr algn="l">
              <a:lnSpc>
                <a:spcPct val="60000"/>
              </a:lnSpc>
            </a:pPr>
            <a:r>
              <a:rPr lang="en-US" sz="2400"/>
              <a:t>identisch mit </a:t>
            </a:r>
            <a:r>
              <a:rPr lang="en-US" sz="2400">
                <a:solidFill>
                  <a:schemeClr val="accent2"/>
                </a:solidFill>
              </a:rPr>
              <a:t>cos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cs typeface="Arial" pitchFamily="34" charset="0"/>
              </a:rPr>
              <a:t>→ bildunabh. Kodierung</a:t>
            </a:r>
          </a:p>
        </p:txBody>
      </p:sp>
      <p:sp>
        <p:nvSpPr>
          <p:cNvPr id="12299" name="Foliennummernplatzhalter 3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F6ED295-7E80-43C7-AF71-61087C672FD8}" type="slidenum">
              <a:rPr lang="de-DE" sz="1000" smtClean="0"/>
              <a:pPr/>
              <a:t>25</a:t>
            </a:fld>
            <a:r>
              <a:rPr lang="de-DE" sz="1000" smtClean="0"/>
              <a:t> -</a:t>
            </a:r>
          </a:p>
        </p:txBody>
      </p:sp>
      <p:sp>
        <p:nvSpPr>
          <p:cNvPr id="12300" name="Fußzeilenplatzhalter 3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4579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solidFill>
            <a:srgbClr val="FFCC66">
              <a:alpha val="50195"/>
            </a:srgbClr>
          </a:solidFill>
          <a:ln algn="ctr"/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defRPr/>
            </a:pPr>
            <a:r>
              <a:rPr kumimoji="1" lang="de-DE" sz="4000" kern="120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14363" y="1276350"/>
            <a:ext cx="85296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PCA-Transformation</a:t>
            </a:r>
          </a:p>
        </p:txBody>
      </p:sp>
      <p:sp>
        <p:nvSpPr>
          <p:cNvPr id="43013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83" name="Titel 1"/>
          <p:cNvSpPr>
            <a:spLocks/>
          </p:cNvSpPr>
          <p:nvPr/>
        </p:nvSpPr>
        <p:spPr bwMode="auto">
          <a:xfrm>
            <a:off x="611188" y="2381250"/>
            <a:ext cx="8532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Transform Coding</a:t>
            </a:r>
          </a:p>
        </p:txBody>
      </p:sp>
      <p:sp>
        <p:nvSpPr>
          <p:cNvPr id="43015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Weissen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3017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1746148-BDEA-4EFD-BCE1-A02885A5D416}" type="slidenum">
              <a:rPr lang="de-DE" sz="1000" smtClean="0"/>
              <a:pPr/>
              <a:t>26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11188" y="1268413"/>
            <a:ext cx="8532812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de-DE" sz="2400" b="1" dirty="0"/>
              <a:t>EINE Lernregel</a:t>
            </a:r>
            <a:r>
              <a:rPr lang="de-DE" b="1" dirty="0"/>
              <a:t> für </a:t>
            </a:r>
            <a:r>
              <a:rPr lang="de-DE" b="1" dirty="0" err="1"/>
              <a:t>Hebb</a:t>
            </a:r>
            <a:r>
              <a:rPr lang="de-DE" b="1" dirty="0"/>
              <a:t>-Lernen und Gewichtsnormierung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r>
              <a:rPr lang="de-DE" b="1" dirty="0">
                <a:cs typeface="Times New Roman" pitchFamily="18" charset="0"/>
              </a:rPr>
              <a:t>1.</a:t>
            </a:r>
            <a:r>
              <a:rPr lang="de-DE" b="1" dirty="0"/>
              <a:t> </a:t>
            </a:r>
            <a:r>
              <a:rPr lang="de-DE" dirty="0" err="1"/>
              <a:t>Hebb</a:t>
            </a:r>
            <a:r>
              <a:rPr lang="de-DE" dirty="0"/>
              <a:t>-Regel</a:t>
            </a:r>
            <a:r>
              <a:rPr lang="de-DE" b="1" dirty="0"/>
              <a:t>	 	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(t-1)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de-DE" sz="2800" dirty="0">
                <a:cs typeface="Times New Roman" pitchFamily="18" charset="0"/>
              </a:rPr>
              <a:t> </a:t>
            </a:r>
            <a:r>
              <a:rPr lang="de-DE" sz="28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800" dirty="0"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800" b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28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de-DE" b="1" dirty="0">
              <a:latin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</a:pPr>
            <a:r>
              <a:rPr lang="de-DE" b="1" dirty="0"/>
              <a:t>2.</a:t>
            </a:r>
            <a:r>
              <a:rPr lang="de-DE" dirty="0"/>
              <a:t> Normierung 	 	</a:t>
            </a:r>
            <a:r>
              <a:rPr lang="de-DE" sz="2400" dirty="0" err="1">
                <a:latin typeface="Times New Roman" pitchFamily="18" charset="0"/>
              </a:rPr>
              <a:t>w</a:t>
            </a:r>
            <a:r>
              <a:rPr lang="de-DE" sz="2400" baseline="-25000" dirty="0" err="1">
                <a:latin typeface="Times New Roman" pitchFamily="18" charset="0"/>
              </a:rPr>
              <a:t>i</a:t>
            </a:r>
            <a:r>
              <a:rPr lang="de-DE" sz="2400" dirty="0">
                <a:latin typeface="Times New Roman" pitchFamily="18" charset="0"/>
              </a:rPr>
              <a:t>(t)</a:t>
            </a:r>
            <a:r>
              <a:rPr lang="de-DE" dirty="0"/>
              <a:t>  </a:t>
            </a:r>
            <a:r>
              <a:rPr lang="de-DE" dirty="0">
                <a:sym typeface="Symbol" pitchFamily="18" charset="2"/>
              </a:rPr>
              <a:t> </a:t>
            </a:r>
            <a:r>
              <a:rPr lang="de-DE" b="1" dirty="0"/>
              <a:t>				</a:t>
            </a:r>
            <a:r>
              <a:rPr lang="de-DE" dirty="0"/>
              <a:t>Einsetzen 1. in 2. 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(t-1)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de-DE" sz="2800" dirty="0">
                <a:cs typeface="Times New Roman" pitchFamily="18" charset="0"/>
              </a:rPr>
              <a:t> </a:t>
            </a:r>
            <a:r>
              <a:rPr lang="de-DE" sz="28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800" dirty="0">
                <a:cs typeface="Times New Roman" pitchFamily="18" charset="0"/>
              </a:rPr>
              <a:t> </a:t>
            </a:r>
            <a:r>
              <a:rPr lang="de-DE" sz="2800" dirty="0" err="1">
                <a:latin typeface="Times New Roman" pitchFamily="18" charset="0"/>
                <a:cs typeface="Times New Roman" pitchFamily="18" charset="0"/>
              </a:rPr>
              <a:t>yx</a:t>
            </a:r>
            <a:endParaRPr lang="de-DE" dirty="0"/>
          </a:p>
          <a:p>
            <a:pPr marL="342900" indent="-342900" algn="l">
              <a:lnSpc>
                <a:spcPct val="110000"/>
              </a:lnSpc>
              <a:spcBef>
                <a:spcPct val="0"/>
              </a:spcBef>
            </a:pPr>
            <a:r>
              <a:rPr lang="de-DE" dirty="0">
                <a:cs typeface="Times New Roman" pitchFamily="18" charset="0"/>
              </a:rPr>
              <a:t>				</a:t>
            </a:r>
            <a:r>
              <a:rPr lang="de-DE" sz="3600" dirty="0">
                <a:cs typeface="Times New Roman" pitchFamily="18" charset="0"/>
              </a:rPr>
              <a:t>[</a:t>
            </a:r>
            <a:r>
              <a:rPr lang="de-DE" sz="36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de-DE" sz="2400" baseline="-30000" dirty="0">
                <a:cs typeface="Times New Roman" pitchFamily="18" charset="0"/>
              </a:rPr>
              <a:t>i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4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(t-1)+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sz="2400" baseline="-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400" baseline="30000" dirty="0">
                <a:cs typeface="Times New Roman" pitchFamily="18" charset="0"/>
              </a:rPr>
              <a:t>2</a:t>
            </a:r>
            <a:r>
              <a:rPr lang="de-DE" sz="3600" dirty="0">
                <a:cs typeface="Times New Roman" pitchFamily="18" charset="0"/>
              </a:rPr>
              <a:t>]</a:t>
            </a:r>
            <a:r>
              <a:rPr lang="de-DE" sz="2400" baseline="30000" dirty="0">
                <a:cs typeface="Times New Roman" pitchFamily="18" charset="0"/>
              </a:rPr>
              <a:t>1/2</a:t>
            </a:r>
            <a:r>
              <a:rPr lang="de-DE" dirty="0"/>
              <a:t>  </a:t>
            </a:r>
          </a:p>
          <a:p>
            <a:pPr marL="342900" indent="-342900" algn="l">
              <a:lnSpc>
                <a:spcPct val="120000"/>
              </a:lnSpc>
              <a:spcBef>
                <a:spcPct val="0"/>
              </a:spcBef>
            </a:pPr>
            <a:endParaRPr lang="de-DE" dirty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DE9D345-2395-4AD7-A5F0-AEF5E7C1BAF5}" type="slidenum">
              <a:rPr lang="de-DE" sz="1000" smtClean="0"/>
              <a:pPr/>
              <a:t>27</a:t>
            </a:fld>
            <a:r>
              <a:rPr lang="de-DE" sz="1000" smtClean="0"/>
              <a:t> -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Oja-Lernregel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413250" y="2254250"/>
          <a:ext cx="6000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r:id="rId3" imgW="355292" imgH="393359" progId="Equation.3">
                  <p:embed/>
                </p:oleObj>
              </mc:Choice>
              <mc:Fallback>
                <p:oleObj r:id="rId3" imgW="355292" imgH="39335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2254250"/>
                        <a:ext cx="6000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Freeform 8"/>
          <p:cNvSpPr>
            <a:spLocks/>
          </p:cNvSpPr>
          <p:nvPr/>
        </p:nvSpPr>
        <p:spPr bwMode="auto">
          <a:xfrm flipH="1" flipV="1">
            <a:off x="3262312" y="3267236"/>
            <a:ext cx="2901950" cy="982026"/>
          </a:xfrm>
          <a:custGeom>
            <a:avLst/>
            <a:gdLst>
              <a:gd name="T0" fmla="*/ 2147483647 w 1693"/>
              <a:gd name="T1" fmla="*/ 1247822739 h 381"/>
              <a:gd name="T2" fmla="*/ 2147483647 w 1693"/>
              <a:gd name="T3" fmla="*/ 808865751 h 381"/>
              <a:gd name="T4" fmla="*/ 2147483647 w 1693"/>
              <a:gd name="T5" fmla="*/ 567192242 h 381"/>
              <a:gd name="T6" fmla="*/ 214480322 w 1693"/>
              <a:gd name="T7" fmla="*/ 567192242 h 381"/>
              <a:gd name="T8" fmla="*/ 55824396 w 1693"/>
              <a:gd name="T9" fmla="*/ 937101144 h 381"/>
              <a:gd name="T10" fmla="*/ 179223268 w 1693"/>
              <a:gd name="T11" fmla="*/ 2147483647 h 381"/>
              <a:gd name="T12" fmla="*/ 778595060 w 1693"/>
              <a:gd name="T13" fmla="*/ 2147483647 h 381"/>
              <a:gd name="T14" fmla="*/ 1413223960 w 1693"/>
              <a:gd name="T15" fmla="*/ 2147483647 h 381"/>
              <a:gd name="T16" fmla="*/ 2147483647 w 1693"/>
              <a:gd name="T17" fmla="*/ 2147483647 h 381"/>
              <a:gd name="T18" fmla="*/ 2147483647 w 1693"/>
              <a:gd name="T19" fmla="*/ 2147483647 h 381"/>
              <a:gd name="T20" fmla="*/ 2147483647 w 1693"/>
              <a:gd name="T21" fmla="*/ 2147483647 h 381"/>
              <a:gd name="T22" fmla="*/ 2147483647 w 1693"/>
              <a:gd name="T23" fmla="*/ 2147483647 h 381"/>
              <a:gd name="T24" fmla="*/ 2147483647 w 1693"/>
              <a:gd name="T25" fmla="*/ 2147483647 h 381"/>
              <a:gd name="T26" fmla="*/ 2147483647 w 1693"/>
              <a:gd name="T27" fmla="*/ 2147483647 h 381"/>
              <a:gd name="T28" fmla="*/ 2147483647 w 1693"/>
              <a:gd name="T29" fmla="*/ 2147483647 h 381"/>
              <a:gd name="T30" fmla="*/ 2147483647 w 1693"/>
              <a:gd name="T31" fmla="*/ 2147483647 h 381"/>
              <a:gd name="T32" fmla="*/ 2147483647 w 1693"/>
              <a:gd name="T33" fmla="*/ 1247822739 h 3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93"/>
              <a:gd name="T52" fmla="*/ 0 h 381"/>
              <a:gd name="T53" fmla="*/ 1693 w 1693"/>
              <a:gd name="T54" fmla="*/ 381 h 3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93" h="381">
                <a:moveTo>
                  <a:pt x="1693" y="99"/>
                </a:moveTo>
                <a:cubicBezTo>
                  <a:pt x="1607" y="85"/>
                  <a:pt x="1521" y="74"/>
                  <a:pt x="1435" y="63"/>
                </a:cubicBezTo>
                <a:cubicBezTo>
                  <a:pt x="1247" y="0"/>
                  <a:pt x="1039" y="47"/>
                  <a:pt x="841" y="45"/>
                </a:cubicBezTo>
                <a:cubicBezTo>
                  <a:pt x="562" y="5"/>
                  <a:pt x="777" y="34"/>
                  <a:pt x="73" y="45"/>
                </a:cubicBezTo>
                <a:cubicBezTo>
                  <a:pt x="52" y="45"/>
                  <a:pt x="19" y="75"/>
                  <a:pt x="19" y="75"/>
                </a:cubicBezTo>
                <a:cubicBezTo>
                  <a:pt x="0" y="131"/>
                  <a:pt x="22" y="172"/>
                  <a:pt x="61" y="207"/>
                </a:cubicBezTo>
                <a:cubicBezTo>
                  <a:pt x="132" y="270"/>
                  <a:pt x="169" y="285"/>
                  <a:pt x="265" y="297"/>
                </a:cubicBezTo>
                <a:cubicBezTo>
                  <a:pt x="337" y="321"/>
                  <a:pt x="403" y="333"/>
                  <a:pt x="481" y="339"/>
                </a:cubicBezTo>
                <a:cubicBezTo>
                  <a:pt x="581" y="356"/>
                  <a:pt x="681" y="364"/>
                  <a:pt x="781" y="381"/>
                </a:cubicBezTo>
                <a:cubicBezTo>
                  <a:pt x="929" y="379"/>
                  <a:pt x="1077" y="379"/>
                  <a:pt x="1225" y="375"/>
                </a:cubicBezTo>
                <a:cubicBezTo>
                  <a:pt x="1250" y="374"/>
                  <a:pt x="1278" y="363"/>
                  <a:pt x="1303" y="357"/>
                </a:cubicBezTo>
                <a:cubicBezTo>
                  <a:pt x="1365" y="342"/>
                  <a:pt x="1429" y="332"/>
                  <a:pt x="1489" y="309"/>
                </a:cubicBezTo>
                <a:cubicBezTo>
                  <a:pt x="1518" y="298"/>
                  <a:pt x="1543" y="283"/>
                  <a:pt x="1573" y="273"/>
                </a:cubicBezTo>
                <a:cubicBezTo>
                  <a:pt x="1581" y="267"/>
                  <a:pt x="1588" y="259"/>
                  <a:pt x="1597" y="255"/>
                </a:cubicBezTo>
                <a:cubicBezTo>
                  <a:pt x="1604" y="251"/>
                  <a:pt x="1615" y="254"/>
                  <a:pt x="1621" y="249"/>
                </a:cubicBezTo>
                <a:cubicBezTo>
                  <a:pt x="1638" y="234"/>
                  <a:pt x="1647" y="211"/>
                  <a:pt x="1663" y="195"/>
                </a:cubicBezTo>
                <a:cubicBezTo>
                  <a:pt x="1674" y="142"/>
                  <a:pt x="1666" y="175"/>
                  <a:pt x="1693" y="99"/>
                </a:cubicBezTo>
                <a:close/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3" name="Freeform 9"/>
          <p:cNvSpPr>
            <a:spLocks/>
          </p:cNvSpPr>
          <p:nvPr/>
        </p:nvSpPr>
        <p:spPr bwMode="auto">
          <a:xfrm rot="21360688">
            <a:off x="2355057" y="3609975"/>
            <a:ext cx="857250" cy="409575"/>
          </a:xfrm>
          <a:custGeom>
            <a:avLst/>
            <a:gdLst>
              <a:gd name="T0" fmla="*/ 790190950 w 930"/>
              <a:gd name="T1" fmla="*/ 279470201 h 196"/>
              <a:gd name="T2" fmla="*/ 285488256 w 930"/>
              <a:gd name="T3" fmla="*/ 96068327 h 196"/>
              <a:gd name="T4" fmla="*/ 0 w 930"/>
              <a:gd name="T5" fmla="*/ 855875916 h 196"/>
              <a:gd name="T6" fmla="*/ 0 60000 65536"/>
              <a:gd name="T7" fmla="*/ 0 60000 65536"/>
              <a:gd name="T8" fmla="*/ 0 60000 65536"/>
              <a:gd name="T9" fmla="*/ 0 w 930"/>
              <a:gd name="T10" fmla="*/ 0 h 196"/>
              <a:gd name="T11" fmla="*/ 930 w 930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196">
                <a:moveTo>
                  <a:pt x="930" y="64"/>
                </a:moveTo>
                <a:cubicBezTo>
                  <a:pt x="710" y="32"/>
                  <a:pt x="491" y="0"/>
                  <a:pt x="336" y="22"/>
                </a:cubicBezTo>
                <a:cubicBezTo>
                  <a:pt x="181" y="44"/>
                  <a:pt x="90" y="120"/>
                  <a:pt x="0" y="196"/>
                </a:cubicBezTo>
              </a:path>
            </a:pathLst>
          </a:custGeom>
          <a:noFill/>
          <a:ln w="38100" cmpd="sng">
            <a:solidFill>
              <a:srgbClr val="FF99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3596368" y="3429000"/>
            <a:ext cx="2152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693738" y="4752975"/>
            <a:ext cx="81248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de-DE" sz="1800" dirty="0"/>
              <a:t>Terme mit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1800" baseline="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de-DE" sz="1800" dirty="0">
                <a:cs typeface="Times New Roman" pitchFamily="18" charset="0"/>
                <a:sym typeface="Symbol" pitchFamily="18" charset="2"/>
              </a:rPr>
              <a:t> vernachlässigen ergibt</a:t>
            </a:r>
            <a:endParaRPr lang="de-DE" sz="1400" dirty="0"/>
          </a:p>
          <a:p>
            <a:pPr algn="l">
              <a:lnSpc>
                <a:spcPct val="130000"/>
              </a:lnSpc>
            </a:pPr>
            <a:r>
              <a:rPr lang="de-DE" sz="2400" dirty="0">
                <a:cs typeface="Times New Roman" pitchFamily="18" charset="0"/>
              </a:rPr>
              <a:t>	</a:t>
            </a:r>
            <a:r>
              <a:rPr lang="de-DE" sz="2400" b="1" dirty="0">
                <a:cs typeface="Times New Roman" pitchFamily="18" charset="0"/>
              </a:rPr>
              <a:t>w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400" dirty="0">
                <a:cs typeface="Times New Roman" pitchFamily="18" charset="0"/>
              </a:rPr>
              <a:t> = </a:t>
            </a:r>
            <a:r>
              <a:rPr lang="de-DE" sz="2400" b="1" dirty="0">
                <a:cs typeface="Times New Roman" pitchFamily="18" charset="0"/>
              </a:rPr>
              <a:t>w</a:t>
            </a:r>
            <a:r>
              <a:rPr lang="de-DE" dirty="0">
                <a:cs typeface="Times New Roman" pitchFamily="18" charset="0"/>
              </a:rPr>
              <a:t>(t-1)</a:t>
            </a:r>
            <a:r>
              <a:rPr lang="de-DE" sz="2400" dirty="0">
                <a:cs typeface="Times New Roman" pitchFamily="18" charset="0"/>
              </a:rPr>
              <a:t> +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400" dirty="0">
                <a:cs typeface="Times New Roman" pitchFamily="18" charset="0"/>
              </a:rPr>
              <a:t> y [</a:t>
            </a:r>
            <a:r>
              <a:rPr lang="de-DE" sz="2400" b="1" dirty="0">
                <a:cs typeface="Times New Roman" pitchFamily="18" charset="0"/>
              </a:rPr>
              <a:t>x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b="1" dirty="0">
                <a:cs typeface="Times New Roman" pitchFamily="18" charset="0"/>
              </a:rPr>
              <a:t>w</a:t>
            </a:r>
            <a:r>
              <a:rPr lang="de-DE" dirty="0">
                <a:cs typeface="Times New Roman" pitchFamily="18" charset="0"/>
              </a:rPr>
              <a:t>(t-1)</a:t>
            </a:r>
            <a:r>
              <a:rPr lang="de-DE" sz="2400" dirty="0">
                <a:cs typeface="Times New Roman" pitchFamily="18" charset="0"/>
              </a:rPr>
              <a:t>y]</a:t>
            </a:r>
            <a:r>
              <a:rPr lang="de-DE" sz="2400" b="1" i="1" dirty="0">
                <a:cs typeface="Times New Roman" pitchFamily="18" charset="0"/>
              </a:rPr>
              <a:t>     </a:t>
            </a:r>
            <a:r>
              <a:rPr lang="de-DE" sz="2400" b="1" i="1" dirty="0" err="1">
                <a:solidFill>
                  <a:srgbClr val="0066CC"/>
                </a:solidFill>
                <a:cs typeface="Times New Roman" pitchFamily="18" charset="0"/>
              </a:rPr>
              <a:t>Oja</a:t>
            </a:r>
            <a:r>
              <a:rPr lang="de-DE" sz="2400" b="1" i="1" dirty="0">
                <a:solidFill>
                  <a:srgbClr val="0066CC"/>
                </a:solidFill>
                <a:cs typeface="Times New Roman" pitchFamily="18" charset="0"/>
              </a:rPr>
              <a:t> Lernregel</a:t>
            </a:r>
            <a:r>
              <a:rPr lang="de-DE" sz="2400" b="1" dirty="0">
                <a:solidFill>
                  <a:srgbClr val="0066CC"/>
                </a:solidFill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de-DE" sz="2400" b="1" dirty="0">
                <a:solidFill>
                  <a:srgbClr val="0066CC"/>
                </a:solidFill>
              </a:rPr>
              <a:t>				</a:t>
            </a:r>
            <a:r>
              <a:rPr lang="de-DE" sz="2400" b="1" dirty="0" err="1">
                <a:solidFill>
                  <a:srgbClr val="0066CC"/>
                </a:solidFill>
              </a:rPr>
              <a:t>x</a:t>
            </a:r>
            <a:r>
              <a:rPr lang="de-DE" sz="2400" b="1" baseline="-25000" dirty="0" err="1">
                <a:solidFill>
                  <a:srgbClr val="0066CC"/>
                </a:solidFill>
              </a:rPr>
              <a:t>neu</a:t>
            </a:r>
            <a:endParaRPr lang="de-DE" sz="2400" b="1" baseline="-25000" dirty="0">
              <a:solidFill>
                <a:srgbClr val="0066CC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187825" y="5407025"/>
            <a:ext cx="1993900" cy="860425"/>
            <a:chOff x="2638" y="3406"/>
            <a:chExt cx="1256" cy="542"/>
          </a:xfrm>
        </p:grpSpPr>
        <p:sp>
          <p:nvSpPr>
            <p:cNvPr id="13326" name="Freeform 13"/>
            <p:cNvSpPr>
              <a:spLocks/>
            </p:cNvSpPr>
            <p:nvPr/>
          </p:nvSpPr>
          <p:spPr bwMode="auto">
            <a:xfrm>
              <a:off x="2638" y="3406"/>
              <a:ext cx="1256" cy="423"/>
            </a:xfrm>
            <a:custGeom>
              <a:avLst/>
              <a:gdLst>
                <a:gd name="T0" fmla="*/ 26 w 1256"/>
                <a:gd name="T1" fmla="*/ 332 h 423"/>
                <a:gd name="T2" fmla="*/ 180 w 1256"/>
                <a:gd name="T3" fmla="*/ 353 h 423"/>
                <a:gd name="T4" fmla="*/ 625 w 1256"/>
                <a:gd name="T5" fmla="*/ 373 h 423"/>
                <a:gd name="T6" fmla="*/ 1201 w 1256"/>
                <a:gd name="T7" fmla="*/ 373 h 423"/>
                <a:gd name="T8" fmla="*/ 1242 w 1256"/>
                <a:gd name="T9" fmla="*/ 340 h 423"/>
                <a:gd name="T10" fmla="*/ 1210 w 1256"/>
                <a:gd name="T11" fmla="*/ 193 h 423"/>
                <a:gd name="T12" fmla="*/ 1057 w 1256"/>
                <a:gd name="T13" fmla="*/ 93 h 423"/>
                <a:gd name="T14" fmla="*/ 895 w 1256"/>
                <a:gd name="T15" fmla="*/ 47 h 423"/>
                <a:gd name="T16" fmla="*/ 670 w 1256"/>
                <a:gd name="T17" fmla="*/ 0 h 423"/>
                <a:gd name="T18" fmla="*/ 337 w 1256"/>
                <a:gd name="T19" fmla="*/ 7 h 423"/>
                <a:gd name="T20" fmla="*/ 279 w 1256"/>
                <a:gd name="T21" fmla="*/ 27 h 423"/>
                <a:gd name="T22" fmla="*/ 139 w 1256"/>
                <a:gd name="T23" fmla="*/ 80 h 423"/>
                <a:gd name="T24" fmla="*/ 76 w 1256"/>
                <a:gd name="T25" fmla="*/ 120 h 423"/>
                <a:gd name="T26" fmla="*/ 58 w 1256"/>
                <a:gd name="T27" fmla="*/ 140 h 423"/>
                <a:gd name="T28" fmla="*/ 40 w 1256"/>
                <a:gd name="T29" fmla="*/ 147 h 423"/>
                <a:gd name="T30" fmla="*/ 9 w 1256"/>
                <a:gd name="T31" fmla="*/ 207 h 423"/>
                <a:gd name="T32" fmla="*/ 26 w 1256"/>
                <a:gd name="T33" fmla="*/ 332 h 4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6"/>
                <a:gd name="T52" fmla="*/ 0 h 423"/>
                <a:gd name="T53" fmla="*/ 1256 w 1256"/>
                <a:gd name="T54" fmla="*/ 423 h 4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6" h="423">
                  <a:moveTo>
                    <a:pt x="26" y="332"/>
                  </a:moveTo>
                  <a:cubicBezTo>
                    <a:pt x="91" y="348"/>
                    <a:pt x="115" y="341"/>
                    <a:pt x="180" y="353"/>
                  </a:cubicBezTo>
                  <a:cubicBezTo>
                    <a:pt x="321" y="423"/>
                    <a:pt x="477" y="371"/>
                    <a:pt x="625" y="373"/>
                  </a:cubicBezTo>
                  <a:cubicBezTo>
                    <a:pt x="834" y="417"/>
                    <a:pt x="673" y="385"/>
                    <a:pt x="1201" y="373"/>
                  </a:cubicBezTo>
                  <a:cubicBezTo>
                    <a:pt x="1217" y="373"/>
                    <a:pt x="1242" y="340"/>
                    <a:pt x="1242" y="340"/>
                  </a:cubicBezTo>
                  <a:cubicBezTo>
                    <a:pt x="1256" y="278"/>
                    <a:pt x="1239" y="232"/>
                    <a:pt x="1210" y="193"/>
                  </a:cubicBezTo>
                  <a:cubicBezTo>
                    <a:pt x="1157" y="123"/>
                    <a:pt x="1129" y="107"/>
                    <a:pt x="1057" y="93"/>
                  </a:cubicBezTo>
                  <a:cubicBezTo>
                    <a:pt x="1003" y="67"/>
                    <a:pt x="954" y="53"/>
                    <a:pt x="895" y="47"/>
                  </a:cubicBezTo>
                  <a:cubicBezTo>
                    <a:pt x="820" y="28"/>
                    <a:pt x="745" y="19"/>
                    <a:pt x="670" y="0"/>
                  </a:cubicBezTo>
                  <a:cubicBezTo>
                    <a:pt x="559" y="2"/>
                    <a:pt x="448" y="2"/>
                    <a:pt x="337" y="7"/>
                  </a:cubicBezTo>
                  <a:cubicBezTo>
                    <a:pt x="318" y="8"/>
                    <a:pt x="297" y="20"/>
                    <a:pt x="279" y="27"/>
                  </a:cubicBezTo>
                  <a:cubicBezTo>
                    <a:pt x="232" y="43"/>
                    <a:pt x="184" y="54"/>
                    <a:pt x="139" y="80"/>
                  </a:cubicBezTo>
                  <a:cubicBezTo>
                    <a:pt x="117" y="92"/>
                    <a:pt x="99" y="109"/>
                    <a:pt x="76" y="120"/>
                  </a:cubicBezTo>
                  <a:cubicBezTo>
                    <a:pt x="70" y="127"/>
                    <a:pt x="65" y="135"/>
                    <a:pt x="58" y="140"/>
                  </a:cubicBezTo>
                  <a:cubicBezTo>
                    <a:pt x="53" y="144"/>
                    <a:pt x="45" y="141"/>
                    <a:pt x="40" y="147"/>
                  </a:cubicBezTo>
                  <a:cubicBezTo>
                    <a:pt x="27" y="163"/>
                    <a:pt x="21" y="189"/>
                    <a:pt x="9" y="207"/>
                  </a:cubicBezTo>
                  <a:cubicBezTo>
                    <a:pt x="0" y="265"/>
                    <a:pt x="46" y="248"/>
                    <a:pt x="26" y="332"/>
                  </a:cubicBezTo>
                  <a:close/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Freeform 14"/>
            <p:cNvSpPr>
              <a:spLocks/>
            </p:cNvSpPr>
            <p:nvPr/>
          </p:nvSpPr>
          <p:spPr bwMode="auto">
            <a:xfrm>
              <a:off x="2856" y="3722"/>
              <a:ext cx="190" cy="226"/>
            </a:xfrm>
            <a:custGeom>
              <a:avLst/>
              <a:gdLst>
                <a:gd name="T0" fmla="*/ 0 w 930"/>
                <a:gd name="T1" fmla="*/ 304 h 196"/>
                <a:gd name="T2" fmla="*/ 0 w 930"/>
                <a:gd name="T3" fmla="*/ 104 h 196"/>
                <a:gd name="T4" fmla="*/ 0 w 930"/>
                <a:gd name="T5" fmla="*/ 940 h 196"/>
                <a:gd name="T6" fmla="*/ 0 60000 65536"/>
                <a:gd name="T7" fmla="*/ 0 60000 65536"/>
                <a:gd name="T8" fmla="*/ 0 60000 65536"/>
                <a:gd name="T9" fmla="*/ 0 w 930"/>
                <a:gd name="T10" fmla="*/ 0 h 196"/>
                <a:gd name="T11" fmla="*/ 930 w 930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0" h="196">
                  <a:moveTo>
                    <a:pt x="930" y="64"/>
                  </a:moveTo>
                  <a:cubicBezTo>
                    <a:pt x="710" y="32"/>
                    <a:pt x="491" y="0"/>
                    <a:pt x="336" y="22"/>
                  </a:cubicBezTo>
                  <a:cubicBezTo>
                    <a:pt x="181" y="44"/>
                    <a:pt x="90" y="120"/>
                    <a:pt x="0" y="196"/>
                  </a:cubicBezTo>
                </a:path>
              </a:pathLst>
            </a:custGeom>
            <a:noFill/>
            <a:ln w="19050">
              <a:solidFill>
                <a:srgbClr val="FF993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1568450" y="4054475"/>
            <a:ext cx="538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/>
              <a:t>und f(</a:t>
            </a:r>
            <a:r>
              <a:rPr lang="de-DE">
                <a:sym typeface="Symbol" pitchFamily="18" charset="2"/>
              </a:rPr>
              <a:t></a:t>
            </a:r>
            <a:r>
              <a:rPr lang="de-DE"/>
              <a:t>) in einer Taylorreihe nach </a:t>
            </a:r>
            <a:r>
              <a:rPr lang="de-DE">
                <a:sym typeface="Symbol" pitchFamily="18" charset="2"/>
              </a:rPr>
              <a:t> </a:t>
            </a:r>
            <a:r>
              <a:rPr lang="de-DE"/>
              <a:t>entwickeln.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3" grpId="0" animBg="1"/>
      <p:bldP spid="163851" grpId="0" build="allAtOnce" autoUpdateAnimBg="0"/>
      <p:bldP spid="123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A0A6F9E-BB45-4859-B2D7-A15C3CEB143B}" type="slidenum">
              <a:rPr lang="de-DE" sz="1000" smtClean="0"/>
              <a:pPr/>
              <a:t>28</a:t>
            </a:fld>
            <a:r>
              <a:rPr lang="de-DE" sz="1000" smtClean="0"/>
              <a:t> -</a:t>
            </a: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PCA Netze für den Unterraum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631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dirty="0" err="1" smtClean="0"/>
              <a:t>Oja</a:t>
            </a:r>
            <a:r>
              <a:rPr lang="de-DE" dirty="0" smtClean="0"/>
              <a:t>-Netz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58378" y="3673820"/>
            <a:ext cx="4356100" cy="1782763"/>
            <a:chOff x="528" y="1224"/>
            <a:chExt cx="2744" cy="1123"/>
          </a:xfrm>
        </p:grpSpPr>
        <p:sp>
          <p:nvSpPr>
            <p:cNvPr id="14350" name="Oval 5"/>
            <p:cNvSpPr>
              <a:spLocks noChangeArrowheads="1"/>
            </p:cNvSpPr>
            <p:nvPr/>
          </p:nvSpPr>
          <p:spPr bwMode="auto">
            <a:xfrm>
              <a:off x="2144" y="2016"/>
              <a:ext cx="312" cy="288"/>
            </a:xfrm>
            <a:prstGeom prst="ellipse">
              <a:avLst/>
            </a:prstGeom>
            <a:solidFill>
              <a:srgbClr val="FFD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4351" name="Oval 6"/>
            <p:cNvSpPr>
              <a:spLocks noChangeArrowheads="1"/>
            </p:cNvSpPr>
            <p:nvPr/>
          </p:nvSpPr>
          <p:spPr bwMode="auto">
            <a:xfrm>
              <a:off x="2152" y="1264"/>
              <a:ext cx="312" cy="288"/>
            </a:xfrm>
            <a:prstGeom prst="ellipse">
              <a:avLst/>
            </a:prstGeom>
            <a:solidFill>
              <a:srgbClr val="FFD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4352" name="Freeform 7"/>
            <p:cNvSpPr>
              <a:spLocks/>
            </p:cNvSpPr>
            <p:nvPr/>
          </p:nvSpPr>
          <p:spPr bwMode="auto">
            <a:xfrm>
              <a:off x="1081" y="1306"/>
              <a:ext cx="198" cy="199"/>
            </a:xfrm>
            <a:custGeom>
              <a:avLst/>
              <a:gdLst>
                <a:gd name="T0" fmla="*/ 198 w 198"/>
                <a:gd name="T1" fmla="*/ 101 h 199"/>
                <a:gd name="T2" fmla="*/ 194 w 198"/>
                <a:gd name="T3" fmla="*/ 79 h 199"/>
                <a:gd name="T4" fmla="*/ 191 w 198"/>
                <a:gd name="T5" fmla="*/ 60 h 199"/>
                <a:gd name="T6" fmla="*/ 179 w 198"/>
                <a:gd name="T7" fmla="*/ 45 h 199"/>
                <a:gd name="T8" fmla="*/ 168 w 198"/>
                <a:gd name="T9" fmla="*/ 30 h 199"/>
                <a:gd name="T10" fmla="*/ 153 w 198"/>
                <a:gd name="T11" fmla="*/ 19 h 199"/>
                <a:gd name="T12" fmla="*/ 138 w 198"/>
                <a:gd name="T13" fmla="*/ 8 h 199"/>
                <a:gd name="T14" fmla="*/ 120 w 198"/>
                <a:gd name="T15" fmla="*/ 4 h 199"/>
                <a:gd name="T16" fmla="*/ 97 w 198"/>
                <a:gd name="T17" fmla="*/ 0 h 199"/>
                <a:gd name="T18" fmla="*/ 79 w 198"/>
                <a:gd name="T19" fmla="*/ 4 h 199"/>
                <a:gd name="T20" fmla="*/ 60 w 198"/>
                <a:gd name="T21" fmla="*/ 8 h 199"/>
                <a:gd name="T22" fmla="*/ 41 w 198"/>
                <a:gd name="T23" fmla="*/ 19 h 199"/>
                <a:gd name="T24" fmla="*/ 26 w 198"/>
                <a:gd name="T25" fmla="*/ 30 h 199"/>
                <a:gd name="T26" fmla="*/ 15 w 198"/>
                <a:gd name="T27" fmla="*/ 45 h 199"/>
                <a:gd name="T28" fmla="*/ 8 w 198"/>
                <a:gd name="T29" fmla="*/ 60 h 199"/>
                <a:gd name="T30" fmla="*/ 0 w 198"/>
                <a:gd name="T31" fmla="*/ 79 h 199"/>
                <a:gd name="T32" fmla="*/ 0 w 198"/>
                <a:gd name="T33" fmla="*/ 101 h 199"/>
                <a:gd name="T34" fmla="*/ 0 w 198"/>
                <a:gd name="T35" fmla="*/ 120 h 199"/>
                <a:gd name="T36" fmla="*/ 8 w 198"/>
                <a:gd name="T37" fmla="*/ 139 h 199"/>
                <a:gd name="T38" fmla="*/ 15 w 198"/>
                <a:gd name="T39" fmla="*/ 158 h 199"/>
                <a:gd name="T40" fmla="*/ 26 w 198"/>
                <a:gd name="T41" fmla="*/ 173 h 199"/>
                <a:gd name="T42" fmla="*/ 41 w 198"/>
                <a:gd name="T43" fmla="*/ 184 h 199"/>
                <a:gd name="T44" fmla="*/ 60 w 198"/>
                <a:gd name="T45" fmla="*/ 191 h 199"/>
                <a:gd name="T46" fmla="*/ 79 w 198"/>
                <a:gd name="T47" fmla="*/ 199 h 199"/>
                <a:gd name="T48" fmla="*/ 97 w 198"/>
                <a:gd name="T49" fmla="*/ 199 h 199"/>
                <a:gd name="T50" fmla="*/ 120 w 198"/>
                <a:gd name="T51" fmla="*/ 199 h 199"/>
                <a:gd name="T52" fmla="*/ 138 w 198"/>
                <a:gd name="T53" fmla="*/ 191 h 199"/>
                <a:gd name="T54" fmla="*/ 153 w 198"/>
                <a:gd name="T55" fmla="*/ 184 h 199"/>
                <a:gd name="T56" fmla="*/ 168 w 198"/>
                <a:gd name="T57" fmla="*/ 173 h 199"/>
                <a:gd name="T58" fmla="*/ 179 w 198"/>
                <a:gd name="T59" fmla="*/ 158 h 199"/>
                <a:gd name="T60" fmla="*/ 191 w 198"/>
                <a:gd name="T61" fmla="*/ 139 h 199"/>
                <a:gd name="T62" fmla="*/ 194 w 198"/>
                <a:gd name="T63" fmla="*/ 120 h 199"/>
                <a:gd name="T64" fmla="*/ 198 w 198"/>
                <a:gd name="T65" fmla="*/ 101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199"/>
                <a:gd name="T101" fmla="*/ 198 w 198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199">
                  <a:moveTo>
                    <a:pt x="198" y="101"/>
                  </a:moveTo>
                  <a:lnTo>
                    <a:pt x="194" y="79"/>
                  </a:lnTo>
                  <a:lnTo>
                    <a:pt x="191" y="60"/>
                  </a:lnTo>
                  <a:lnTo>
                    <a:pt x="179" y="45"/>
                  </a:lnTo>
                  <a:lnTo>
                    <a:pt x="168" y="30"/>
                  </a:lnTo>
                  <a:lnTo>
                    <a:pt x="153" y="19"/>
                  </a:lnTo>
                  <a:lnTo>
                    <a:pt x="138" y="8"/>
                  </a:lnTo>
                  <a:lnTo>
                    <a:pt x="120" y="4"/>
                  </a:lnTo>
                  <a:lnTo>
                    <a:pt x="97" y="0"/>
                  </a:lnTo>
                  <a:lnTo>
                    <a:pt x="79" y="4"/>
                  </a:lnTo>
                  <a:lnTo>
                    <a:pt x="60" y="8"/>
                  </a:lnTo>
                  <a:lnTo>
                    <a:pt x="41" y="19"/>
                  </a:lnTo>
                  <a:lnTo>
                    <a:pt x="26" y="30"/>
                  </a:lnTo>
                  <a:lnTo>
                    <a:pt x="15" y="45"/>
                  </a:lnTo>
                  <a:lnTo>
                    <a:pt x="8" y="60"/>
                  </a:lnTo>
                  <a:lnTo>
                    <a:pt x="0" y="79"/>
                  </a:lnTo>
                  <a:lnTo>
                    <a:pt x="0" y="101"/>
                  </a:lnTo>
                  <a:lnTo>
                    <a:pt x="0" y="120"/>
                  </a:lnTo>
                  <a:lnTo>
                    <a:pt x="8" y="139"/>
                  </a:lnTo>
                  <a:lnTo>
                    <a:pt x="15" y="158"/>
                  </a:lnTo>
                  <a:lnTo>
                    <a:pt x="26" y="173"/>
                  </a:lnTo>
                  <a:lnTo>
                    <a:pt x="41" y="184"/>
                  </a:lnTo>
                  <a:lnTo>
                    <a:pt x="60" y="191"/>
                  </a:lnTo>
                  <a:lnTo>
                    <a:pt x="79" y="199"/>
                  </a:lnTo>
                  <a:lnTo>
                    <a:pt x="97" y="199"/>
                  </a:lnTo>
                  <a:lnTo>
                    <a:pt x="120" y="199"/>
                  </a:lnTo>
                  <a:lnTo>
                    <a:pt x="138" y="191"/>
                  </a:lnTo>
                  <a:lnTo>
                    <a:pt x="153" y="184"/>
                  </a:lnTo>
                  <a:lnTo>
                    <a:pt x="168" y="173"/>
                  </a:lnTo>
                  <a:lnTo>
                    <a:pt x="179" y="158"/>
                  </a:lnTo>
                  <a:lnTo>
                    <a:pt x="191" y="139"/>
                  </a:lnTo>
                  <a:lnTo>
                    <a:pt x="194" y="120"/>
                  </a:lnTo>
                  <a:lnTo>
                    <a:pt x="198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3" name="Freeform 8"/>
            <p:cNvSpPr>
              <a:spLocks/>
            </p:cNvSpPr>
            <p:nvPr/>
          </p:nvSpPr>
          <p:spPr bwMode="auto">
            <a:xfrm>
              <a:off x="1081" y="2063"/>
              <a:ext cx="198" cy="202"/>
            </a:xfrm>
            <a:custGeom>
              <a:avLst/>
              <a:gdLst>
                <a:gd name="T0" fmla="*/ 198 w 198"/>
                <a:gd name="T1" fmla="*/ 101 h 202"/>
                <a:gd name="T2" fmla="*/ 194 w 198"/>
                <a:gd name="T3" fmla="*/ 82 h 202"/>
                <a:gd name="T4" fmla="*/ 191 w 198"/>
                <a:gd name="T5" fmla="*/ 63 h 202"/>
                <a:gd name="T6" fmla="*/ 179 w 198"/>
                <a:gd name="T7" fmla="*/ 44 h 202"/>
                <a:gd name="T8" fmla="*/ 168 w 198"/>
                <a:gd name="T9" fmla="*/ 29 h 202"/>
                <a:gd name="T10" fmla="*/ 153 w 198"/>
                <a:gd name="T11" fmla="*/ 18 h 202"/>
                <a:gd name="T12" fmla="*/ 138 w 198"/>
                <a:gd name="T13" fmla="*/ 7 h 202"/>
                <a:gd name="T14" fmla="*/ 120 w 198"/>
                <a:gd name="T15" fmla="*/ 3 h 202"/>
                <a:gd name="T16" fmla="*/ 97 w 198"/>
                <a:gd name="T17" fmla="*/ 0 h 202"/>
                <a:gd name="T18" fmla="*/ 79 w 198"/>
                <a:gd name="T19" fmla="*/ 3 h 202"/>
                <a:gd name="T20" fmla="*/ 60 w 198"/>
                <a:gd name="T21" fmla="*/ 7 h 202"/>
                <a:gd name="T22" fmla="*/ 41 w 198"/>
                <a:gd name="T23" fmla="*/ 18 h 202"/>
                <a:gd name="T24" fmla="*/ 26 w 198"/>
                <a:gd name="T25" fmla="*/ 29 h 202"/>
                <a:gd name="T26" fmla="*/ 15 w 198"/>
                <a:gd name="T27" fmla="*/ 44 h 202"/>
                <a:gd name="T28" fmla="*/ 8 w 198"/>
                <a:gd name="T29" fmla="*/ 63 h 202"/>
                <a:gd name="T30" fmla="*/ 0 w 198"/>
                <a:gd name="T31" fmla="*/ 82 h 202"/>
                <a:gd name="T32" fmla="*/ 0 w 198"/>
                <a:gd name="T33" fmla="*/ 101 h 202"/>
                <a:gd name="T34" fmla="*/ 0 w 198"/>
                <a:gd name="T35" fmla="*/ 123 h 202"/>
                <a:gd name="T36" fmla="*/ 8 w 198"/>
                <a:gd name="T37" fmla="*/ 142 h 202"/>
                <a:gd name="T38" fmla="*/ 15 w 198"/>
                <a:gd name="T39" fmla="*/ 157 h 202"/>
                <a:gd name="T40" fmla="*/ 26 w 198"/>
                <a:gd name="T41" fmla="*/ 172 h 202"/>
                <a:gd name="T42" fmla="*/ 41 w 198"/>
                <a:gd name="T43" fmla="*/ 183 h 202"/>
                <a:gd name="T44" fmla="*/ 60 w 198"/>
                <a:gd name="T45" fmla="*/ 194 h 202"/>
                <a:gd name="T46" fmla="*/ 79 w 198"/>
                <a:gd name="T47" fmla="*/ 198 h 202"/>
                <a:gd name="T48" fmla="*/ 97 w 198"/>
                <a:gd name="T49" fmla="*/ 202 h 202"/>
                <a:gd name="T50" fmla="*/ 120 w 198"/>
                <a:gd name="T51" fmla="*/ 198 h 202"/>
                <a:gd name="T52" fmla="*/ 138 w 198"/>
                <a:gd name="T53" fmla="*/ 194 h 202"/>
                <a:gd name="T54" fmla="*/ 153 w 198"/>
                <a:gd name="T55" fmla="*/ 183 h 202"/>
                <a:gd name="T56" fmla="*/ 168 w 198"/>
                <a:gd name="T57" fmla="*/ 172 h 202"/>
                <a:gd name="T58" fmla="*/ 179 w 198"/>
                <a:gd name="T59" fmla="*/ 157 h 202"/>
                <a:gd name="T60" fmla="*/ 191 w 198"/>
                <a:gd name="T61" fmla="*/ 142 h 202"/>
                <a:gd name="T62" fmla="*/ 194 w 198"/>
                <a:gd name="T63" fmla="*/ 123 h 202"/>
                <a:gd name="T64" fmla="*/ 198 w 198"/>
                <a:gd name="T65" fmla="*/ 101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2"/>
                <a:gd name="T101" fmla="*/ 198 w 198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2">
                  <a:moveTo>
                    <a:pt x="198" y="101"/>
                  </a:moveTo>
                  <a:lnTo>
                    <a:pt x="194" y="82"/>
                  </a:lnTo>
                  <a:lnTo>
                    <a:pt x="191" y="63"/>
                  </a:lnTo>
                  <a:lnTo>
                    <a:pt x="179" y="44"/>
                  </a:lnTo>
                  <a:lnTo>
                    <a:pt x="168" y="29"/>
                  </a:lnTo>
                  <a:lnTo>
                    <a:pt x="153" y="18"/>
                  </a:lnTo>
                  <a:lnTo>
                    <a:pt x="138" y="7"/>
                  </a:lnTo>
                  <a:lnTo>
                    <a:pt x="120" y="3"/>
                  </a:lnTo>
                  <a:lnTo>
                    <a:pt x="97" y="0"/>
                  </a:lnTo>
                  <a:lnTo>
                    <a:pt x="79" y="3"/>
                  </a:lnTo>
                  <a:lnTo>
                    <a:pt x="60" y="7"/>
                  </a:lnTo>
                  <a:lnTo>
                    <a:pt x="41" y="18"/>
                  </a:lnTo>
                  <a:lnTo>
                    <a:pt x="26" y="29"/>
                  </a:lnTo>
                  <a:lnTo>
                    <a:pt x="15" y="44"/>
                  </a:lnTo>
                  <a:lnTo>
                    <a:pt x="8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0" y="123"/>
                  </a:lnTo>
                  <a:lnTo>
                    <a:pt x="8" y="142"/>
                  </a:lnTo>
                  <a:lnTo>
                    <a:pt x="15" y="157"/>
                  </a:lnTo>
                  <a:lnTo>
                    <a:pt x="26" y="172"/>
                  </a:lnTo>
                  <a:lnTo>
                    <a:pt x="41" y="183"/>
                  </a:lnTo>
                  <a:lnTo>
                    <a:pt x="60" y="194"/>
                  </a:lnTo>
                  <a:lnTo>
                    <a:pt x="79" y="198"/>
                  </a:lnTo>
                  <a:lnTo>
                    <a:pt x="97" y="202"/>
                  </a:lnTo>
                  <a:lnTo>
                    <a:pt x="120" y="198"/>
                  </a:lnTo>
                  <a:lnTo>
                    <a:pt x="138" y="194"/>
                  </a:lnTo>
                  <a:lnTo>
                    <a:pt x="153" y="183"/>
                  </a:lnTo>
                  <a:lnTo>
                    <a:pt x="168" y="172"/>
                  </a:lnTo>
                  <a:lnTo>
                    <a:pt x="179" y="157"/>
                  </a:lnTo>
                  <a:lnTo>
                    <a:pt x="191" y="142"/>
                  </a:lnTo>
                  <a:lnTo>
                    <a:pt x="194" y="123"/>
                  </a:lnTo>
                  <a:lnTo>
                    <a:pt x="198" y="1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354" name="Group 9"/>
            <p:cNvGrpSpPr>
              <a:grpSpLocks/>
            </p:cNvGrpSpPr>
            <p:nvPr/>
          </p:nvGrpSpPr>
          <p:grpSpPr bwMode="auto">
            <a:xfrm>
              <a:off x="2131" y="1224"/>
              <a:ext cx="366" cy="367"/>
              <a:chOff x="2131" y="1224"/>
              <a:chExt cx="366" cy="367"/>
            </a:xfrm>
          </p:grpSpPr>
          <p:sp>
            <p:nvSpPr>
              <p:cNvPr id="14397" name="Freeform 10"/>
              <p:cNvSpPr>
                <a:spLocks/>
              </p:cNvSpPr>
              <p:nvPr/>
            </p:nvSpPr>
            <p:spPr bwMode="auto">
              <a:xfrm>
                <a:off x="2314" y="1224"/>
                <a:ext cx="183" cy="183"/>
              </a:xfrm>
              <a:custGeom>
                <a:avLst/>
                <a:gdLst>
                  <a:gd name="T0" fmla="*/ 0 w 183"/>
                  <a:gd name="T1" fmla="*/ 30 h 183"/>
                  <a:gd name="T2" fmla="*/ 30 w 183"/>
                  <a:gd name="T3" fmla="*/ 34 h 183"/>
                  <a:gd name="T4" fmla="*/ 60 w 183"/>
                  <a:gd name="T5" fmla="*/ 45 h 183"/>
                  <a:gd name="T6" fmla="*/ 86 w 183"/>
                  <a:gd name="T7" fmla="*/ 56 h 183"/>
                  <a:gd name="T8" fmla="*/ 109 w 183"/>
                  <a:gd name="T9" fmla="*/ 75 h 183"/>
                  <a:gd name="T10" fmla="*/ 127 w 183"/>
                  <a:gd name="T11" fmla="*/ 97 h 183"/>
                  <a:gd name="T12" fmla="*/ 142 w 183"/>
                  <a:gd name="T13" fmla="*/ 124 h 183"/>
                  <a:gd name="T14" fmla="*/ 150 w 183"/>
                  <a:gd name="T15" fmla="*/ 153 h 183"/>
                  <a:gd name="T16" fmla="*/ 153 w 183"/>
                  <a:gd name="T17" fmla="*/ 183 h 183"/>
                  <a:gd name="T18" fmla="*/ 183 w 183"/>
                  <a:gd name="T19" fmla="*/ 183 h 183"/>
                  <a:gd name="T20" fmla="*/ 180 w 183"/>
                  <a:gd name="T21" fmla="*/ 146 h 183"/>
                  <a:gd name="T22" fmla="*/ 168 w 183"/>
                  <a:gd name="T23" fmla="*/ 112 h 183"/>
                  <a:gd name="T24" fmla="*/ 153 w 183"/>
                  <a:gd name="T25" fmla="*/ 82 h 183"/>
                  <a:gd name="T26" fmla="*/ 131 w 183"/>
                  <a:gd name="T27" fmla="*/ 52 h 183"/>
                  <a:gd name="T28" fmla="*/ 105 w 183"/>
                  <a:gd name="T29" fmla="*/ 30 h 183"/>
                  <a:gd name="T30" fmla="*/ 71 w 183"/>
                  <a:gd name="T31" fmla="*/ 15 h 183"/>
                  <a:gd name="T32" fmla="*/ 38 w 183"/>
                  <a:gd name="T33" fmla="*/ 4 h 183"/>
                  <a:gd name="T34" fmla="*/ 0 w 183"/>
                  <a:gd name="T35" fmla="*/ 0 h 183"/>
                  <a:gd name="T36" fmla="*/ 0 w 183"/>
                  <a:gd name="T37" fmla="*/ 30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83"/>
                  <a:gd name="T59" fmla="*/ 183 w 183"/>
                  <a:gd name="T60" fmla="*/ 183 h 1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83">
                    <a:moveTo>
                      <a:pt x="0" y="30"/>
                    </a:moveTo>
                    <a:lnTo>
                      <a:pt x="30" y="34"/>
                    </a:lnTo>
                    <a:lnTo>
                      <a:pt x="60" y="45"/>
                    </a:lnTo>
                    <a:lnTo>
                      <a:pt x="86" y="56"/>
                    </a:lnTo>
                    <a:lnTo>
                      <a:pt x="109" y="75"/>
                    </a:lnTo>
                    <a:lnTo>
                      <a:pt x="127" y="97"/>
                    </a:lnTo>
                    <a:lnTo>
                      <a:pt x="142" y="124"/>
                    </a:lnTo>
                    <a:lnTo>
                      <a:pt x="150" y="153"/>
                    </a:lnTo>
                    <a:lnTo>
                      <a:pt x="153" y="183"/>
                    </a:lnTo>
                    <a:lnTo>
                      <a:pt x="183" y="183"/>
                    </a:lnTo>
                    <a:lnTo>
                      <a:pt x="180" y="146"/>
                    </a:lnTo>
                    <a:lnTo>
                      <a:pt x="168" y="112"/>
                    </a:lnTo>
                    <a:lnTo>
                      <a:pt x="153" y="82"/>
                    </a:lnTo>
                    <a:lnTo>
                      <a:pt x="131" y="52"/>
                    </a:lnTo>
                    <a:lnTo>
                      <a:pt x="105" y="30"/>
                    </a:lnTo>
                    <a:lnTo>
                      <a:pt x="71" y="15"/>
                    </a:lnTo>
                    <a:lnTo>
                      <a:pt x="38" y="4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98" name="Freeform 11"/>
              <p:cNvSpPr>
                <a:spLocks/>
              </p:cNvSpPr>
              <p:nvPr/>
            </p:nvSpPr>
            <p:spPr bwMode="auto">
              <a:xfrm>
                <a:off x="2131" y="1224"/>
                <a:ext cx="183" cy="183"/>
              </a:xfrm>
              <a:custGeom>
                <a:avLst/>
                <a:gdLst>
                  <a:gd name="T0" fmla="*/ 34 w 183"/>
                  <a:gd name="T1" fmla="*/ 183 h 183"/>
                  <a:gd name="T2" fmla="*/ 34 w 183"/>
                  <a:gd name="T3" fmla="*/ 153 h 183"/>
                  <a:gd name="T4" fmla="*/ 45 w 183"/>
                  <a:gd name="T5" fmla="*/ 124 h 183"/>
                  <a:gd name="T6" fmla="*/ 60 w 183"/>
                  <a:gd name="T7" fmla="*/ 97 h 183"/>
                  <a:gd name="T8" fmla="*/ 79 w 183"/>
                  <a:gd name="T9" fmla="*/ 75 h 183"/>
                  <a:gd name="T10" fmla="*/ 101 w 183"/>
                  <a:gd name="T11" fmla="*/ 56 h 183"/>
                  <a:gd name="T12" fmla="*/ 123 w 183"/>
                  <a:gd name="T13" fmla="*/ 41 h 183"/>
                  <a:gd name="T14" fmla="*/ 153 w 183"/>
                  <a:gd name="T15" fmla="*/ 34 h 183"/>
                  <a:gd name="T16" fmla="*/ 183 w 183"/>
                  <a:gd name="T17" fmla="*/ 30 h 183"/>
                  <a:gd name="T18" fmla="*/ 183 w 183"/>
                  <a:gd name="T19" fmla="*/ 0 h 183"/>
                  <a:gd name="T20" fmla="*/ 146 w 183"/>
                  <a:gd name="T21" fmla="*/ 4 h 183"/>
                  <a:gd name="T22" fmla="*/ 112 w 183"/>
                  <a:gd name="T23" fmla="*/ 15 h 183"/>
                  <a:gd name="T24" fmla="*/ 82 w 183"/>
                  <a:gd name="T25" fmla="*/ 30 h 183"/>
                  <a:gd name="T26" fmla="*/ 56 w 183"/>
                  <a:gd name="T27" fmla="*/ 52 h 183"/>
                  <a:gd name="T28" fmla="*/ 34 w 183"/>
                  <a:gd name="T29" fmla="*/ 82 h 183"/>
                  <a:gd name="T30" fmla="*/ 15 w 183"/>
                  <a:gd name="T31" fmla="*/ 112 h 183"/>
                  <a:gd name="T32" fmla="*/ 4 w 183"/>
                  <a:gd name="T33" fmla="*/ 146 h 183"/>
                  <a:gd name="T34" fmla="*/ 0 w 183"/>
                  <a:gd name="T35" fmla="*/ 183 h 183"/>
                  <a:gd name="T36" fmla="*/ 34 w 183"/>
                  <a:gd name="T37" fmla="*/ 183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83"/>
                  <a:gd name="T59" fmla="*/ 183 w 183"/>
                  <a:gd name="T60" fmla="*/ 183 h 1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83">
                    <a:moveTo>
                      <a:pt x="34" y="183"/>
                    </a:moveTo>
                    <a:lnTo>
                      <a:pt x="34" y="153"/>
                    </a:lnTo>
                    <a:lnTo>
                      <a:pt x="45" y="124"/>
                    </a:lnTo>
                    <a:lnTo>
                      <a:pt x="60" y="97"/>
                    </a:lnTo>
                    <a:lnTo>
                      <a:pt x="79" y="75"/>
                    </a:lnTo>
                    <a:lnTo>
                      <a:pt x="101" y="56"/>
                    </a:lnTo>
                    <a:lnTo>
                      <a:pt x="123" y="41"/>
                    </a:lnTo>
                    <a:lnTo>
                      <a:pt x="153" y="34"/>
                    </a:lnTo>
                    <a:lnTo>
                      <a:pt x="183" y="30"/>
                    </a:lnTo>
                    <a:lnTo>
                      <a:pt x="183" y="0"/>
                    </a:lnTo>
                    <a:lnTo>
                      <a:pt x="146" y="4"/>
                    </a:lnTo>
                    <a:lnTo>
                      <a:pt x="112" y="15"/>
                    </a:lnTo>
                    <a:lnTo>
                      <a:pt x="82" y="30"/>
                    </a:lnTo>
                    <a:lnTo>
                      <a:pt x="56" y="52"/>
                    </a:lnTo>
                    <a:lnTo>
                      <a:pt x="34" y="82"/>
                    </a:lnTo>
                    <a:lnTo>
                      <a:pt x="15" y="112"/>
                    </a:lnTo>
                    <a:lnTo>
                      <a:pt x="4" y="146"/>
                    </a:lnTo>
                    <a:lnTo>
                      <a:pt x="0" y="183"/>
                    </a:lnTo>
                    <a:lnTo>
                      <a:pt x="34" y="1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99" name="Freeform 12"/>
              <p:cNvSpPr>
                <a:spLocks/>
              </p:cNvSpPr>
              <p:nvPr/>
            </p:nvSpPr>
            <p:spPr bwMode="auto">
              <a:xfrm>
                <a:off x="2131" y="1407"/>
                <a:ext cx="183" cy="184"/>
              </a:xfrm>
              <a:custGeom>
                <a:avLst/>
                <a:gdLst>
                  <a:gd name="T0" fmla="*/ 183 w 183"/>
                  <a:gd name="T1" fmla="*/ 150 h 184"/>
                  <a:gd name="T2" fmla="*/ 153 w 183"/>
                  <a:gd name="T3" fmla="*/ 146 h 184"/>
                  <a:gd name="T4" fmla="*/ 123 w 183"/>
                  <a:gd name="T5" fmla="*/ 139 h 184"/>
                  <a:gd name="T6" fmla="*/ 101 w 183"/>
                  <a:gd name="T7" fmla="*/ 124 h 184"/>
                  <a:gd name="T8" fmla="*/ 79 w 183"/>
                  <a:gd name="T9" fmla="*/ 105 h 184"/>
                  <a:gd name="T10" fmla="*/ 60 w 183"/>
                  <a:gd name="T11" fmla="*/ 83 h 184"/>
                  <a:gd name="T12" fmla="*/ 45 w 183"/>
                  <a:gd name="T13" fmla="*/ 60 h 184"/>
                  <a:gd name="T14" fmla="*/ 34 w 183"/>
                  <a:gd name="T15" fmla="*/ 30 h 184"/>
                  <a:gd name="T16" fmla="*/ 34 w 183"/>
                  <a:gd name="T17" fmla="*/ 0 h 184"/>
                  <a:gd name="T18" fmla="*/ 0 w 183"/>
                  <a:gd name="T19" fmla="*/ 0 h 184"/>
                  <a:gd name="T20" fmla="*/ 4 w 183"/>
                  <a:gd name="T21" fmla="*/ 38 h 184"/>
                  <a:gd name="T22" fmla="*/ 15 w 183"/>
                  <a:gd name="T23" fmla="*/ 72 h 184"/>
                  <a:gd name="T24" fmla="*/ 34 w 183"/>
                  <a:gd name="T25" fmla="*/ 101 h 184"/>
                  <a:gd name="T26" fmla="*/ 56 w 183"/>
                  <a:gd name="T27" fmla="*/ 128 h 184"/>
                  <a:gd name="T28" fmla="*/ 82 w 183"/>
                  <a:gd name="T29" fmla="*/ 150 h 184"/>
                  <a:gd name="T30" fmla="*/ 112 w 183"/>
                  <a:gd name="T31" fmla="*/ 169 h 184"/>
                  <a:gd name="T32" fmla="*/ 146 w 183"/>
                  <a:gd name="T33" fmla="*/ 180 h 184"/>
                  <a:gd name="T34" fmla="*/ 183 w 183"/>
                  <a:gd name="T35" fmla="*/ 184 h 184"/>
                  <a:gd name="T36" fmla="*/ 183 w 183"/>
                  <a:gd name="T37" fmla="*/ 150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84"/>
                  <a:gd name="T59" fmla="*/ 183 w 183"/>
                  <a:gd name="T60" fmla="*/ 184 h 1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84">
                    <a:moveTo>
                      <a:pt x="183" y="150"/>
                    </a:moveTo>
                    <a:lnTo>
                      <a:pt x="153" y="146"/>
                    </a:lnTo>
                    <a:lnTo>
                      <a:pt x="123" y="139"/>
                    </a:lnTo>
                    <a:lnTo>
                      <a:pt x="101" y="124"/>
                    </a:lnTo>
                    <a:lnTo>
                      <a:pt x="79" y="105"/>
                    </a:lnTo>
                    <a:lnTo>
                      <a:pt x="60" y="83"/>
                    </a:lnTo>
                    <a:lnTo>
                      <a:pt x="45" y="60"/>
                    </a:lnTo>
                    <a:lnTo>
                      <a:pt x="34" y="3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4" y="38"/>
                    </a:lnTo>
                    <a:lnTo>
                      <a:pt x="15" y="72"/>
                    </a:lnTo>
                    <a:lnTo>
                      <a:pt x="34" y="101"/>
                    </a:lnTo>
                    <a:lnTo>
                      <a:pt x="56" y="128"/>
                    </a:lnTo>
                    <a:lnTo>
                      <a:pt x="82" y="150"/>
                    </a:lnTo>
                    <a:lnTo>
                      <a:pt x="112" y="169"/>
                    </a:lnTo>
                    <a:lnTo>
                      <a:pt x="146" y="180"/>
                    </a:lnTo>
                    <a:lnTo>
                      <a:pt x="183" y="184"/>
                    </a:lnTo>
                    <a:lnTo>
                      <a:pt x="183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00" name="Freeform 13"/>
              <p:cNvSpPr>
                <a:spLocks/>
              </p:cNvSpPr>
              <p:nvPr/>
            </p:nvSpPr>
            <p:spPr bwMode="auto">
              <a:xfrm>
                <a:off x="2314" y="1407"/>
                <a:ext cx="183" cy="184"/>
              </a:xfrm>
              <a:custGeom>
                <a:avLst/>
                <a:gdLst>
                  <a:gd name="T0" fmla="*/ 153 w 183"/>
                  <a:gd name="T1" fmla="*/ 0 h 184"/>
                  <a:gd name="T2" fmla="*/ 150 w 183"/>
                  <a:gd name="T3" fmla="*/ 30 h 184"/>
                  <a:gd name="T4" fmla="*/ 142 w 183"/>
                  <a:gd name="T5" fmla="*/ 60 h 184"/>
                  <a:gd name="T6" fmla="*/ 127 w 183"/>
                  <a:gd name="T7" fmla="*/ 83 h 184"/>
                  <a:gd name="T8" fmla="*/ 109 w 183"/>
                  <a:gd name="T9" fmla="*/ 105 h 184"/>
                  <a:gd name="T10" fmla="*/ 86 w 183"/>
                  <a:gd name="T11" fmla="*/ 124 h 184"/>
                  <a:gd name="T12" fmla="*/ 60 w 183"/>
                  <a:gd name="T13" fmla="*/ 139 h 184"/>
                  <a:gd name="T14" fmla="*/ 30 w 183"/>
                  <a:gd name="T15" fmla="*/ 146 h 184"/>
                  <a:gd name="T16" fmla="*/ 0 w 183"/>
                  <a:gd name="T17" fmla="*/ 150 h 184"/>
                  <a:gd name="T18" fmla="*/ 0 w 183"/>
                  <a:gd name="T19" fmla="*/ 184 h 184"/>
                  <a:gd name="T20" fmla="*/ 38 w 183"/>
                  <a:gd name="T21" fmla="*/ 180 h 184"/>
                  <a:gd name="T22" fmla="*/ 71 w 183"/>
                  <a:gd name="T23" fmla="*/ 169 h 184"/>
                  <a:gd name="T24" fmla="*/ 105 w 183"/>
                  <a:gd name="T25" fmla="*/ 150 h 184"/>
                  <a:gd name="T26" fmla="*/ 131 w 183"/>
                  <a:gd name="T27" fmla="*/ 128 h 184"/>
                  <a:gd name="T28" fmla="*/ 153 w 183"/>
                  <a:gd name="T29" fmla="*/ 101 h 184"/>
                  <a:gd name="T30" fmla="*/ 168 w 183"/>
                  <a:gd name="T31" fmla="*/ 72 h 184"/>
                  <a:gd name="T32" fmla="*/ 180 w 183"/>
                  <a:gd name="T33" fmla="*/ 38 h 184"/>
                  <a:gd name="T34" fmla="*/ 183 w 183"/>
                  <a:gd name="T35" fmla="*/ 0 h 184"/>
                  <a:gd name="T36" fmla="*/ 153 w 183"/>
                  <a:gd name="T37" fmla="*/ 0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3"/>
                  <a:gd name="T58" fmla="*/ 0 h 184"/>
                  <a:gd name="T59" fmla="*/ 183 w 183"/>
                  <a:gd name="T60" fmla="*/ 184 h 1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3" h="184">
                    <a:moveTo>
                      <a:pt x="153" y="0"/>
                    </a:moveTo>
                    <a:lnTo>
                      <a:pt x="150" y="30"/>
                    </a:lnTo>
                    <a:lnTo>
                      <a:pt x="142" y="60"/>
                    </a:lnTo>
                    <a:lnTo>
                      <a:pt x="127" y="83"/>
                    </a:lnTo>
                    <a:lnTo>
                      <a:pt x="109" y="105"/>
                    </a:lnTo>
                    <a:lnTo>
                      <a:pt x="86" y="124"/>
                    </a:lnTo>
                    <a:lnTo>
                      <a:pt x="60" y="139"/>
                    </a:lnTo>
                    <a:lnTo>
                      <a:pt x="30" y="146"/>
                    </a:lnTo>
                    <a:lnTo>
                      <a:pt x="0" y="150"/>
                    </a:lnTo>
                    <a:lnTo>
                      <a:pt x="0" y="184"/>
                    </a:lnTo>
                    <a:lnTo>
                      <a:pt x="38" y="180"/>
                    </a:lnTo>
                    <a:lnTo>
                      <a:pt x="71" y="169"/>
                    </a:lnTo>
                    <a:lnTo>
                      <a:pt x="105" y="150"/>
                    </a:lnTo>
                    <a:lnTo>
                      <a:pt x="131" y="128"/>
                    </a:lnTo>
                    <a:lnTo>
                      <a:pt x="153" y="101"/>
                    </a:lnTo>
                    <a:lnTo>
                      <a:pt x="168" y="72"/>
                    </a:lnTo>
                    <a:lnTo>
                      <a:pt x="180" y="38"/>
                    </a:lnTo>
                    <a:lnTo>
                      <a:pt x="18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355" name="Freeform 14"/>
            <p:cNvSpPr>
              <a:spLocks/>
            </p:cNvSpPr>
            <p:nvPr/>
          </p:nvSpPr>
          <p:spPr bwMode="auto">
            <a:xfrm>
              <a:off x="2303" y="1980"/>
              <a:ext cx="183" cy="184"/>
            </a:xfrm>
            <a:custGeom>
              <a:avLst/>
              <a:gdLst>
                <a:gd name="T0" fmla="*/ 0 w 183"/>
                <a:gd name="T1" fmla="*/ 30 h 184"/>
                <a:gd name="T2" fmla="*/ 30 w 183"/>
                <a:gd name="T3" fmla="*/ 34 h 184"/>
                <a:gd name="T4" fmla="*/ 60 w 183"/>
                <a:gd name="T5" fmla="*/ 45 h 184"/>
                <a:gd name="T6" fmla="*/ 86 w 183"/>
                <a:gd name="T7" fmla="*/ 56 h 184"/>
                <a:gd name="T8" fmla="*/ 108 w 183"/>
                <a:gd name="T9" fmla="*/ 75 h 184"/>
                <a:gd name="T10" fmla="*/ 127 w 183"/>
                <a:gd name="T11" fmla="*/ 97 h 184"/>
                <a:gd name="T12" fmla="*/ 138 w 183"/>
                <a:gd name="T13" fmla="*/ 124 h 184"/>
                <a:gd name="T14" fmla="*/ 149 w 183"/>
                <a:gd name="T15" fmla="*/ 154 h 184"/>
                <a:gd name="T16" fmla="*/ 153 w 183"/>
                <a:gd name="T17" fmla="*/ 184 h 184"/>
                <a:gd name="T18" fmla="*/ 183 w 183"/>
                <a:gd name="T19" fmla="*/ 184 h 184"/>
                <a:gd name="T20" fmla="*/ 179 w 183"/>
                <a:gd name="T21" fmla="*/ 146 h 184"/>
                <a:gd name="T22" fmla="*/ 168 w 183"/>
                <a:gd name="T23" fmla="*/ 112 h 184"/>
                <a:gd name="T24" fmla="*/ 153 w 183"/>
                <a:gd name="T25" fmla="*/ 83 h 184"/>
                <a:gd name="T26" fmla="*/ 131 w 183"/>
                <a:gd name="T27" fmla="*/ 56 h 184"/>
                <a:gd name="T28" fmla="*/ 101 w 183"/>
                <a:gd name="T29" fmla="*/ 34 h 184"/>
                <a:gd name="T30" fmla="*/ 71 w 183"/>
                <a:gd name="T31" fmla="*/ 15 h 184"/>
                <a:gd name="T32" fmla="*/ 37 w 183"/>
                <a:gd name="T33" fmla="*/ 4 h 184"/>
                <a:gd name="T34" fmla="*/ 0 w 183"/>
                <a:gd name="T35" fmla="*/ 0 h 184"/>
                <a:gd name="T36" fmla="*/ 0 w 183"/>
                <a:gd name="T37" fmla="*/ 30 h 1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84"/>
                <a:gd name="T59" fmla="*/ 183 w 183"/>
                <a:gd name="T60" fmla="*/ 184 h 1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84">
                  <a:moveTo>
                    <a:pt x="0" y="30"/>
                  </a:moveTo>
                  <a:lnTo>
                    <a:pt x="30" y="34"/>
                  </a:lnTo>
                  <a:lnTo>
                    <a:pt x="60" y="45"/>
                  </a:lnTo>
                  <a:lnTo>
                    <a:pt x="86" y="56"/>
                  </a:lnTo>
                  <a:lnTo>
                    <a:pt x="108" y="75"/>
                  </a:lnTo>
                  <a:lnTo>
                    <a:pt x="127" y="97"/>
                  </a:lnTo>
                  <a:lnTo>
                    <a:pt x="138" y="124"/>
                  </a:lnTo>
                  <a:lnTo>
                    <a:pt x="149" y="154"/>
                  </a:lnTo>
                  <a:lnTo>
                    <a:pt x="153" y="184"/>
                  </a:lnTo>
                  <a:lnTo>
                    <a:pt x="183" y="184"/>
                  </a:lnTo>
                  <a:lnTo>
                    <a:pt x="179" y="146"/>
                  </a:lnTo>
                  <a:lnTo>
                    <a:pt x="168" y="112"/>
                  </a:lnTo>
                  <a:lnTo>
                    <a:pt x="153" y="83"/>
                  </a:lnTo>
                  <a:lnTo>
                    <a:pt x="131" y="56"/>
                  </a:lnTo>
                  <a:lnTo>
                    <a:pt x="101" y="34"/>
                  </a:lnTo>
                  <a:lnTo>
                    <a:pt x="71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6" name="Freeform 15"/>
            <p:cNvSpPr>
              <a:spLocks/>
            </p:cNvSpPr>
            <p:nvPr/>
          </p:nvSpPr>
          <p:spPr bwMode="auto">
            <a:xfrm>
              <a:off x="2120" y="1980"/>
              <a:ext cx="183" cy="184"/>
            </a:xfrm>
            <a:custGeom>
              <a:avLst/>
              <a:gdLst>
                <a:gd name="T0" fmla="*/ 33 w 183"/>
                <a:gd name="T1" fmla="*/ 184 h 184"/>
                <a:gd name="T2" fmla="*/ 33 w 183"/>
                <a:gd name="T3" fmla="*/ 154 h 184"/>
                <a:gd name="T4" fmla="*/ 45 w 183"/>
                <a:gd name="T5" fmla="*/ 124 h 184"/>
                <a:gd name="T6" fmla="*/ 56 w 183"/>
                <a:gd name="T7" fmla="*/ 97 h 184"/>
                <a:gd name="T8" fmla="*/ 75 w 183"/>
                <a:gd name="T9" fmla="*/ 75 h 184"/>
                <a:gd name="T10" fmla="*/ 97 w 183"/>
                <a:gd name="T11" fmla="*/ 56 h 184"/>
                <a:gd name="T12" fmla="*/ 123 w 183"/>
                <a:gd name="T13" fmla="*/ 45 h 184"/>
                <a:gd name="T14" fmla="*/ 153 w 183"/>
                <a:gd name="T15" fmla="*/ 34 h 184"/>
                <a:gd name="T16" fmla="*/ 183 w 183"/>
                <a:gd name="T17" fmla="*/ 30 h 184"/>
                <a:gd name="T18" fmla="*/ 183 w 183"/>
                <a:gd name="T19" fmla="*/ 0 h 184"/>
                <a:gd name="T20" fmla="*/ 146 w 183"/>
                <a:gd name="T21" fmla="*/ 4 h 184"/>
                <a:gd name="T22" fmla="*/ 112 w 183"/>
                <a:gd name="T23" fmla="*/ 15 h 184"/>
                <a:gd name="T24" fmla="*/ 82 w 183"/>
                <a:gd name="T25" fmla="*/ 34 h 184"/>
                <a:gd name="T26" fmla="*/ 56 w 183"/>
                <a:gd name="T27" fmla="*/ 56 h 184"/>
                <a:gd name="T28" fmla="*/ 33 w 183"/>
                <a:gd name="T29" fmla="*/ 83 h 184"/>
                <a:gd name="T30" fmla="*/ 15 w 183"/>
                <a:gd name="T31" fmla="*/ 112 h 184"/>
                <a:gd name="T32" fmla="*/ 4 w 183"/>
                <a:gd name="T33" fmla="*/ 146 h 184"/>
                <a:gd name="T34" fmla="*/ 0 w 183"/>
                <a:gd name="T35" fmla="*/ 184 h 184"/>
                <a:gd name="T36" fmla="*/ 33 w 183"/>
                <a:gd name="T37" fmla="*/ 184 h 1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84"/>
                <a:gd name="T59" fmla="*/ 183 w 183"/>
                <a:gd name="T60" fmla="*/ 184 h 1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84">
                  <a:moveTo>
                    <a:pt x="33" y="184"/>
                  </a:moveTo>
                  <a:lnTo>
                    <a:pt x="33" y="154"/>
                  </a:lnTo>
                  <a:lnTo>
                    <a:pt x="45" y="124"/>
                  </a:lnTo>
                  <a:lnTo>
                    <a:pt x="56" y="97"/>
                  </a:lnTo>
                  <a:lnTo>
                    <a:pt x="75" y="75"/>
                  </a:lnTo>
                  <a:lnTo>
                    <a:pt x="97" y="56"/>
                  </a:lnTo>
                  <a:lnTo>
                    <a:pt x="123" y="45"/>
                  </a:lnTo>
                  <a:lnTo>
                    <a:pt x="153" y="34"/>
                  </a:lnTo>
                  <a:lnTo>
                    <a:pt x="183" y="30"/>
                  </a:lnTo>
                  <a:lnTo>
                    <a:pt x="183" y="0"/>
                  </a:lnTo>
                  <a:lnTo>
                    <a:pt x="146" y="4"/>
                  </a:lnTo>
                  <a:lnTo>
                    <a:pt x="112" y="15"/>
                  </a:lnTo>
                  <a:lnTo>
                    <a:pt x="82" y="34"/>
                  </a:lnTo>
                  <a:lnTo>
                    <a:pt x="56" y="56"/>
                  </a:lnTo>
                  <a:lnTo>
                    <a:pt x="33" y="83"/>
                  </a:lnTo>
                  <a:lnTo>
                    <a:pt x="15" y="112"/>
                  </a:lnTo>
                  <a:lnTo>
                    <a:pt x="4" y="146"/>
                  </a:lnTo>
                  <a:lnTo>
                    <a:pt x="0" y="184"/>
                  </a:lnTo>
                  <a:lnTo>
                    <a:pt x="33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7" name="Freeform 16"/>
            <p:cNvSpPr>
              <a:spLocks/>
            </p:cNvSpPr>
            <p:nvPr/>
          </p:nvSpPr>
          <p:spPr bwMode="auto">
            <a:xfrm>
              <a:off x="2120" y="2164"/>
              <a:ext cx="183" cy="183"/>
            </a:xfrm>
            <a:custGeom>
              <a:avLst/>
              <a:gdLst>
                <a:gd name="T0" fmla="*/ 183 w 183"/>
                <a:gd name="T1" fmla="*/ 153 h 183"/>
                <a:gd name="T2" fmla="*/ 153 w 183"/>
                <a:gd name="T3" fmla="*/ 149 h 183"/>
                <a:gd name="T4" fmla="*/ 123 w 183"/>
                <a:gd name="T5" fmla="*/ 142 h 183"/>
                <a:gd name="T6" fmla="*/ 97 w 183"/>
                <a:gd name="T7" fmla="*/ 127 h 183"/>
                <a:gd name="T8" fmla="*/ 75 w 183"/>
                <a:gd name="T9" fmla="*/ 108 h 183"/>
                <a:gd name="T10" fmla="*/ 56 w 183"/>
                <a:gd name="T11" fmla="*/ 86 h 183"/>
                <a:gd name="T12" fmla="*/ 45 w 183"/>
                <a:gd name="T13" fmla="*/ 59 h 183"/>
                <a:gd name="T14" fmla="*/ 33 w 183"/>
                <a:gd name="T15" fmla="*/ 30 h 183"/>
                <a:gd name="T16" fmla="*/ 33 w 183"/>
                <a:gd name="T17" fmla="*/ 0 h 183"/>
                <a:gd name="T18" fmla="*/ 0 w 183"/>
                <a:gd name="T19" fmla="*/ 0 h 183"/>
                <a:gd name="T20" fmla="*/ 4 w 183"/>
                <a:gd name="T21" fmla="*/ 37 h 183"/>
                <a:gd name="T22" fmla="*/ 15 w 183"/>
                <a:gd name="T23" fmla="*/ 71 h 183"/>
                <a:gd name="T24" fmla="*/ 33 w 183"/>
                <a:gd name="T25" fmla="*/ 101 h 183"/>
                <a:gd name="T26" fmla="*/ 56 w 183"/>
                <a:gd name="T27" fmla="*/ 131 h 183"/>
                <a:gd name="T28" fmla="*/ 82 w 183"/>
                <a:gd name="T29" fmla="*/ 153 h 183"/>
                <a:gd name="T30" fmla="*/ 112 w 183"/>
                <a:gd name="T31" fmla="*/ 168 h 183"/>
                <a:gd name="T32" fmla="*/ 146 w 183"/>
                <a:gd name="T33" fmla="*/ 179 h 183"/>
                <a:gd name="T34" fmla="*/ 183 w 183"/>
                <a:gd name="T35" fmla="*/ 183 h 183"/>
                <a:gd name="T36" fmla="*/ 183 w 183"/>
                <a:gd name="T37" fmla="*/ 153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83"/>
                <a:gd name="T59" fmla="*/ 183 w 183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83">
                  <a:moveTo>
                    <a:pt x="183" y="153"/>
                  </a:moveTo>
                  <a:lnTo>
                    <a:pt x="153" y="149"/>
                  </a:lnTo>
                  <a:lnTo>
                    <a:pt x="123" y="142"/>
                  </a:lnTo>
                  <a:lnTo>
                    <a:pt x="97" y="127"/>
                  </a:lnTo>
                  <a:lnTo>
                    <a:pt x="75" y="108"/>
                  </a:lnTo>
                  <a:lnTo>
                    <a:pt x="56" y="86"/>
                  </a:lnTo>
                  <a:lnTo>
                    <a:pt x="45" y="5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" y="37"/>
                  </a:lnTo>
                  <a:lnTo>
                    <a:pt x="15" y="71"/>
                  </a:lnTo>
                  <a:lnTo>
                    <a:pt x="33" y="101"/>
                  </a:lnTo>
                  <a:lnTo>
                    <a:pt x="56" y="131"/>
                  </a:lnTo>
                  <a:lnTo>
                    <a:pt x="82" y="153"/>
                  </a:lnTo>
                  <a:lnTo>
                    <a:pt x="112" y="168"/>
                  </a:lnTo>
                  <a:lnTo>
                    <a:pt x="146" y="179"/>
                  </a:lnTo>
                  <a:lnTo>
                    <a:pt x="183" y="183"/>
                  </a:lnTo>
                  <a:lnTo>
                    <a:pt x="183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8" name="Freeform 17"/>
            <p:cNvSpPr>
              <a:spLocks/>
            </p:cNvSpPr>
            <p:nvPr/>
          </p:nvSpPr>
          <p:spPr bwMode="auto">
            <a:xfrm>
              <a:off x="2303" y="2164"/>
              <a:ext cx="183" cy="183"/>
            </a:xfrm>
            <a:custGeom>
              <a:avLst/>
              <a:gdLst>
                <a:gd name="T0" fmla="*/ 153 w 183"/>
                <a:gd name="T1" fmla="*/ 0 h 183"/>
                <a:gd name="T2" fmla="*/ 149 w 183"/>
                <a:gd name="T3" fmla="*/ 30 h 183"/>
                <a:gd name="T4" fmla="*/ 138 w 183"/>
                <a:gd name="T5" fmla="*/ 59 h 183"/>
                <a:gd name="T6" fmla="*/ 127 w 183"/>
                <a:gd name="T7" fmla="*/ 86 h 183"/>
                <a:gd name="T8" fmla="*/ 108 w 183"/>
                <a:gd name="T9" fmla="*/ 108 h 183"/>
                <a:gd name="T10" fmla="*/ 86 w 183"/>
                <a:gd name="T11" fmla="*/ 127 h 183"/>
                <a:gd name="T12" fmla="*/ 60 w 183"/>
                <a:gd name="T13" fmla="*/ 142 h 183"/>
                <a:gd name="T14" fmla="*/ 30 w 183"/>
                <a:gd name="T15" fmla="*/ 149 h 183"/>
                <a:gd name="T16" fmla="*/ 0 w 183"/>
                <a:gd name="T17" fmla="*/ 153 h 183"/>
                <a:gd name="T18" fmla="*/ 0 w 183"/>
                <a:gd name="T19" fmla="*/ 183 h 183"/>
                <a:gd name="T20" fmla="*/ 37 w 183"/>
                <a:gd name="T21" fmla="*/ 179 h 183"/>
                <a:gd name="T22" fmla="*/ 71 w 183"/>
                <a:gd name="T23" fmla="*/ 168 h 183"/>
                <a:gd name="T24" fmla="*/ 101 w 183"/>
                <a:gd name="T25" fmla="*/ 153 h 183"/>
                <a:gd name="T26" fmla="*/ 131 w 183"/>
                <a:gd name="T27" fmla="*/ 131 h 183"/>
                <a:gd name="T28" fmla="*/ 153 w 183"/>
                <a:gd name="T29" fmla="*/ 101 h 183"/>
                <a:gd name="T30" fmla="*/ 168 w 183"/>
                <a:gd name="T31" fmla="*/ 71 h 183"/>
                <a:gd name="T32" fmla="*/ 179 w 183"/>
                <a:gd name="T33" fmla="*/ 37 h 183"/>
                <a:gd name="T34" fmla="*/ 183 w 183"/>
                <a:gd name="T35" fmla="*/ 0 h 183"/>
                <a:gd name="T36" fmla="*/ 153 w 183"/>
                <a:gd name="T37" fmla="*/ 0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3"/>
                <a:gd name="T58" fmla="*/ 0 h 183"/>
                <a:gd name="T59" fmla="*/ 183 w 183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3" h="183">
                  <a:moveTo>
                    <a:pt x="153" y="0"/>
                  </a:moveTo>
                  <a:lnTo>
                    <a:pt x="149" y="30"/>
                  </a:lnTo>
                  <a:lnTo>
                    <a:pt x="138" y="59"/>
                  </a:lnTo>
                  <a:lnTo>
                    <a:pt x="127" y="86"/>
                  </a:lnTo>
                  <a:lnTo>
                    <a:pt x="108" y="108"/>
                  </a:lnTo>
                  <a:lnTo>
                    <a:pt x="86" y="127"/>
                  </a:lnTo>
                  <a:lnTo>
                    <a:pt x="60" y="142"/>
                  </a:lnTo>
                  <a:lnTo>
                    <a:pt x="30" y="149"/>
                  </a:lnTo>
                  <a:lnTo>
                    <a:pt x="0" y="153"/>
                  </a:lnTo>
                  <a:lnTo>
                    <a:pt x="0" y="183"/>
                  </a:lnTo>
                  <a:lnTo>
                    <a:pt x="37" y="179"/>
                  </a:lnTo>
                  <a:lnTo>
                    <a:pt x="71" y="168"/>
                  </a:lnTo>
                  <a:lnTo>
                    <a:pt x="101" y="153"/>
                  </a:lnTo>
                  <a:lnTo>
                    <a:pt x="131" y="131"/>
                  </a:lnTo>
                  <a:lnTo>
                    <a:pt x="153" y="101"/>
                  </a:lnTo>
                  <a:lnTo>
                    <a:pt x="168" y="71"/>
                  </a:lnTo>
                  <a:lnTo>
                    <a:pt x="179" y="37"/>
                  </a:lnTo>
                  <a:lnTo>
                    <a:pt x="18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9" name="Freeform 18"/>
            <p:cNvSpPr>
              <a:spLocks/>
            </p:cNvSpPr>
            <p:nvPr/>
          </p:nvSpPr>
          <p:spPr bwMode="auto">
            <a:xfrm>
              <a:off x="1287" y="1370"/>
              <a:ext cx="93" cy="75"/>
            </a:xfrm>
            <a:custGeom>
              <a:avLst/>
              <a:gdLst>
                <a:gd name="T0" fmla="*/ 93 w 93"/>
                <a:gd name="T1" fmla="*/ 37 h 75"/>
                <a:gd name="T2" fmla="*/ 93 w 93"/>
                <a:gd name="T3" fmla="*/ 0 h 75"/>
                <a:gd name="T4" fmla="*/ 0 w 93"/>
                <a:gd name="T5" fmla="*/ 37 h 75"/>
                <a:gd name="T6" fmla="*/ 93 w 93"/>
                <a:gd name="T7" fmla="*/ 75 h 75"/>
                <a:gd name="T8" fmla="*/ 93 w 93"/>
                <a:gd name="T9" fmla="*/ 3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5"/>
                <a:gd name="T17" fmla="*/ 93 w 93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5">
                  <a:moveTo>
                    <a:pt x="93" y="37"/>
                  </a:moveTo>
                  <a:lnTo>
                    <a:pt x="93" y="0"/>
                  </a:lnTo>
                  <a:lnTo>
                    <a:pt x="0" y="37"/>
                  </a:lnTo>
                  <a:lnTo>
                    <a:pt x="93" y="75"/>
                  </a:lnTo>
                  <a:lnTo>
                    <a:pt x="9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0" name="Freeform 19"/>
            <p:cNvSpPr>
              <a:spLocks/>
            </p:cNvSpPr>
            <p:nvPr/>
          </p:nvSpPr>
          <p:spPr bwMode="auto">
            <a:xfrm>
              <a:off x="2034" y="1370"/>
              <a:ext cx="90" cy="75"/>
            </a:xfrm>
            <a:custGeom>
              <a:avLst/>
              <a:gdLst>
                <a:gd name="T0" fmla="*/ 0 w 90"/>
                <a:gd name="T1" fmla="*/ 37 h 75"/>
                <a:gd name="T2" fmla="*/ 0 w 90"/>
                <a:gd name="T3" fmla="*/ 75 h 75"/>
                <a:gd name="T4" fmla="*/ 90 w 90"/>
                <a:gd name="T5" fmla="*/ 37 h 75"/>
                <a:gd name="T6" fmla="*/ 0 w 90"/>
                <a:gd name="T7" fmla="*/ 0 h 75"/>
                <a:gd name="T8" fmla="*/ 0 w 90"/>
                <a:gd name="T9" fmla="*/ 3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75"/>
                <a:gd name="T17" fmla="*/ 90 w 90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75">
                  <a:moveTo>
                    <a:pt x="0" y="37"/>
                  </a:moveTo>
                  <a:lnTo>
                    <a:pt x="0" y="75"/>
                  </a:lnTo>
                  <a:lnTo>
                    <a:pt x="90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1" name="Line 20"/>
            <p:cNvSpPr>
              <a:spLocks noChangeShapeType="1"/>
            </p:cNvSpPr>
            <p:nvPr/>
          </p:nvSpPr>
          <p:spPr bwMode="auto">
            <a:xfrm flipH="1">
              <a:off x="1380" y="1407"/>
              <a:ext cx="6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2" name="Freeform 21"/>
            <p:cNvSpPr>
              <a:spLocks/>
            </p:cNvSpPr>
            <p:nvPr/>
          </p:nvSpPr>
          <p:spPr bwMode="auto">
            <a:xfrm>
              <a:off x="1260" y="1479"/>
              <a:ext cx="101" cy="82"/>
            </a:xfrm>
            <a:custGeom>
              <a:avLst/>
              <a:gdLst>
                <a:gd name="T0" fmla="*/ 79 w 101"/>
                <a:gd name="T1" fmla="*/ 52 h 82"/>
                <a:gd name="T2" fmla="*/ 101 w 101"/>
                <a:gd name="T3" fmla="*/ 22 h 82"/>
                <a:gd name="T4" fmla="*/ 0 w 101"/>
                <a:gd name="T5" fmla="*/ 0 h 82"/>
                <a:gd name="T6" fmla="*/ 56 w 101"/>
                <a:gd name="T7" fmla="*/ 82 h 82"/>
                <a:gd name="T8" fmla="*/ 79 w 101"/>
                <a:gd name="T9" fmla="*/ 5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2"/>
                <a:gd name="T17" fmla="*/ 101 w 10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2">
                  <a:moveTo>
                    <a:pt x="79" y="52"/>
                  </a:moveTo>
                  <a:lnTo>
                    <a:pt x="101" y="22"/>
                  </a:lnTo>
                  <a:lnTo>
                    <a:pt x="0" y="0"/>
                  </a:lnTo>
                  <a:lnTo>
                    <a:pt x="56" y="82"/>
                  </a:lnTo>
                  <a:lnTo>
                    <a:pt x="79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3" name="Freeform 22"/>
            <p:cNvSpPr>
              <a:spLocks/>
            </p:cNvSpPr>
            <p:nvPr/>
          </p:nvSpPr>
          <p:spPr bwMode="auto">
            <a:xfrm>
              <a:off x="2026" y="1988"/>
              <a:ext cx="98" cy="82"/>
            </a:xfrm>
            <a:custGeom>
              <a:avLst/>
              <a:gdLst>
                <a:gd name="T0" fmla="*/ 23 w 98"/>
                <a:gd name="T1" fmla="*/ 30 h 82"/>
                <a:gd name="T2" fmla="*/ 0 w 98"/>
                <a:gd name="T3" fmla="*/ 60 h 82"/>
                <a:gd name="T4" fmla="*/ 98 w 98"/>
                <a:gd name="T5" fmla="*/ 82 h 82"/>
                <a:gd name="T6" fmla="*/ 45 w 98"/>
                <a:gd name="T7" fmla="*/ 0 h 82"/>
                <a:gd name="T8" fmla="*/ 23 w 98"/>
                <a:gd name="T9" fmla="*/ 3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2"/>
                <a:gd name="T17" fmla="*/ 98 w 9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2">
                  <a:moveTo>
                    <a:pt x="23" y="30"/>
                  </a:moveTo>
                  <a:lnTo>
                    <a:pt x="0" y="60"/>
                  </a:lnTo>
                  <a:lnTo>
                    <a:pt x="98" y="82"/>
                  </a:lnTo>
                  <a:lnTo>
                    <a:pt x="45" y="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4" name="Line 23"/>
            <p:cNvSpPr>
              <a:spLocks noChangeShapeType="1"/>
            </p:cNvSpPr>
            <p:nvPr/>
          </p:nvSpPr>
          <p:spPr bwMode="auto">
            <a:xfrm flipH="1" flipV="1">
              <a:off x="1339" y="1531"/>
              <a:ext cx="710" cy="4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5" name="Freeform 24"/>
            <p:cNvSpPr>
              <a:spLocks/>
            </p:cNvSpPr>
            <p:nvPr/>
          </p:nvSpPr>
          <p:spPr bwMode="auto">
            <a:xfrm>
              <a:off x="1287" y="2033"/>
              <a:ext cx="97" cy="82"/>
            </a:xfrm>
            <a:custGeom>
              <a:avLst/>
              <a:gdLst>
                <a:gd name="T0" fmla="*/ 78 w 97"/>
                <a:gd name="T1" fmla="*/ 33 h 82"/>
                <a:gd name="T2" fmla="*/ 56 w 97"/>
                <a:gd name="T3" fmla="*/ 0 h 82"/>
                <a:gd name="T4" fmla="*/ 0 w 97"/>
                <a:gd name="T5" fmla="*/ 82 h 82"/>
                <a:gd name="T6" fmla="*/ 97 w 97"/>
                <a:gd name="T7" fmla="*/ 63 h 82"/>
                <a:gd name="T8" fmla="*/ 78 w 97"/>
                <a:gd name="T9" fmla="*/ 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82"/>
                <a:gd name="T17" fmla="*/ 97 w 9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82">
                  <a:moveTo>
                    <a:pt x="78" y="33"/>
                  </a:moveTo>
                  <a:lnTo>
                    <a:pt x="56" y="0"/>
                  </a:lnTo>
                  <a:lnTo>
                    <a:pt x="0" y="82"/>
                  </a:lnTo>
                  <a:lnTo>
                    <a:pt x="97" y="63"/>
                  </a:lnTo>
                  <a:lnTo>
                    <a:pt x="7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6" name="Freeform 25"/>
            <p:cNvSpPr>
              <a:spLocks/>
            </p:cNvSpPr>
            <p:nvPr/>
          </p:nvSpPr>
          <p:spPr bwMode="auto">
            <a:xfrm>
              <a:off x="2053" y="1550"/>
              <a:ext cx="97" cy="82"/>
            </a:xfrm>
            <a:custGeom>
              <a:avLst/>
              <a:gdLst>
                <a:gd name="T0" fmla="*/ 18 w 97"/>
                <a:gd name="T1" fmla="*/ 48 h 82"/>
                <a:gd name="T2" fmla="*/ 37 w 97"/>
                <a:gd name="T3" fmla="*/ 82 h 82"/>
                <a:gd name="T4" fmla="*/ 97 w 97"/>
                <a:gd name="T5" fmla="*/ 0 h 82"/>
                <a:gd name="T6" fmla="*/ 0 w 97"/>
                <a:gd name="T7" fmla="*/ 18 h 82"/>
                <a:gd name="T8" fmla="*/ 18 w 97"/>
                <a:gd name="T9" fmla="*/ 48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82"/>
                <a:gd name="T17" fmla="*/ 97 w 9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82">
                  <a:moveTo>
                    <a:pt x="18" y="48"/>
                  </a:moveTo>
                  <a:lnTo>
                    <a:pt x="37" y="82"/>
                  </a:lnTo>
                  <a:lnTo>
                    <a:pt x="97" y="0"/>
                  </a:lnTo>
                  <a:lnTo>
                    <a:pt x="0" y="1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7" name="Line 26"/>
            <p:cNvSpPr>
              <a:spLocks noChangeShapeType="1"/>
            </p:cNvSpPr>
            <p:nvPr/>
          </p:nvSpPr>
          <p:spPr bwMode="auto">
            <a:xfrm flipH="1">
              <a:off x="1365" y="1598"/>
              <a:ext cx="706" cy="4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8" name="Freeform 27"/>
            <p:cNvSpPr>
              <a:spLocks/>
            </p:cNvSpPr>
            <p:nvPr/>
          </p:nvSpPr>
          <p:spPr bwMode="auto">
            <a:xfrm>
              <a:off x="1298" y="2126"/>
              <a:ext cx="93" cy="75"/>
            </a:xfrm>
            <a:custGeom>
              <a:avLst/>
              <a:gdLst>
                <a:gd name="T0" fmla="*/ 93 w 93"/>
                <a:gd name="T1" fmla="*/ 38 h 75"/>
                <a:gd name="T2" fmla="*/ 93 w 93"/>
                <a:gd name="T3" fmla="*/ 0 h 75"/>
                <a:gd name="T4" fmla="*/ 0 w 93"/>
                <a:gd name="T5" fmla="*/ 38 h 75"/>
                <a:gd name="T6" fmla="*/ 93 w 93"/>
                <a:gd name="T7" fmla="*/ 75 h 75"/>
                <a:gd name="T8" fmla="*/ 93 w 93"/>
                <a:gd name="T9" fmla="*/ 3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75"/>
                <a:gd name="T17" fmla="*/ 93 w 93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75">
                  <a:moveTo>
                    <a:pt x="93" y="38"/>
                  </a:moveTo>
                  <a:lnTo>
                    <a:pt x="93" y="0"/>
                  </a:lnTo>
                  <a:lnTo>
                    <a:pt x="0" y="38"/>
                  </a:lnTo>
                  <a:lnTo>
                    <a:pt x="93" y="75"/>
                  </a:lnTo>
                  <a:lnTo>
                    <a:pt x="9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69" name="Freeform 28"/>
            <p:cNvSpPr>
              <a:spLocks/>
            </p:cNvSpPr>
            <p:nvPr/>
          </p:nvSpPr>
          <p:spPr bwMode="auto">
            <a:xfrm>
              <a:off x="2023" y="2126"/>
              <a:ext cx="89" cy="75"/>
            </a:xfrm>
            <a:custGeom>
              <a:avLst/>
              <a:gdLst>
                <a:gd name="T0" fmla="*/ 0 w 89"/>
                <a:gd name="T1" fmla="*/ 38 h 75"/>
                <a:gd name="T2" fmla="*/ 0 w 89"/>
                <a:gd name="T3" fmla="*/ 75 h 75"/>
                <a:gd name="T4" fmla="*/ 89 w 89"/>
                <a:gd name="T5" fmla="*/ 38 h 75"/>
                <a:gd name="T6" fmla="*/ 0 w 89"/>
                <a:gd name="T7" fmla="*/ 0 h 75"/>
                <a:gd name="T8" fmla="*/ 0 w 89"/>
                <a:gd name="T9" fmla="*/ 3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75"/>
                <a:gd name="T17" fmla="*/ 89 w 8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75">
                  <a:moveTo>
                    <a:pt x="0" y="38"/>
                  </a:moveTo>
                  <a:lnTo>
                    <a:pt x="0" y="75"/>
                  </a:lnTo>
                  <a:lnTo>
                    <a:pt x="89" y="38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0" name="Line 29"/>
            <p:cNvSpPr>
              <a:spLocks noChangeShapeType="1"/>
            </p:cNvSpPr>
            <p:nvPr/>
          </p:nvSpPr>
          <p:spPr bwMode="auto">
            <a:xfrm flipH="1">
              <a:off x="1391" y="2164"/>
              <a:ext cx="6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1" name="Freeform 30"/>
            <p:cNvSpPr>
              <a:spLocks/>
            </p:cNvSpPr>
            <p:nvPr/>
          </p:nvSpPr>
          <p:spPr bwMode="auto">
            <a:xfrm>
              <a:off x="2766" y="2126"/>
              <a:ext cx="94" cy="75"/>
            </a:xfrm>
            <a:custGeom>
              <a:avLst/>
              <a:gdLst>
                <a:gd name="T0" fmla="*/ 0 w 94"/>
                <a:gd name="T1" fmla="*/ 38 h 75"/>
                <a:gd name="T2" fmla="*/ 0 w 94"/>
                <a:gd name="T3" fmla="*/ 75 h 75"/>
                <a:gd name="T4" fmla="*/ 94 w 94"/>
                <a:gd name="T5" fmla="*/ 38 h 75"/>
                <a:gd name="T6" fmla="*/ 0 w 94"/>
                <a:gd name="T7" fmla="*/ 0 h 75"/>
                <a:gd name="T8" fmla="*/ 0 w 94"/>
                <a:gd name="T9" fmla="*/ 3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5"/>
                <a:gd name="T17" fmla="*/ 94 w 94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5">
                  <a:moveTo>
                    <a:pt x="0" y="38"/>
                  </a:moveTo>
                  <a:lnTo>
                    <a:pt x="0" y="75"/>
                  </a:lnTo>
                  <a:lnTo>
                    <a:pt x="94" y="38"/>
                  </a:lnTo>
                  <a:lnTo>
                    <a:pt x="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2" name="Line 31"/>
            <p:cNvSpPr>
              <a:spLocks noChangeShapeType="1"/>
            </p:cNvSpPr>
            <p:nvPr/>
          </p:nvSpPr>
          <p:spPr bwMode="auto">
            <a:xfrm flipH="1">
              <a:off x="2505" y="2164"/>
              <a:ext cx="2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3" name="Freeform 32"/>
            <p:cNvSpPr>
              <a:spLocks/>
            </p:cNvSpPr>
            <p:nvPr/>
          </p:nvSpPr>
          <p:spPr bwMode="auto">
            <a:xfrm>
              <a:off x="2766" y="1370"/>
              <a:ext cx="94" cy="75"/>
            </a:xfrm>
            <a:custGeom>
              <a:avLst/>
              <a:gdLst>
                <a:gd name="T0" fmla="*/ 0 w 94"/>
                <a:gd name="T1" fmla="*/ 37 h 75"/>
                <a:gd name="T2" fmla="*/ 0 w 94"/>
                <a:gd name="T3" fmla="*/ 75 h 75"/>
                <a:gd name="T4" fmla="*/ 94 w 94"/>
                <a:gd name="T5" fmla="*/ 37 h 75"/>
                <a:gd name="T6" fmla="*/ 0 w 94"/>
                <a:gd name="T7" fmla="*/ 0 h 75"/>
                <a:gd name="T8" fmla="*/ 0 w 94"/>
                <a:gd name="T9" fmla="*/ 3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5"/>
                <a:gd name="T17" fmla="*/ 94 w 94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5">
                  <a:moveTo>
                    <a:pt x="0" y="37"/>
                  </a:moveTo>
                  <a:lnTo>
                    <a:pt x="0" y="75"/>
                  </a:lnTo>
                  <a:lnTo>
                    <a:pt x="94" y="37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4" name="Line 33"/>
            <p:cNvSpPr>
              <a:spLocks noChangeShapeType="1"/>
            </p:cNvSpPr>
            <p:nvPr/>
          </p:nvSpPr>
          <p:spPr bwMode="auto">
            <a:xfrm flipH="1">
              <a:off x="2505" y="1407"/>
              <a:ext cx="2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75" name="Rectangle 34"/>
            <p:cNvSpPr>
              <a:spLocks noChangeArrowheads="1"/>
            </p:cNvSpPr>
            <p:nvPr/>
          </p:nvSpPr>
          <p:spPr bwMode="auto">
            <a:xfrm>
              <a:off x="812" y="130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4376" name="Rectangle 35"/>
            <p:cNvSpPr>
              <a:spLocks noChangeArrowheads="1"/>
            </p:cNvSpPr>
            <p:nvPr/>
          </p:nvSpPr>
          <p:spPr bwMode="auto">
            <a:xfrm>
              <a:off x="890" y="138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14377" name="Rectangle 36"/>
            <p:cNvSpPr>
              <a:spLocks noChangeArrowheads="1"/>
            </p:cNvSpPr>
            <p:nvPr/>
          </p:nvSpPr>
          <p:spPr bwMode="auto">
            <a:xfrm>
              <a:off x="834" y="2078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4378" name="Rectangle 37"/>
            <p:cNvSpPr>
              <a:spLocks noChangeArrowheads="1"/>
            </p:cNvSpPr>
            <p:nvPr/>
          </p:nvSpPr>
          <p:spPr bwMode="auto">
            <a:xfrm>
              <a:off x="913" y="215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14379" name="Rectangle 38"/>
            <p:cNvSpPr>
              <a:spLocks noChangeArrowheads="1"/>
            </p:cNvSpPr>
            <p:nvPr/>
          </p:nvSpPr>
          <p:spPr bwMode="auto">
            <a:xfrm>
              <a:off x="1145" y="1587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4380" name="Rectangle 39"/>
            <p:cNvSpPr>
              <a:spLocks noChangeArrowheads="1"/>
            </p:cNvSpPr>
            <p:nvPr/>
          </p:nvSpPr>
          <p:spPr bwMode="auto">
            <a:xfrm>
              <a:off x="1145" y="1587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14381" name="Rectangle 40"/>
            <p:cNvSpPr>
              <a:spLocks noChangeArrowheads="1"/>
            </p:cNvSpPr>
            <p:nvPr/>
          </p:nvSpPr>
          <p:spPr bwMode="auto">
            <a:xfrm>
              <a:off x="1145" y="1729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4382" name="Rectangle 41"/>
            <p:cNvSpPr>
              <a:spLocks noChangeArrowheads="1"/>
            </p:cNvSpPr>
            <p:nvPr/>
          </p:nvSpPr>
          <p:spPr bwMode="auto">
            <a:xfrm>
              <a:off x="1145" y="1729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14383" name="Rectangle 42"/>
            <p:cNvSpPr>
              <a:spLocks noChangeArrowheads="1"/>
            </p:cNvSpPr>
            <p:nvPr/>
          </p:nvSpPr>
          <p:spPr bwMode="auto">
            <a:xfrm>
              <a:off x="1145" y="186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4384" name="Rectangle 43"/>
            <p:cNvSpPr>
              <a:spLocks noChangeArrowheads="1"/>
            </p:cNvSpPr>
            <p:nvPr/>
          </p:nvSpPr>
          <p:spPr bwMode="auto">
            <a:xfrm>
              <a:off x="1145" y="186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14385" name="Rectangle 44"/>
            <p:cNvSpPr>
              <a:spLocks noChangeArrowheads="1"/>
            </p:cNvSpPr>
            <p:nvPr/>
          </p:nvSpPr>
          <p:spPr bwMode="auto">
            <a:xfrm>
              <a:off x="2953" y="1351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14386" name="Rectangle 45"/>
            <p:cNvSpPr>
              <a:spLocks noChangeArrowheads="1"/>
            </p:cNvSpPr>
            <p:nvPr/>
          </p:nvSpPr>
          <p:spPr bwMode="auto">
            <a:xfrm>
              <a:off x="3032" y="139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14387" name="Rectangle 46"/>
            <p:cNvSpPr>
              <a:spLocks noChangeArrowheads="1"/>
            </p:cNvSpPr>
            <p:nvPr/>
          </p:nvSpPr>
          <p:spPr bwMode="auto">
            <a:xfrm>
              <a:off x="2942" y="2063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14388" name="Rectangle 47"/>
            <p:cNvSpPr>
              <a:spLocks noChangeArrowheads="1"/>
            </p:cNvSpPr>
            <p:nvPr/>
          </p:nvSpPr>
          <p:spPr bwMode="auto">
            <a:xfrm>
              <a:off x="3020" y="2144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de-DE"/>
            </a:p>
          </p:txBody>
        </p:sp>
        <p:sp>
          <p:nvSpPr>
            <p:cNvPr id="14389" name="Rectangle 48"/>
            <p:cNvSpPr>
              <a:spLocks noChangeArrowheads="1"/>
            </p:cNvSpPr>
            <p:nvPr/>
          </p:nvSpPr>
          <p:spPr bwMode="auto">
            <a:xfrm>
              <a:off x="2281" y="161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4390" name="Rectangle 49"/>
            <p:cNvSpPr>
              <a:spLocks noChangeArrowheads="1"/>
            </p:cNvSpPr>
            <p:nvPr/>
          </p:nvSpPr>
          <p:spPr bwMode="auto">
            <a:xfrm>
              <a:off x="2281" y="1610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14391" name="Rectangle 50"/>
            <p:cNvSpPr>
              <a:spLocks noChangeArrowheads="1"/>
            </p:cNvSpPr>
            <p:nvPr/>
          </p:nvSpPr>
          <p:spPr bwMode="auto">
            <a:xfrm>
              <a:off x="2281" y="182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4392" name="Rectangle 51"/>
            <p:cNvSpPr>
              <a:spLocks noChangeArrowheads="1"/>
            </p:cNvSpPr>
            <p:nvPr/>
          </p:nvSpPr>
          <p:spPr bwMode="auto">
            <a:xfrm>
              <a:off x="2281" y="1823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14393" name="Rectangle 52"/>
            <p:cNvSpPr>
              <a:spLocks noChangeArrowheads="1"/>
            </p:cNvSpPr>
            <p:nvPr/>
          </p:nvSpPr>
          <p:spPr bwMode="auto">
            <a:xfrm>
              <a:off x="2281" y="1718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4394" name="Rectangle 53"/>
            <p:cNvSpPr>
              <a:spLocks noChangeArrowheads="1"/>
            </p:cNvSpPr>
            <p:nvPr/>
          </p:nvSpPr>
          <p:spPr bwMode="auto">
            <a:xfrm>
              <a:off x="2281" y="1718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b="1">
                  <a:solidFill>
                    <a:srgbClr val="000000"/>
                  </a:solidFill>
                  <a:latin typeface="Times New Roman" pitchFamily="18" charset="0"/>
                </a:rPr>
                <a:t>·</a:t>
              </a:r>
              <a:endParaRPr lang="de-DE"/>
            </a:p>
          </p:txBody>
        </p:sp>
        <p:sp>
          <p:nvSpPr>
            <p:cNvPr id="14395" name="Rectangle 54"/>
            <p:cNvSpPr>
              <a:spLocks noChangeArrowheads="1"/>
            </p:cNvSpPr>
            <p:nvPr/>
          </p:nvSpPr>
          <p:spPr bwMode="auto">
            <a:xfrm>
              <a:off x="528" y="1501"/>
              <a:ext cx="18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7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4396" name="Rectangle 55"/>
            <p:cNvSpPr>
              <a:spLocks noChangeArrowheads="1"/>
            </p:cNvSpPr>
            <p:nvPr/>
          </p:nvSpPr>
          <p:spPr bwMode="auto">
            <a:xfrm>
              <a:off x="3084" y="1524"/>
              <a:ext cx="18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4700" b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6968" name="Rectangle 56"/>
              <p:cNvSpPr>
                <a:spLocks noChangeArrowheads="1"/>
              </p:cNvSpPr>
              <p:nvPr/>
            </p:nvSpPr>
            <p:spPr bwMode="auto">
              <a:xfrm>
                <a:off x="950913" y="1871663"/>
                <a:ext cx="8193087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de-DE" sz="2400" b="1" dirty="0" smtClean="0"/>
                  <a:t>w</a:t>
                </a:r>
                <a:r>
                  <a:rPr lang="de-DE" sz="2400" dirty="0"/>
                  <a:t>(t) = </a:t>
                </a:r>
                <a:r>
                  <a:rPr lang="de-DE" sz="2400" b="1" dirty="0"/>
                  <a:t>w</a:t>
                </a:r>
                <a:r>
                  <a:rPr lang="de-DE" sz="2400" dirty="0"/>
                  <a:t>(t-1) + </a:t>
                </a:r>
                <a:r>
                  <a:rPr lang="de-DE" sz="2400" dirty="0">
                    <a:sym typeface="Symbol" pitchFamily="18" charset="2"/>
                  </a:rPr>
                  <a:t></a:t>
                </a:r>
                <a:r>
                  <a:rPr lang="de-DE" sz="2400" dirty="0"/>
                  <a:t>(t) y [</a:t>
                </a:r>
                <a:r>
                  <a:rPr lang="de-DE" sz="2400" b="1" dirty="0"/>
                  <a:t>x</a:t>
                </a:r>
                <a:r>
                  <a:rPr lang="de-DE" sz="2400" dirty="0"/>
                  <a:t>(t) </a:t>
                </a:r>
                <a:r>
                  <a:rPr lang="de-DE" sz="2400" dirty="0">
                    <a:sym typeface="Symbol" pitchFamily="18" charset="2"/>
                  </a:rPr>
                  <a:t></a:t>
                </a:r>
                <a:r>
                  <a:rPr lang="de-DE" sz="2400" dirty="0"/>
                  <a:t> </a:t>
                </a:r>
                <a:r>
                  <a:rPr lang="de-DE" sz="2400" b="1" dirty="0"/>
                  <a:t>w</a:t>
                </a:r>
                <a:r>
                  <a:rPr lang="de-DE" sz="2400" dirty="0"/>
                  <a:t>(t-1)y]</a:t>
                </a:r>
                <a:r>
                  <a:rPr lang="de-DE" sz="2400" b="1" i="1" dirty="0"/>
                  <a:t>          </a:t>
                </a:r>
                <a:r>
                  <a:rPr lang="de-DE" b="1" i="1" dirty="0" err="1">
                    <a:solidFill>
                      <a:srgbClr val="0066CC"/>
                    </a:solidFill>
                  </a:rPr>
                  <a:t>Oja</a:t>
                </a:r>
                <a:r>
                  <a:rPr lang="de-DE" b="1" i="1" dirty="0">
                    <a:solidFill>
                      <a:srgbClr val="0066CC"/>
                    </a:solidFill>
                  </a:rPr>
                  <a:t> Lernregel</a:t>
                </a:r>
              </a:p>
              <a:p>
                <a:pPr algn="l"/>
                <a:r>
                  <a:rPr lang="de-DE" sz="2400" b="1" dirty="0"/>
                  <a:t>w</a:t>
                </a:r>
                <a:r>
                  <a:rPr lang="fr-FR" sz="2400" baseline="-25000" dirty="0">
                    <a:latin typeface="TIMES" charset="0"/>
                    <a:cs typeface="Times New Roman" pitchFamily="18" charset="0"/>
                  </a:rPr>
                  <a:t>i</a:t>
                </a:r>
                <a:r>
                  <a:rPr lang="de-DE" sz="2400" dirty="0"/>
                  <a:t>(t) = </a:t>
                </a:r>
                <a:r>
                  <a:rPr lang="de-DE" sz="2400" b="1" dirty="0"/>
                  <a:t>w</a:t>
                </a:r>
                <a:r>
                  <a:rPr lang="fr-FR" sz="2400" baseline="-25000" dirty="0">
                    <a:latin typeface="TIMES" charset="0"/>
                    <a:cs typeface="Times New Roman" pitchFamily="18" charset="0"/>
                  </a:rPr>
                  <a:t>i</a:t>
                </a:r>
                <a:r>
                  <a:rPr lang="de-DE" sz="2400" dirty="0"/>
                  <a:t>(t-1) + </a:t>
                </a:r>
                <a:r>
                  <a:rPr lang="de-DE" sz="2400" dirty="0">
                    <a:sym typeface="Symbol" pitchFamily="18" charset="2"/>
                  </a:rPr>
                  <a:t></a:t>
                </a:r>
                <a:r>
                  <a:rPr lang="de-DE" sz="2400" dirty="0"/>
                  <a:t>(t) y</a:t>
                </a:r>
                <a:r>
                  <a:rPr lang="fr-FR" sz="2400" baseline="-25000" dirty="0">
                    <a:latin typeface="TIMES" charset="0"/>
                    <a:cs typeface="Times New Roman" pitchFamily="18" charset="0"/>
                  </a:rPr>
                  <a:t>i</a:t>
                </a:r>
                <a:r>
                  <a:rPr lang="de-DE" sz="2400" dirty="0"/>
                  <a:t>[</a:t>
                </a:r>
                <a:r>
                  <a:rPr lang="de-DE" sz="2400" b="1" dirty="0"/>
                  <a:t>x</a:t>
                </a:r>
                <a:r>
                  <a:rPr lang="de-DE" sz="2400" dirty="0"/>
                  <a:t>(t) </a:t>
                </a:r>
                <a:r>
                  <a:rPr lang="de-DE" sz="2400" dirty="0">
                    <a:sym typeface="Symbol" pitchFamily="18" charset="2"/>
                  </a:rPr>
                  <a:t></a:t>
                </a:r>
                <a:r>
                  <a:rPr lang="de-DE" sz="2400" dirty="0"/>
                  <a:t> </a:t>
                </a:r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de-DE" baseline="300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</a:t>
                </a:r>
                <a:r>
                  <a:rPr lang="de-DE" sz="2400" dirty="0" smtClean="0"/>
                  <a:t>]      mit </a:t>
                </a:r>
              </a:p>
              <a:p>
                <a:pPr algn="l"/>
                <a:r>
                  <a:rPr lang="de-DE" sz="2400" b="1" dirty="0"/>
                  <a:t>w</a:t>
                </a:r>
                <a:r>
                  <a:rPr lang="fr-FR" sz="2400" baseline="-25000" dirty="0">
                    <a:latin typeface="TIMES" charset="0"/>
                    <a:cs typeface="Times New Roman" pitchFamily="18" charset="0"/>
                  </a:rPr>
                  <a:t>i</a:t>
                </a:r>
                <a:r>
                  <a:rPr lang="de-DE" sz="2400" dirty="0"/>
                  <a:t>(t) = </a:t>
                </a:r>
                <a:r>
                  <a:rPr lang="de-DE" sz="2400" b="1" dirty="0"/>
                  <a:t>w</a:t>
                </a:r>
                <a:r>
                  <a:rPr lang="fr-FR" sz="2400" baseline="-25000" dirty="0">
                    <a:latin typeface="TIMES" charset="0"/>
                    <a:cs typeface="Times New Roman" pitchFamily="18" charset="0"/>
                  </a:rPr>
                  <a:t>i</a:t>
                </a:r>
                <a:r>
                  <a:rPr lang="de-DE" sz="2400" dirty="0"/>
                  <a:t>(t-1) + </a:t>
                </a:r>
                <a:r>
                  <a:rPr lang="de-DE" sz="2400" dirty="0">
                    <a:sym typeface="Symbol" pitchFamily="18" charset="2"/>
                  </a:rPr>
                  <a:t></a:t>
                </a:r>
                <a:r>
                  <a:rPr lang="de-DE" sz="2400" dirty="0"/>
                  <a:t>(t) </a:t>
                </a:r>
                <a:r>
                  <a:rPr lang="de-DE" sz="2400" dirty="0" smtClean="0"/>
                  <a:t>  y</a:t>
                </a:r>
                <a:r>
                  <a:rPr lang="fr-FR" sz="2400" baseline="-25000" dirty="0" smtClean="0">
                    <a:latin typeface="TIMES" charset="0"/>
                    <a:cs typeface="Times New Roman" pitchFamily="18" charset="0"/>
                  </a:rPr>
                  <a:t>i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de-DE" sz="2400" dirty="0" smtClean="0"/>
                  <a:t>(t</a:t>
                </a:r>
                <a:r>
                  <a:rPr lang="de-DE" sz="2400" dirty="0"/>
                  <a:t>) </a:t>
                </a:r>
                <a:r>
                  <a:rPr lang="de-DE" sz="2400" dirty="0" smtClean="0"/>
                  <a:t>		</a:t>
                </a:r>
                <a:r>
                  <a:rPr lang="de-DE" b="1" i="1" dirty="0" smtClean="0">
                    <a:solidFill>
                      <a:srgbClr val="0066CC"/>
                    </a:solidFill>
                  </a:rPr>
                  <a:t>Generalisierte </a:t>
                </a:r>
                <a:r>
                  <a:rPr lang="de-DE" b="1" i="1" dirty="0" err="1">
                    <a:solidFill>
                      <a:srgbClr val="0066CC"/>
                    </a:solidFill>
                  </a:rPr>
                  <a:t>Hebbregel</a:t>
                </a:r>
                <a:endParaRPr lang="de-DE" b="1" i="1" dirty="0">
                  <a:solidFill>
                    <a:srgbClr val="0066CC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endParaRPr lang="de-DE" sz="2400" dirty="0" smtClean="0"/>
              </a:p>
              <a:p>
                <a:pPr algn="l">
                  <a:spcBef>
                    <a:spcPts val="0"/>
                  </a:spcBef>
                </a:pPr>
                <a:r>
                  <a:rPr lang="de-DE" sz="2400" dirty="0"/>
                  <a:t>	</a:t>
                </a:r>
                <a:r>
                  <a:rPr lang="de-DE" sz="2400" dirty="0" smtClean="0"/>
                  <a:t>				      </a:t>
                </a:r>
                <a:r>
                  <a:rPr lang="de-DE" dirty="0" smtClean="0"/>
                  <a:t>und bei </a:t>
                </a:r>
                <a:r>
                  <a:rPr lang="de-DE" i="1" dirty="0" smtClean="0"/>
                  <a:t>m</a:t>
                </a:r>
                <a:r>
                  <a:rPr lang="de-DE" dirty="0" smtClean="0"/>
                  <a:t> Neuronen</a:t>
                </a:r>
                <a:endParaRPr lang="de-DE" dirty="0"/>
              </a:p>
            </p:txBody>
          </p:sp>
        </mc:Choice>
        <mc:Fallback>
          <p:sp>
            <p:nvSpPr>
              <p:cNvPr id="166968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913" y="1871663"/>
                <a:ext cx="8193087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190" t="-2111" b="-34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969" name="Rectangle 57"/>
          <p:cNvSpPr>
            <a:spLocks noChangeArrowheads="1"/>
          </p:cNvSpPr>
          <p:nvPr/>
        </p:nvSpPr>
        <p:spPr bwMode="auto">
          <a:xfrm>
            <a:off x="6032500" y="2388085"/>
            <a:ext cx="1653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x</a:t>
            </a:r>
            <a:r>
              <a:rPr lang="de-DE" sz="1800" baseline="3000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</a:t>
            </a:r>
            <a:r>
              <a:rPr lang="de-DE" dirty="0">
                <a:latin typeface="+mn-lt"/>
              </a:rPr>
              <a:t> = </a:t>
            </a:r>
            <a:r>
              <a:rPr lang="fr-FR" sz="2400" b="1" dirty="0" err="1">
                <a:latin typeface="+mn-lt"/>
                <a:cs typeface="Times New Roman" pitchFamily="18" charset="0"/>
              </a:rPr>
              <a:t>w</a:t>
            </a:r>
            <a:r>
              <a:rPr lang="fr-FR" sz="2400" baseline="-25000" dirty="0" err="1">
                <a:latin typeface="+mn-lt"/>
                <a:cs typeface="Times New Roman" pitchFamily="18" charset="0"/>
              </a:rPr>
              <a:t>i</a:t>
            </a:r>
            <a:r>
              <a:rPr lang="fr-FR" dirty="0">
                <a:latin typeface="+mn-lt"/>
                <a:cs typeface="Times New Roman" pitchFamily="18" charset="0"/>
              </a:rPr>
              <a:t>(t-1)</a:t>
            </a:r>
            <a:r>
              <a:rPr lang="fr-FR" sz="2400" dirty="0">
                <a:latin typeface="+mn-lt"/>
                <a:cs typeface="Times New Roman" pitchFamily="18" charset="0"/>
              </a:rPr>
              <a:t>y</a:t>
            </a:r>
            <a:r>
              <a:rPr lang="fr-FR" sz="2400" baseline="-25000" dirty="0">
                <a:latin typeface="+mn-lt"/>
                <a:cs typeface="Times New Roman" pitchFamily="18" charset="0"/>
              </a:rPr>
              <a:t>i</a:t>
            </a:r>
            <a:endParaRPr lang="de-DE" sz="24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6697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0912"/>
              </p:ext>
            </p:extLst>
          </p:nvPr>
        </p:nvGraphicFramePr>
        <p:xfrm>
          <a:off x="6128865" y="4014178"/>
          <a:ext cx="17780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tion" r:id="rId4" imgW="723600" imgH="419040" progId="Equation.DSMT4">
                  <p:embed/>
                </p:oleObj>
              </mc:Choice>
              <mc:Fallback>
                <p:oleObj name="Equation" r:id="rId4" imgW="723600" imgH="41904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865" y="4014178"/>
                        <a:ext cx="17780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812800" y="5551492"/>
            <a:ext cx="6908800" cy="569913"/>
            <a:chOff x="512" y="3497"/>
            <a:chExt cx="4352" cy="359"/>
          </a:xfrm>
        </p:grpSpPr>
        <p:sp>
          <p:nvSpPr>
            <p:cNvPr id="14349" name="Text Box 59"/>
            <p:cNvSpPr txBox="1">
              <a:spLocks noChangeArrowheads="1"/>
            </p:cNvSpPr>
            <p:nvPr/>
          </p:nvSpPr>
          <p:spPr bwMode="auto">
            <a:xfrm>
              <a:off x="512" y="3606"/>
              <a:ext cx="4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 dirty="0"/>
                <a:t>Ansatz</a:t>
              </a:r>
              <a:r>
                <a:rPr lang="de-DE" dirty="0"/>
                <a:t>: Zielfunktion R(w) = </a:t>
              </a:r>
              <a:r>
                <a:rPr lang="de-DE" dirty="0">
                  <a:sym typeface="Symbol" pitchFamily="18" charset="2"/>
                </a:rPr>
                <a:t>(</a:t>
              </a:r>
              <a:r>
                <a:rPr lang="de-DE" b="1" dirty="0">
                  <a:sym typeface="Symbol" pitchFamily="18" charset="2"/>
                </a:rPr>
                <a:t>x</a:t>
              </a:r>
              <a:r>
                <a:rPr lang="de-DE" dirty="0">
                  <a:sym typeface="Symbol" pitchFamily="18" charset="2"/>
                </a:rPr>
                <a:t>-  )</a:t>
              </a:r>
              <a:r>
                <a:rPr lang="de-DE" baseline="30000" dirty="0">
                  <a:sym typeface="Symbol" pitchFamily="18" charset="2"/>
                </a:rPr>
                <a:t>2</a:t>
              </a:r>
              <a:r>
                <a:rPr lang="de-DE" dirty="0">
                  <a:sym typeface="Symbol" pitchFamily="18" charset="2"/>
                </a:rPr>
                <a:t> </a:t>
              </a:r>
              <a:r>
                <a:rPr lang="de-DE" dirty="0" smtClean="0">
                  <a:sym typeface="Symbol" pitchFamily="18" charset="2"/>
                </a:rPr>
                <a:t>minimieren bei </a:t>
              </a:r>
              <a:r>
                <a:rPr lang="de-DE" b="1" dirty="0" smtClean="0">
                  <a:sym typeface="Symbol" pitchFamily="18" charset="2"/>
                </a:rPr>
                <a:t>x</a:t>
              </a:r>
              <a:r>
                <a:rPr lang="de-DE" dirty="0" smtClean="0">
                  <a:sym typeface="Symbol" pitchFamily="18" charset="2"/>
                </a:rPr>
                <a:t> = </a:t>
              </a:r>
              <a:r>
                <a:rPr lang="de-DE" b="1" dirty="0" smtClean="0">
                  <a:sym typeface="Symbol" pitchFamily="18" charset="2"/>
                </a:rPr>
                <a:t>0</a:t>
              </a:r>
              <a:r>
                <a:rPr lang="de-DE" dirty="0" smtClean="0">
                  <a:sym typeface="Symbol" pitchFamily="18" charset="2"/>
                </a:rPr>
                <a:t> </a:t>
              </a:r>
              <a:endParaRPr lang="de-DE" dirty="0">
                <a:sym typeface="Symbol" pitchFamily="18" charset="2"/>
              </a:endParaRPr>
            </a:p>
          </p:txBody>
        </p:sp>
        <p:graphicFrame>
          <p:nvGraphicFramePr>
            <p:cNvPr id="14339" name="Object 60"/>
            <p:cNvGraphicFramePr>
              <a:graphicFrameLocks noChangeAspect="1"/>
            </p:cNvGraphicFramePr>
            <p:nvPr/>
          </p:nvGraphicFramePr>
          <p:xfrm>
            <a:off x="2788" y="3497"/>
            <a:ext cx="156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4" name="Equation" r:id="rId6" imgW="114120" imgH="152280" progId="Equation.DSMT4">
                    <p:embed/>
                  </p:oleObj>
                </mc:Choice>
                <mc:Fallback>
                  <p:oleObj name="Equation" r:id="rId6" imgW="114120" imgH="152280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8" y="3497"/>
                          <a:ext cx="156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812800" y="6121400"/>
            <a:ext cx="736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/>
              <a:t>Konvergenzziel</a:t>
            </a:r>
            <a:r>
              <a:rPr lang="en-US"/>
              <a:t>: Unterraum der EV mit größtem EW</a:t>
            </a:r>
          </a:p>
        </p:txBody>
      </p:sp>
      <p:sp>
        <p:nvSpPr>
          <p:cNvPr id="3" name="Textfeld 2"/>
          <p:cNvSpPr txBox="1"/>
          <p:nvPr/>
        </p:nvSpPr>
        <p:spPr>
          <a:xfrm flipH="1">
            <a:off x="3826773" y="2859981"/>
            <a:ext cx="1091453" cy="254794"/>
          </a:xfrm>
          <a:prstGeom prst="rect">
            <a:avLst/>
          </a:prstGeom>
          <a:noFill/>
        </p:spPr>
        <p:txBody>
          <a:bodyPr vert="vert" wrap="square" lIns="0" tIns="0" rIns="0" bIns="0" rtlCol="0"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de-DE" sz="3600" b="1" dirty="0">
                <a:solidFill>
                  <a:srgbClr val="00B0F0"/>
                </a:solidFill>
                <a:sym typeface="Symbol" panose="05050102010706020507" pitchFamily="18" charset="2"/>
              </a:rPr>
              <a:t></a:t>
            </a:r>
            <a:endParaRPr lang="de-DE" sz="3600" b="1" dirty="0">
              <a:solidFill>
                <a:srgbClr val="00B0F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de-DE" sz="3600" b="1" dirty="0" smtClean="0">
                <a:solidFill>
                  <a:srgbClr val="00B0F0"/>
                </a:solidFill>
                <a:sym typeface="Symbol" panose="05050102010706020507" pitchFamily="18" charset="2"/>
              </a:rPr>
              <a:t>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de-DE" sz="3600" b="1" dirty="0" smtClean="0">
                <a:solidFill>
                  <a:srgbClr val="00B0F0"/>
                </a:solidFill>
                <a:sym typeface="Symbol" panose="05050102010706020507" pitchFamily="18" charset="2"/>
              </a:rPr>
              <a:t></a:t>
            </a:r>
            <a:endParaRPr lang="de-DE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69" grpId="0"/>
      <p:bldP spid="164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403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0E77F93-8F9E-43FD-80FF-0E2894B44F42}" type="slidenum">
              <a:rPr lang="de-DE" sz="1000" smtClean="0"/>
              <a:pPr/>
              <a:t>29</a:t>
            </a:fld>
            <a:r>
              <a:rPr lang="de-DE" sz="1000" smtClean="0"/>
              <a:t> -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PCA Netze für geordnete Zerlegung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3653262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smtClean="0"/>
              <a:t>Sanger-Methode				</a:t>
            </a:r>
            <a:r>
              <a:rPr lang="de-DE" dirty="0" smtClean="0">
                <a:solidFill>
                  <a:schemeClr val="bg2"/>
                </a:solidFill>
              </a:rPr>
              <a:t>Sanger 1988</a:t>
            </a:r>
          </a:p>
          <a:p>
            <a:pPr>
              <a:buFontTx/>
              <a:buNone/>
            </a:pPr>
            <a:r>
              <a:rPr lang="de-DE" sz="2000" dirty="0" smtClean="0"/>
              <a:t>Vollständige Zerlegung von {x} in </a:t>
            </a:r>
            <a:r>
              <a:rPr lang="de-DE" sz="2000" i="1" dirty="0" smtClean="0"/>
              <a:t>n</a:t>
            </a:r>
            <a:r>
              <a:rPr lang="de-DE" sz="2000" dirty="0" smtClean="0"/>
              <a:t> Eigenvektoren  </a:t>
            </a:r>
            <a:endParaRPr lang="de-DE" sz="2000" dirty="0" smtClean="0"/>
          </a:p>
          <a:p>
            <a:pPr>
              <a:buFontTx/>
              <a:buNone/>
            </a:pPr>
            <a:r>
              <a:rPr lang="de-DE" sz="1800" dirty="0" smtClean="0">
                <a:solidFill>
                  <a:schemeClr val="bg2"/>
                </a:solidFill>
              </a:rPr>
              <a:t>	 </a:t>
            </a:r>
            <a:r>
              <a:rPr lang="de-DE" sz="1800" dirty="0" smtClean="0"/>
              <a:t>{</a:t>
            </a:r>
            <a:r>
              <a:rPr lang="de-DE" sz="1800" dirty="0" smtClean="0"/>
              <a:t>x}</a:t>
            </a:r>
            <a:r>
              <a:rPr lang="de-DE" sz="1800" b="0" baseline="-25000" dirty="0" smtClean="0"/>
              <a:t>1</a:t>
            </a:r>
            <a:r>
              <a:rPr lang="de-DE" sz="1800" dirty="0" smtClean="0"/>
              <a:t> </a:t>
            </a:r>
            <a:r>
              <a:rPr lang="de-DE" sz="1800" dirty="0" smtClean="0"/>
              <a:t>= {x}, </a:t>
            </a:r>
            <a:r>
              <a:rPr lang="de-DE" sz="1800" dirty="0" smtClean="0">
                <a:solidFill>
                  <a:schemeClr val="bg2"/>
                </a:solidFill>
              </a:rPr>
              <a:t>i=1 		</a:t>
            </a:r>
            <a:r>
              <a:rPr lang="de-DE" sz="1800" b="0" dirty="0" smtClean="0"/>
              <a:t>wobei</a:t>
            </a:r>
            <a:r>
              <a:rPr lang="de-DE" sz="1800" dirty="0" smtClean="0"/>
              <a:t> </a:t>
            </a:r>
            <a:r>
              <a:rPr lang="de-DE" sz="1800" b="0" dirty="0" smtClean="0">
                <a:sym typeface="Symbol" panose="05050102010706020507" pitchFamily="18" charset="2"/>
              </a:rPr>
              <a:t></a:t>
            </a:r>
            <a:r>
              <a:rPr lang="de-DE" sz="1800" dirty="0"/>
              <a:t>x</a:t>
            </a:r>
            <a:r>
              <a:rPr lang="de-DE" sz="1800" b="0" dirty="0" smtClean="0">
                <a:sym typeface="Symbol" panose="05050102010706020507" pitchFamily="18" charset="2"/>
              </a:rPr>
              <a:t></a:t>
            </a:r>
            <a:r>
              <a:rPr lang="de-DE" sz="1800" b="0" dirty="0" smtClean="0"/>
              <a:t> = </a:t>
            </a:r>
            <a:r>
              <a:rPr lang="de-DE" sz="1800" dirty="0" smtClean="0"/>
              <a:t>0</a:t>
            </a:r>
            <a:r>
              <a:rPr lang="de-DE" sz="1800" b="0" dirty="0" smtClean="0"/>
              <a:t>  </a:t>
            </a:r>
            <a:r>
              <a:rPr lang="de-DE" sz="1600" b="0" i="1" dirty="0" smtClean="0"/>
              <a:t>zentriert</a:t>
            </a:r>
            <a:endParaRPr lang="de-DE" sz="1600" b="0" i="1" dirty="0" smtClean="0"/>
          </a:p>
          <a:p>
            <a:pPr marL="4953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 smtClean="0"/>
              <a:t>Suche die Richtung größter Varianz in {</a:t>
            </a:r>
            <a:r>
              <a:rPr lang="de-DE" b="1" dirty="0" smtClean="0"/>
              <a:t>x</a:t>
            </a:r>
            <a:r>
              <a:rPr lang="de-DE" dirty="0" smtClean="0"/>
              <a:t>}</a:t>
            </a:r>
            <a:r>
              <a:rPr lang="de-DE" baseline="-25000" dirty="0" smtClean="0"/>
              <a:t>i</a:t>
            </a:r>
            <a:r>
              <a:rPr lang="de-DE" dirty="0" smtClean="0"/>
              <a:t>, etwa mit der </a:t>
            </a:r>
            <a:r>
              <a:rPr lang="de-DE" dirty="0" err="1" smtClean="0"/>
              <a:t>Hebb</a:t>
            </a:r>
            <a:r>
              <a:rPr lang="de-DE" dirty="0" smtClean="0"/>
              <a:t>-Lernregel und |</a:t>
            </a:r>
            <a:r>
              <a:rPr lang="de-DE" b="1" dirty="0" err="1" smtClean="0"/>
              <a:t>w</a:t>
            </a:r>
            <a:r>
              <a:rPr lang="de-DE" baseline="-25000" dirty="0" err="1" smtClean="0"/>
              <a:t>i</a:t>
            </a:r>
            <a:r>
              <a:rPr lang="de-DE" dirty="0" smtClean="0"/>
              <a:t>| =1. </a:t>
            </a:r>
            <a:r>
              <a:rPr lang="de-DE" dirty="0" smtClean="0"/>
              <a:t>Dies ist </a:t>
            </a:r>
            <a:r>
              <a:rPr lang="de-DE" b="1" dirty="0" err="1" smtClean="0"/>
              <a:t>w</a:t>
            </a:r>
            <a:r>
              <a:rPr lang="de-DE" baseline="-25000" dirty="0" err="1" smtClean="0"/>
              <a:t>i</a:t>
            </a:r>
            <a:r>
              <a:rPr lang="de-DE" baseline="-25000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</a:t>
            </a:r>
            <a:r>
              <a:rPr lang="de-DE" baseline="-25000" dirty="0" smtClean="0"/>
              <a:t> </a:t>
            </a:r>
            <a:r>
              <a:rPr lang="de-DE" b="1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.</a:t>
            </a:r>
            <a:endParaRPr lang="de-DE" dirty="0" smtClean="0"/>
          </a:p>
          <a:p>
            <a:pPr marL="4953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 smtClean="0"/>
              <a:t>Ziehe </a:t>
            </a:r>
            <a:r>
              <a:rPr lang="de-DE" dirty="0" smtClean="0"/>
              <a:t>alle Anteile in der </a:t>
            </a:r>
            <a:r>
              <a:rPr lang="de-DE" dirty="0" smtClean="0"/>
              <a:t>Richtung </a:t>
            </a:r>
            <a:r>
              <a:rPr lang="de-DE" b="1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25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 smtClean="0"/>
              <a:t>von</a:t>
            </a:r>
            <a:r>
              <a:rPr lang="de-DE" baseline="-25000" dirty="0" smtClean="0"/>
              <a:t> </a:t>
            </a:r>
            <a:r>
              <a:rPr lang="de-DE" dirty="0" smtClean="0"/>
              <a:t>{</a:t>
            </a:r>
            <a:r>
              <a:rPr lang="de-DE" b="1" dirty="0" smtClean="0"/>
              <a:t>x</a:t>
            </a:r>
            <a:r>
              <a:rPr lang="de-DE" dirty="0" smtClean="0"/>
              <a:t>}</a:t>
            </a:r>
            <a:r>
              <a:rPr lang="de-DE" baseline="-25000" dirty="0" smtClean="0"/>
              <a:t>i </a:t>
            </a:r>
            <a:r>
              <a:rPr lang="de-DE" dirty="0" smtClean="0"/>
              <a:t>ab. </a:t>
            </a:r>
            <a:r>
              <a:rPr lang="de-DE" dirty="0"/>
              <a:t>Wir erhalten {</a:t>
            </a:r>
            <a:r>
              <a:rPr lang="de-DE" b="1" dirty="0" smtClean="0"/>
              <a:t>x</a:t>
            </a:r>
            <a:r>
              <a:rPr lang="de-DE" dirty="0" smtClean="0"/>
              <a:t>}</a:t>
            </a:r>
            <a:r>
              <a:rPr lang="de-DE" baseline="-25000" dirty="0" smtClean="0"/>
              <a:t>i+1 </a:t>
            </a:r>
            <a:r>
              <a:rPr lang="de-DE" dirty="0"/>
              <a:t>.</a:t>
            </a:r>
          </a:p>
          <a:p>
            <a:pPr marL="446088" lvl="1" indent="-255588">
              <a:lnSpc>
                <a:spcPct val="80000"/>
              </a:lnSpc>
              <a:buNone/>
            </a:pPr>
            <a:r>
              <a:rPr lang="de-DE" dirty="0" smtClean="0"/>
              <a:t>	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aseline="-30000" dirty="0" smtClean="0">
                <a:solidFill>
                  <a:schemeClr val="accent2"/>
                </a:solidFill>
                <a:cs typeface="Times New Roman" pitchFamily="18" charset="0"/>
              </a:rPr>
              <a:t>i+1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:= </a:t>
            </a:r>
            <a:r>
              <a:rPr lang="de-DE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b="1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de-DE" dirty="0" smtClean="0"/>
          </a:p>
          <a:p>
            <a:pPr marL="190500" lvl="1" indent="0">
              <a:lnSpc>
                <a:spcPct val="80000"/>
              </a:lnSpc>
              <a:buNone/>
            </a:pPr>
            <a:r>
              <a:rPr lang="de-DE" sz="2400" dirty="0" smtClean="0">
                <a:solidFill>
                  <a:srgbClr val="FF9933"/>
                </a:solidFill>
              </a:rPr>
              <a:t>3. </a:t>
            </a:r>
            <a:r>
              <a:rPr lang="de-DE" dirty="0" smtClean="0"/>
              <a:t>W</a:t>
            </a:r>
            <a:r>
              <a:rPr lang="de-DE" dirty="0" smtClean="0"/>
              <a:t>enn </a:t>
            </a:r>
            <a:r>
              <a:rPr lang="de-DE" dirty="0" smtClean="0"/>
              <a:t>i&lt;n, setze i := i+1, gehe zu 1</a:t>
            </a:r>
            <a:r>
              <a:rPr lang="de-DE" dirty="0"/>
              <a:t>.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09600" y="5166642"/>
            <a:ext cx="8077200" cy="1571589"/>
            <a:chOff x="470" y="2780"/>
            <a:chExt cx="5088" cy="1311"/>
          </a:xfrm>
        </p:grpSpPr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470" y="2780"/>
              <a:ext cx="50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 dirty="0"/>
                <a:t>Diskret für stochastisches x, w:</a:t>
              </a:r>
              <a:r>
                <a:rPr lang="de-DE" dirty="0"/>
                <a:t>		</a:t>
              </a:r>
              <a:r>
                <a:rPr lang="de-DE" b="1" dirty="0">
                  <a:solidFill>
                    <a:schemeClr val="bg2"/>
                  </a:solidFill>
                </a:rPr>
                <a:t>Sanger-Netz</a:t>
              </a:r>
              <a:endParaRPr lang="de-DE" b="1" dirty="0"/>
            </a:p>
          </p:txBody>
        </p:sp>
        <p:grpSp>
          <p:nvGrpSpPr>
            <p:cNvPr id="44040" name="Group 11"/>
            <p:cNvGrpSpPr>
              <a:grpSpLocks noChangeAspect="1"/>
            </p:cNvGrpSpPr>
            <p:nvPr/>
          </p:nvGrpSpPr>
          <p:grpSpPr bwMode="auto">
            <a:xfrm>
              <a:off x="905" y="3161"/>
              <a:ext cx="3293" cy="930"/>
              <a:chOff x="905" y="3161"/>
              <a:chExt cx="3293" cy="930"/>
            </a:xfrm>
          </p:grpSpPr>
          <p:sp>
            <p:nvSpPr>
              <p:cNvPr id="44041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905" y="3161"/>
                <a:ext cx="3293" cy="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2" name="Rectangle 12"/>
              <p:cNvSpPr>
                <a:spLocks noChangeArrowheads="1"/>
              </p:cNvSpPr>
              <p:nvPr/>
            </p:nvSpPr>
            <p:spPr bwMode="auto">
              <a:xfrm>
                <a:off x="905" y="3161"/>
                <a:ext cx="3293" cy="9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3" name="Rectangle 13"/>
              <p:cNvSpPr>
                <a:spLocks noChangeArrowheads="1"/>
              </p:cNvSpPr>
              <p:nvPr/>
            </p:nvSpPr>
            <p:spPr bwMode="auto">
              <a:xfrm>
                <a:off x="1095" y="3216"/>
                <a:ext cx="14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4" name="Rectangle 14"/>
              <p:cNvSpPr>
                <a:spLocks noChangeArrowheads="1"/>
              </p:cNvSpPr>
              <p:nvPr/>
            </p:nvSpPr>
            <p:spPr bwMode="auto">
              <a:xfrm>
                <a:off x="1148" y="3216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45" name="Rectangle 15"/>
              <p:cNvSpPr>
                <a:spLocks noChangeArrowheads="1"/>
              </p:cNvSpPr>
              <p:nvPr/>
            </p:nvSpPr>
            <p:spPr bwMode="auto">
              <a:xfrm>
                <a:off x="2207" y="3186"/>
                <a:ext cx="14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6" name="Rectangle 16"/>
              <p:cNvSpPr>
                <a:spLocks noChangeArrowheads="1"/>
              </p:cNvSpPr>
              <p:nvPr/>
            </p:nvSpPr>
            <p:spPr bwMode="auto">
              <a:xfrm>
                <a:off x="2207" y="3191"/>
                <a:ext cx="148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47" name="Rectangle 17"/>
              <p:cNvSpPr>
                <a:spLocks noChangeArrowheads="1"/>
              </p:cNvSpPr>
              <p:nvPr/>
            </p:nvSpPr>
            <p:spPr bwMode="auto">
              <a:xfrm>
                <a:off x="2289" y="3250"/>
                <a:ext cx="12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8" name="Rectangle 18"/>
              <p:cNvSpPr>
                <a:spLocks noChangeArrowheads="1"/>
              </p:cNvSpPr>
              <p:nvPr/>
            </p:nvSpPr>
            <p:spPr bwMode="auto">
              <a:xfrm>
                <a:off x="2289" y="3250"/>
                <a:ext cx="14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/>
              </a:p>
            </p:txBody>
          </p:sp>
          <p:sp>
            <p:nvSpPr>
              <p:cNvPr id="44049" name="Rectangle 19"/>
              <p:cNvSpPr>
                <a:spLocks noChangeArrowheads="1"/>
              </p:cNvSpPr>
              <p:nvPr/>
            </p:nvSpPr>
            <p:spPr bwMode="auto">
              <a:xfrm>
                <a:off x="2758" y="3216"/>
                <a:ext cx="14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0" name="Rectangle 20"/>
              <p:cNvSpPr>
                <a:spLocks noChangeArrowheads="1"/>
              </p:cNvSpPr>
              <p:nvPr/>
            </p:nvSpPr>
            <p:spPr bwMode="auto">
              <a:xfrm>
                <a:off x="2811" y="3216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51" name="Rectangle 21"/>
              <p:cNvSpPr>
                <a:spLocks noChangeArrowheads="1"/>
              </p:cNvSpPr>
              <p:nvPr/>
            </p:nvSpPr>
            <p:spPr bwMode="auto">
              <a:xfrm>
                <a:off x="2842" y="3250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2" name="Rectangle 22"/>
              <p:cNvSpPr>
                <a:spLocks noChangeArrowheads="1"/>
              </p:cNvSpPr>
              <p:nvPr/>
            </p:nvSpPr>
            <p:spPr bwMode="auto">
              <a:xfrm>
                <a:off x="2853" y="3250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m</a:t>
                </a:r>
                <a:endParaRPr lang="en-US"/>
              </a:p>
            </p:txBody>
          </p:sp>
          <p:sp>
            <p:nvSpPr>
              <p:cNvPr id="44053" name="Rectangle 23"/>
              <p:cNvSpPr>
                <a:spLocks noChangeArrowheads="1"/>
              </p:cNvSpPr>
              <p:nvPr/>
            </p:nvSpPr>
            <p:spPr bwMode="auto">
              <a:xfrm>
                <a:off x="2943" y="3250"/>
                <a:ext cx="9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4" name="Rectangle 24"/>
              <p:cNvSpPr>
                <a:spLocks noChangeArrowheads="1"/>
              </p:cNvSpPr>
              <p:nvPr/>
            </p:nvSpPr>
            <p:spPr bwMode="auto">
              <a:xfrm>
                <a:off x="2955" y="3250"/>
                <a:ext cx="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-</a:t>
                </a:r>
                <a:endParaRPr lang="en-US"/>
              </a:p>
            </p:txBody>
          </p:sp>
          <p:sp>
            <p:nvSpPr>
              <p:cNvPr id="44055" name="Rectangle 25"/>
              <p:cNvSpPr>
                <a:spLocks noChangeArrowheads="1"/>
              </p:cNvSpPr>
              <p:nvPr/>
            </p:nvSpPr>
            <p:spPr bwMode="auto">
              <a:xfrm>
                <a:off x="2987" y="3250"/>
                <a:ext cx="12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6" name="Rectangle 26"/>
              <p:cNvSpPr>
                <a:spLocks noChangeArrowheads="1"/>
              </p:cNvSpPr>
              <p:nvPr/>
            </p:nvSpPr>
            <p:spPr bwMode="auto">
              <a:xfrm>
                <a:off x="2999" y="3250"/>
                <a:ext cx="1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1</a:t>
                </a:r>
                <a:endParaRPr lang="en-US"/>
              </a:p>
            </p:txBody>
          </p:sp>
          <p:sp>
            <p:nvSpPr>
              <p:cNvPr id="44057" name="Rectangle 27"/>
              <p:cNvSpPr>
                <a:spLocks noChangeArrowheads="1"/>
              </p:cNvSpPr>
              <p:nvPr/>
            </p:nvSpPr>
            <p:spPr bwMode="auto">
              <a:xfrm>
                <a:off x="3876" y="3216"/>
                <a:ext cx="14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8" name="Rectangle 28"/>
              <p:cNvSpPr>
                <a:spLocks noChangeArrowheads="1"/>
              </p:cNvSpPr>
              <p:nvPr/>
            </p:nvSpPr>
            <p:spPr bwMode="auto">
              <a:xfrm>
                <a:off x="3929" y="3216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59" name="Rectangle 29"/>
              <p:cNvSpPr>
                <a:spLocks noChangeArrowheads="1"/>
              </p:cNvSpPr>
              <p:nvPr/>
            </p:nvSpPr>
            <p:spPr bwMode="auto">
              <a:xfrm>
                <a:off x="3957" y="3250"/>
                <a:ext cx="15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0" name="Rectangle 30"/>
              <p:cNvSpPr>
                <a:spLocks noChangeArrowheads="1"/>
              </p:cNvSpPr>
              <p:nvPr/>
            </p:nvSpPr>
            <p:spPr bwMode="auto">
              <a:xfrm>
                <a:off x="3968" y="3250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m</a:t>
                </a:r>
                <a:endParaRPr lang="en-US"/>
              </a:p>
            </p:txBody>
          </p:sp>
          <p:sp>
            <p:nvSpPr>
              <p:cNvPr id="44061" name="Rectangle 31"/>
              <p:cNvSpPr>
                <a:spLocks noChangeArrowheads="1"/>
              </p:cNvSpPr>
              <p:nvPr/>
            </p:nvSpPr>
            <p:spPr bwMode="auto">
              <a:xfrm>
                <a:off x="1095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2" name="Rectangle 32"/>
              <p:cNvSpPr>
                <a:spLocks noChangeArrowheads="1"/>
              </p:cNvSpPr>
              <p:nvPr/>
            </p:nvSpPr>
            <p:spPr bwMode="auto">
              <a:xfrm>
                <a:off x="1138" y="3548"/>
                <a:ext cx="1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3" name="Rectangle 33"/>
              <p:cNvSpPr>
                <a:spLocks noChangeArrowheads="1"/>
              </p:cNvSpPr>
              <p:nvPr/>
            </p:nvSpPr>
            <p:spPr bwMode="auto">
              <a:xfrm>
                <a:off x="1174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4" name="Rectangle 34"/>
              <p:cNvSpPr>
                <a:spLocks noChangeArrowheads="1"/>
              </p:cNvSpPr>
              <p:nvPr/>
            </p:nvSpPr>
            <p:spPr bwMode="auto">
              <a:xfrm>
                <a:off x="1212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5" name="Rectangle 35"/>
              <p:cNvSpPr>
                <a:spLocks noChangeArrowheads="1"/>
              </p:cNvSpPr>
              <p:nvPr/>
            </p:nvSpPr>
            <p:spPr bwMode="auto">
              <a:xfrm>
                <a:off x="1253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6" name="Rectangle 36"/>
              <p:cNvSpPr>
                <a:spLocks noChangeArrowheads="1"/>
              </p:cNvSpPr>
              <p:nvPr/>
            </p:nvSpPr>
            <p:spPr bwMode="auto">
              <a:xfrm>
                <a:off x="1290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7" name="Rectangle 37"/>
              <p:cNvSpPr>
                <a:spLocks noChangeArrowheads="1"/>
              </p:cNvSpPr>
              <p:nvPr/>
            </p:nvSpPr>
            <p:spPr bwMode="auto">
              <a:xfrm>
                <a:off x="1331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8" name="Rectangle 38"/>
              <p:cNvSpPr>
                <a:spLocks noChangeArrowheads="1"/>
              </p:cNvSpPr>
              <p:nvPr/>
            </p:nvSpPr>
            <p:spPr bwMode="auto">
              <a:xfrm>
                <a:off x="1372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9" name="Rectangle 39"/>
              <p:cNvSpPr>
                <a:spLocks noChangeArrowheads="1"/>
              </p:cNvSpPr>
              <p:nvPr/>
            </p:nvSpPr>
            <p:spPr bwMode="auto">
              <a:xfrm>
                <a:off x="1408" y="3574"/>
                <a:ext cx="18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0" name="Rectangle 40"/>
              <p:cNvSpPr>
                <a:spLocks noChangeArrowheads="1"/>
              </p:cNvSpPr>
              <p:nvPr/>
            </p:nvSpPr>
            <p:spPr bwMode="auto">
              <a:xfrm>
                <a:off x="1464" y="3574"/>
                <a:ext cx="1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w</a:t>
                </a:r>
                <a:endParaRPr lang="en-US" dirty="0"/>
              </a:p>
            </p:txBody>
          </p:sp>
          <p:sp>
            <p:nvSpPr>
              <p:cNvPr id="44071" name="Rectangle 41"/>
              <p:cNvSpPr>
                <a:spLocks noChangeArrowheads="1"/>
              </p:cNvSpPr>
              <p:nvPr/>
            </p:nvSpPr>
            <p:spPr bwMode="auto">
              <a:xfrm>
                <a:off x="1531" y="3606"/>
                <a:ext cx="1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2" name="Rectangle 42"/>
              <p:cNvSpPr>
                <a:spLocks noChangeArrowheads="1"/>
              </p:cNvSpPr>
              <p:nvPr/>
            </p:nvSpPr>
            <p:spPr bwMode="auto">
              <a:xfrm>
                <a:off x="1549" y="3606"/>
                <a:ext cx="1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Times New Roman" pitchFamily="18" charset="0"/>
                  </a:rPr>
                  <a:t> 1</a:t>
                </a:r>
                <a:endParaRPr lang="en-US" sz="1800"/>
              </a:p>
            </p:txBody>
          </p:sp>
          <p:sp>
            <p:nvSpPr>
              <p:cNvPr id="44073" name="Rectangle 43"/>
              <p:cNvSpPr>
                <a:spLocks noChangeArrowheads="1"/>
              </p:cNvSpPr>
              <p:nvPr/>
            </p:nvSpPr>
            <p:spPr bwMode="auto">
              <a:xfrm>
                <a:off x="1597" y="3557"/>
                <a:ext cx="115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4" name="Rectangle 44"/>
              <p:cNvSpPr>
                <a:spLocks noChangeArrowheads="1"/>
              </p:cNvSpPr>
              <p:nvPr/>
            </p:nvSpPr>
            <p:spPr bwMode="auto">
              <a:xfrm>
                <a:off x="1597" y="3556"/>
                <a:ext cx="13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endParaRPr lang="en-US"/>
              </a:p>
            </p:txBody>
          </p:sp>
          <p:sp>
            <p:nvSpPr>
              <p:cNvPr id="44075" name="Rectangle 45"/>
              <p:cNvSpPr>
                <a:spLocks noChangeArrowheads="1"/>
              </p:cNvSpPr>
              <p:nvPr/>
            </p:nvSpPr>
            <p:spPr bwMode="auto">
              <a:xfrm>
                <a:off x="1597" y="3557"/>
                <a:ext cx="20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6" name="Rectangle 46"/>
              <p:cNvSpPr>
                <a:spLocks noChangeArrowheads="1"/>
              </p:cNvSpPr>
              <p:nvPr/>
            </p:nvSpPr>
            <p:spPr bwMode="auto">
              <a:xfrm>
                <a:off x="1597" y="3556"/>
                <a:ext cx="2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/>
              </a:p>
            </p:txBody>
          </p:sp>
          <p:sp>
            <p:nvSpPr>
              <p:cNvPr id="44077" name="Rectangle 47"/>
              <p:cNvSpPr>
                <a:spLocks noChangeArrowheads="1"/>
              </p:cNvSpPr>
              <p:nvPr/>
            </p:nvSpPr>
            <p:spPr bwMode="auto">
              <a:xfrm>
                <a:off x="1726" y="3545"/>
                <a:ext cx="13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8" name="Rectangle 48"/>
              <p:cNvSpPr>
                <a:spLocks noChangeArrowheads="1"/>
              </p:cNvSpPr>
              <p:nvPr/>
            </p:nvSpPr>
            <p:spPr bwMode="auto">
              <a:xfrm>
                <a:off x="1753" y="3548"/>
                <a:ext cx="1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</a:rPr>
                  <a:t> e</a:t>
                </a:r>
                <a:endParaRPr lang="en-US" dirty="0"/>
              </a:p>
            </p:txBody>
          </p:sp>
          <p:sp>
            <p:nvSpPr>
              <p:cNvPr id="44079" name="Rectangle 49"/>
              <p:cNvSpPr>
                <a:spLocks noChangeArrowheads="1"/>
              </p:cNvSpPr>
              <p:nvPr/>
            </p:nvSpPr>
            <p:spPr bwMode="auto">
              <a:xfrm>
                <a:off x="1800" y="3606"/>
                <a:ext cx="1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0" name="Rectangle 50"/>
              <p:cNvSpPr>
                <a:spLocks noChangeArrowheads="1"/>
              </p:cNvSpPr>
              <p:nvPr/>
            </p:nvSpPr>
            <p:spPr bwMode="auto">
              <a:xfrm>
                <a:off x="1836" y="360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1800"/>
              </a:p>
            </p:txBody>
          </p:sp>
          <p:sp>
            <p:nvSpPr>
              <p:cNvPr id="44081" name="Rectangle 51"/>
              <p:cNvSpPr>
                <a:spLocks noChangeArrowheads="1"/>
              </p:cNvSpPr>
              <p:nvPr/>
            </p:nvSpPr>
            <p:spPr bwMode="auto">
              <a:xfrm>
                <a:off x="2758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2" name="Rectangle 52"/>
              <p:cNvSpPr>
                <a:spLocks noChangeArrowheads="1"/>
              </p:cNvSpPr>
              <p:nvPr/>
            </p:nvSpPr>
            <p:spPr bwMode="auto">
              <a:xfrm>
                <a:off x="2798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3" name="Rectangle 53"/>
              <p:cNvSpPr>
                <a:spLocks noChangeArrowheads="1"/>
              </p:cNvSpPr>
              <p:nvPr/>
            </p:nvSpPr>
            <p:spPr bwMode="auto">
              <a:xfrm>
                <a:off x="2839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4" name="Rectangle 54"/>
              <p:cNvSpPr>
                <a:spLocks noChangeArrowheads="1"/>
              </p:cNvSpPr>
              <p:nvPr/>
            </p:nvSpPr>
            <p:spPr bwMode="auto">
              <a:xfrm>
                <a:off x="2877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5" name="Rectangle 55"/>
              <p:cNvSpPr>
                <a:spLocks noChangeArrowheads="1"/>
              </p:cNvSpPr>
              <p:nvPr/>
            </p:nvSpPr>
            <p:spPr bwMode="auto">
              <a:xfrm>
                <a:off x="2915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6" name="Rectangle 56"/>
              <p:cNvSpPr>
                <a:spLocks noChangeArrowheads="1"/>
              </p:cNvSpPr>
              <p:nvPr/>
            </p:nvSpPr>
            <p:spPr bwMode="auto">
              <a:xfrm>
                <a:off x="2956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7" name="Rectangle 57"/>
              <p:cNvSpPr>
                <a:spLocks noChangeArrowheads="1"/>
              </p:cNvSpPr>
              <p:nvPr/>
            </p:nvSpPr>
            <p:spPr bwMode="auto">
              <a:xfrm>
                <a:off x="2993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8" name="Rectangle 58"/>
              <p:cNvSpPr>
                <a:spLocks noChangeArrowheads="1"/>
              </p:cNvSpPr>
              <p:nvPr/>
            </p:nvSpPr>
            <p:spPr bwMode="auto">
              <a:xfrm>
                <a:off x="3034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9" name="Rectangle 59"/>
              <p:cNvSpPr>
                <a:spLocks noChangeArrowheads="1"/>
              </p:cNvSpPr>
              <p:nvPr/>
            </p:nvSpPr>
            <p:spPr bwMode="auto">
              <a:xfrm>
                <a:off x="3075" y="3548"/>
                <a:ext cx="1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0" name="Rectangle 60"/>
              <p:cNvSpPr>
                <a:spLocks noChangeArrowheads="1"/>
              </p:cNvSpPr>
              <p:nvPr/>
            </p:nvSpPr>
            <p:spPr bwMode="auto">
              <a:xfrm>
                <a:off x="3111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1" name="Rectangle 61"/>
              <p:cNvSpPr>
                <a:spLocks noChangeArrowheads="1"/>
              </p:cNvSpPr>
              <p:nvPr/>
            </p:nvSpPr>
            <p:spPr bwMode="auto">
              <a:xfrm>
                <a:off x="3152" y="3574"/>
                <a:ext cx="18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2" name="Rectangle 62"/>
              <p:cNvSpPr>
                <a:spLocks noChangeArrowheads="1"/>
              </p:cNvSpPr>
              <p:nvPr/>
            </p:nvSpPr>
            <p:spPr bwMode="auto">
              <a:xfrm>
                <a:off x="3208" y="3574"/>
                <a:ext cx="1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w</a:t>
                </a:r>
                <a:endParaRPr lang="en-US" dirty="0"/>
              </a:p>
            </p:txBody>
          </p:sp>
          <p:sp>
            <p:nvSpPr>
              <p:cNvPr id="44093" name="Rectangle 63"/>
              <p:cNvSpPr>
                <a:spLocks noChangeArrowheads="1"/>
              </p:cNvSpPr>
              <p:nvPr/>
            </p:nvSpPr>
            <p:spPr bwMode="auto">
              <a:xfrm>
                <a:off x="3272" y="3634"/>
                <a:ext cx="13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4" name="Rectangle 64"/>
              <p:cNvSpPr>
                <a:spLocks noChangeArrowheads="1"/>
              </p:cNvSpPr>
              <p:nvPr/>
            </p:nvSpPr>
            <p:spPr bwMode="auto">
              <a:xfrm>
                <a:off x="3273" y="3637"/>
                <a:ext cx="14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Times New Roman" pitchFamily="18" charset="0"/>
                  </a:rPr>
                  <a:t>  M</a:t>
                </a:r>
                <a:endParaRPr lang="en-US"/>
              </a:p>
            </p:txBody>
          </p:sp>
          <p:sp>
            <p:nvSpPr>
              <p:cNvPr id="44095" name="Rectangle 65"/>
              <p:cNvSpPr>
                <a:spLocks noChangeArrowheads="1"/>
              </p:cNvSpPr>
              <p:nvPr/>
            </p:nvSpPr>
            <p:spPr bwMode="auto">
              <a:xfrm>
                <a:off x="3376" y="3557"/>
                <a:ext cx="114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6" name="Rectangle 66"/>
              <p:cNvSpPr>
                <a:spLocks noChangeArrowheads="1"/>
              </p:cNvSpPr>
              <p:nvPr/>
            </p:nvSpPr>
            <p:spPr bwMode="auto">
              <a:xfrm>
                <a:off x="3376" y="3556"/>
                <a:ext cx="13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endParaRPr lang="en-US"/>
              </a:p>
            </p:txBody>
          </p:sp>
          <p:sp>
            <p:nvSpPr>
              <p:cNvPr id="44097" name="Rectangle 67"/>
              <p:cNvSpPr>
                <a:spLocks noChangeArrowheads="1"/>
              </p:cNvSpPr>
              <p:nvPr/>
            </p:nvSpPr>
            <p:spPr bwMode="auto">
              <a:xfrm>
                <a:off x="3376" y="3557"/>
                <a:ext cx="207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8" name="Rectangle 68"/>
              <p:cNvSpPr>
                <a:spLocks noChangeArrowheads="1"/>
              </p:cNvSpPr>
              <p:nvPr/>
            </p:nvSpPr>
            <p:spPr bwMode="auto">
              <a:xfrm>
                <a:off x="3376" y="3556"/>
                <a:ext cx="2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/>
              </a:p>
            </p:txBody>
          </p:sp>
          <p:sp>
            <p:nvSpPr>
              <p:cNvPr id="44099" name="Rectangle 69"/>
              <p:cNvSpPr>
                <a:spLocks noChangeArrowheads="1"/>
              </p:cNvSpPr>
              <p:nvPr/>
            </p:nvSpPr>
            <p:spPr bwMode="auto">
              <a:xfrm>
                <a:off x="3503" y="3545"/>
                <a:ext cx="137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0" name="Rectangle 70"/>
              <p:cNvSpPr>
                <a:spLocks noChangeArrowheads="1"/>
              </p:cNvSpPr>
              <p:nvPr/>
            </p:nvSpPr>
            <p:spPr bwMode="auto">
              <a:xfrm>
                <a:off x="3517" y="3548"/>
                <a:ext cx="1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 e</a:t>
                </a:r>
                <a:endParaRPr lang="en-US"/>
              </a:p>
            </p:txBody>
          </p:sp>
          <p:sp>
            <p:nvSpPr>
              <p:cNvPr id="44101" name="Rectangle 71"/>
              <p:cNvSpPr>
                <a:spLocks noChangeArrowheads="1"/>
              </p:cNvSpPr>
              <p:nvPr/>
            </p:nvSpPr>
            <p:spPr bwMode="auto">
              <a:xfrm>
                <a:off x="3582" y="3634"/>
                <a:ext cx="13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2" name="Rectangle 72"/>
              <p:cNvSpPr>
                <a:spLocks noChangeArrowheads="1"/>
              </p:cNvSpPr>
              <p:nvPr/>
            </p:nvSpPr>
            <p:spPr bwMode="auto">
              <a:xfrm>
                <a:off x="3596" y="3637"/>
                <a:ext cx="11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Times New Roman" pitchFamily="18" charset="0"/>
                  </a:rPr>
                  <a:t> M</a:t>
                </a:r>
                <a:endParaRPr lang="en-US"/>
              </a:p>
            </p:txBody>
          </p:sp>
          <p:sp>
            <p:nvSpPr>
              <p:cNvPr id="44103" name="Rectangle 73"/>
              <p:cNvSpPr>
                <a:spLocks noChangeArrowheads="1"/>
              </p:cNvSpPr>
              <p:nvPr/>
            </p:nvSpPr>
            <p:spPr bwMode="auto">
              <a:xfrm>
                <a:off x="1372" y="3415"/>
                <a:ext cx="624" cy="47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4" name="Rectangle 74"/>
              <p:cNvSpPr>
                <a:spLocks noChangeArrowheads="1"/>
              </p:cNvSpPr>
              <p:nvPr/>
            </p:nvSpPr>
            <p:spPr bwMode="auto">
              <a:xfrm>
                <a:off x="3137" y="3405"/>
                <a:ext cx="624" cy="47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5" name="Freeform 75"/>
              <p:cNvSpPr>
                <a:spLocks/>
              </p:cNvSpPr>
              <p:nvPr/>
            </p:nvSpPr>
            <p:spPr bwMode="auto">
              <a:xfrm>
                <a:off x="2045" y="3405"/>
                <a:ext cx="318" cy="470"/>
              </a:xfrm>
              <a:custGeom>
                <a:avLst/>
                <a:gdLst>
                  <a:gd name="T0" fmla="*/ 0 w 318"/>
                  <a:gd name="T1" fmla="*/ 158 h 470"/>
                  <a:gd name="T2" fmla="*/ 168 w 318"/>
                  <a:gd name="T3" fmla="*/ 158 h 470"/>
                  <a:gd name="T4" fmla="*/ 168 w 318"/>
                  <a:gd name="T5" fmla="*/ 0 h 470"/>
                  <a:gd name="T6" fmla="*/ 318 w 318"/>
                  <a:gd name="T7" fmla="*/ 235 h 470"/>
                  <a:gd name="T8" fmla="*/ 159 w 318"/>
                  <a:gd name="T9" fmla="*/ 470 h 470"/>
                  <a:gd name="T10" fmla="*/ 159 w 318"/>
                  <a:gd name="T11" fmla="*/ 312 h 470"/>
                  <a:gd name="T12" fmla="*/ 8 w 318"/>
                  <a:gd name="T13" fmla="*/ 312 h 470"/>
                  <a:gd name="T14" fmla="*/ 8 w 318"/>
                  <a:gd name="T15" fmla="*/ 158 h 470"/>
                  <a:gd name="T16" fmla="*/ 0 w 318"/>
                  <a:gd name="T17" fmla="*/ 158 h 4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70"/>
                  <a:gd name="T29" fmla="*/ 318 w 318"/>
                  <a:gd name="T30" fmla="*/ 470 h 4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70">
                    <a:moveTo>
                      <a:pt x="0" y="158"/>
                    </a:moveTo>
                    <a:lnTo>
                      <a:pt x="168" y="158"/>
                    </a:lnTo>
                    <a:lnTo>
                      <a:pt x="168" y="0"/>
                    </a:lnTo>
                    <a:lnTo>
                      <a:pt x="318" y="235"/>
                    </a:lnTo>
                    <a:lnTo>
                      <a:pt x="159" y="470"/>
                    </a:lnTo>
                    <a:lnTo>
                      <a:pt x="159" y="312"/>
                    </a:lnTo>
                    <a:lnTo>
                      <a:pt x="8" y="312"/>
                    </a:lnTo>
                    <a:lnTo>
                      <a:pt x="8" y="158"/>
                    </a:lnTo>
                    <a:lnTo>
                      <a:pt x="0" y="15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6" name="Freeform 76"/>
              <p:cNvSpPr>
                <a:spLocks/>
              </p:cNvSpPr>
              <p:nvPr/>
            </p:nvSpPr>
            <p:spPr bwMode="auto">
              <a:xfrm>
                <a:off x="1015" y="3408"/>
                <a:ext cx="319" cy="470"/>
              </a:xfrm>
              <a:custGeom>
                <a:avLst/>
                <a:gdLst>
                  <a:gd name="T0" fmla="*/ 0 w 319"/>
                  <a:gd name="T1" fmla="*/ 159 h 470"/>
                  <a:gd name="T2" fmla="*/ 168 w 319"/>
                  <a:gd name="T3" fmla="*/ 159 h 470"/>
                  <a:gd name="T4" fmla="*/ 168 w 319"/>
                  <a:gd name="T5" fmla="*/ 0 h 470"/>
                  <a:gd name="T6" fmla="*/ 319 w 319"/>
                  <a:gd name="T7" fmla="*/ 235 h 470"/>
                  <a:gd name="T8" fmla="*/ 159 w 319"/>
                  <a:gd name="T9" fmla="*/ 470 h 470"/>
                  <a:gd name="T10" fmla="*/ 159 w 319"/>
                  <a:gd name="T11" fmla="*/ 312 h 470"/>
                  <a:gd name="T12" fmla="*/ 10 w 319"/>
                  <a:gd name="T13" fmla="*/ 312 h 470"/>
                  <a:gd name="T14" fmla="*/ 10 w 319"/>
                  <a:gd name="T15" fmla="*/ 159 h 470"/>
                  <a:gd name="T16" fmla="*/ 0 w 319"/>
                  <a:gd name="T17" fmla="*/ 159 h 4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9"/>
                  <a:gd name="T28" fmla="*/ 0 h 470"/>
                  <a:gd name="T29" fmla="*/ 319 w 319"/>
                  <a:gd name="T30" fmla="*/ 470 h 4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9" h="470">
                    <a:moveTo>
                      <a:pt x="0" y="159"/>
                    </a:moveTo>
                    <a:lnTo>
                      <a:pt x="168" y="159"/>
                    </a:lnTo>
                    <a:lnTo>
                      <a:pt x="168" y="0"/>
                    </a:lnTo>
                    <a:lnTo>
                      <a:pt x="319" y="235"/>
                    </a:lnTo>
                    <a:lnTo>
                      <a:pt x="159" y="470"/>
                    </a:lnTo>
                    <a:lnTo>
                      <a:pt x="159" y="312"/>
                    </a:lnTo>
                    <a:lnTo>
                      <a:pt x="10" y="312"/>
                    </a:lnTo>
                    <a:lnTo>
                      <a:pt x="10" y="159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7" name="Freeform 77"/>
              <p:cNvSpPr>
                <a:spLocks/>
              </p:cNvSpPr>
              <p:nvPr/>
            </p:nvSpPr>
            <p:spPr bwMode="auto">
              <a:xfrm>
                <a:off x="2784" y="3408"/>
                <a:ext cx="315" cy="470"/>
              </a:xfrm>
              <a:custGeom>
                <a:avLst/>
                <a:gdLst>
                  <a:gd name="T0" fmla="*/ 0 w 315"/>
                  <a:gd name="T1" fmla="*/ 159 h 470"/>
                  <a:gd name="T2" fmla="*/ 165 w 315"/>
                  <a:gd name="T3" fmla="*/ 159 h 470"/>
                  <a:gd name="T4" fmla="*/ 165 w 315"/>
                  <a:gd name="T5" fmla="*/ 0 h 470"/>
                  <a:gd name="T6" fmla="*/ 315 w 315"/>
                  <a:gd name="T7" fmla="*/ 235 h 470"/>
                  <a:gd name="T8" fmla="*/ 156 w 315"/>
                  <a:gd name="T9" fmla="*/ 470 h 470"/>
                  <a:gd name="T10" fmla="*/ 156 w 315"/>
                  <a:gd name="T11" fmla="*/ 312 h 470"/>
                  <a:gd name="T12" fmla="*/ 8 w 315"/>
                  <a:gd name="T13" fmla="*/ 312 h 470"/>
                  <a:gd name="T14" fmla="*/ 8 w 315"/>
                  <a:gd name="T15" fmla="*/ 159 h 470"/>
                  <a:gd name="T16" fmla="*/ 0 w 315"/>
                  <a:gd name="T17" fmla="*/ 159 h 4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470"/>
                  <a:gd name="T29" fmla="*/ 315 w 315"/>
                  <a:gd name="T30" fmla="*/ 470 h 4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470">
                    <a:moveTo>
                      <a:pt x="0" y="159"/>
                    </a:moveTo>
                    <a:lnTo>
                      <a:pt x="165" y="159"/>
                    </a:lnTo>
                    <a:lnTo>
                      <a:pt x="165" y="0"/>
                    </a:lnTo>
                    <a:lnTo>
                      <a:pt x="315" y="235"/>
                    </a:lnTo>
                    <a:lnTo>
                      <a:pt x="156" y="470"/>
                    </a:lnTo>
                    <a:lnTo>
                      <a:pt x="156" y="312"/>
                    </a:lnTo>
                    <a:lnTo>
                      <a:pt x="8" y="312"/>
                    </a:lnTo>
                    <a:lnTo>
                      <a:pt x="8" y="159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8" name="Freeform 78"/>
              <p:cNvSpPr>
                <a:spLocks/>
              </p:cNvSpPr>
              <p:nvPr/>
            </p:nvSpPr>
            <p:spPr bwMode="auto">
              <a:xfrm>
                <a:off x="3794" y="3418"/>
                <a:ext cx="316" cy="469"/>
              </a:xfrm>
              <a:custGeom>
                <a:avLst/>
                <a:gdLst>
                  <a:gd name="T0" fmla="*/ 0 w 316"/>
                  <a:gd name="T1" fmla="*/ 158 h 469"/>
                  <a:gd name="T2" fmla="*/ 170 w 316"/>
                  <a:gd name="T3" fmla="*/ 158 h 469"/>
                  <a:gd name="T4" fmla="*/ 170 w 316"/>
                  <a:gd name="T5" fmla="*/ 0 h 469"/>
                  <a:gd name="T6" fmla="*/ 316 w 316"/>
                  <a:gd name="T7" fmla="*/ 235 h 469"/>
                  <a:gd name="T8" fmla="*/ 157 w 316"/>
                  <a:gd name="T9" fmla="*/ 469 h 469"/>
                  <a:gd name="T10" fmla="*/ 157 w 316"/>
                  <a:gd name="T11" fmla="*/ 314 h 469"/>
                  <a:gd name="T12" fmla="*/ 9 w 316"/>
                  <a:gd name="T13" fmla="*/ 314 h 469"/>
                  <a:gd name="T14" fmla="*/ 9 w 316"/>
                  <a:gd name="T15" fmla="*/ 158 h 469"/>
                  <a:gd name="T16" fmla="*/ 0 w 316"/>
                  <a:gd name="T17" fmla="*/ 158 h 4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6"/>
                  <a:gd name="T28" fmla="*/ 0 h 469"/>
                  <a:gd name="T29" fmla="*/ 316 w 316"/>
                  <a:gd name="T30" fmla="*/ 469 h 4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6" h="469">
                    <a:moveTo>
                      <a:pt x="0" y="158"/>
                    </a:moveTo>
                    <a:lnTo>
                      <a:pt x="170" y="158"/>
                    </a:lnTo>
                    <a:lnTo>
                      <a:pt x="170" y="0"/>
                    </a:lnTo>
                    <a:lnTo>
                      <a:pt x="316" y="235"/>
                    </a:lnTo>
                    <a:lnTo>
                      <a:pt x="157" y="469"/>
                    </a:lnTo>
                    <a:lnTo>
                      <a:pt x="157" y="314"/>
                    </a:lnTo>
                    <a:lnTo>
                      <a:pt x="9" y="314"/>
                    </a:lnTo>
                    <a:lnTo>
                      <a:pt x="9" y="158"/>
                    </a:lnTo>
                    <a:lnTo>
                      <a:pt x="0" y="15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9" name="Rectangle 79"/>
              <p:cNvSpPr>
                <a:spLocks noChangeArrowheads="1"/>
              </p:cNvSpPr>
              <p:nvPr/>
            </p:nvSpPr>
            <p:spPr bwMode="auto">
              <a:xfrm>
                <a:off x="2460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0" name="Rectangle 80"/>
              <p:cNvSpPr>
                <a:spLocks noChangeArrowheads="1"/>
              </p:cNvSpPr>
              <p:nvPr/>
            </p:nvSpPr>
            <p:spPr bwMode="auto">
              <a:xfrm>
                <a:off x="2460" y="3576"/>
                <a:ext cx="9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1" name="Rectangle 81"/>
              <p:cNvSpPr>
                <a:spLocks noChangeArrowheads="1"/>
              </p:cNvSpPr>
              <p:nvPr/>
            </p:nvSpPr>
            <p:spPr bwMode="auto">
              <a:xfrm>
                <a:off x="2460" y="3574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·</a:t>
                </a:r>
                <a:endParaRPr lang="en-US"/>
              </a:p>
            </p:txBody>
          </p:sp>
          <p:sp>
            <p:nvSpPr>
              <p:cNvPr id="44112" name="Rectangle 82"/>
              <p:cNvSpPr>
                <a:spLocks noChangeArrowheads="1"/>
              </p:cNvSpPr>
              <p:nvPr/>
            </p:nvSpPr>
            <p:spPr bwMode="auto">
              <a:xfrm>
                <a:off x="2514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3" name="Rectangle 83"/>
              <p:cNvSpPr>
                <a:spLocks noChangeArrowheads="1"/>
              </p:cNvSpPr>
              <p:nvPr/>
            </p:nvSpPr>
            <p:spPr bwMode="auto">
              <a:xfrm>
                <a:off x="2552" y="3576"/>
                <a:ext cx="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4" name="Rectangle 84"/>
              <p:cNvSpPr>
                <a:spLocks noChangeArrowheads="1"/>
              </p:cNvSpPr>
              <p:nvPr/>
            </p:nvSpPr>
            <p:spPr bwMode="auto">
              <a:xfrm>
                <a:off x="2552" y="3576"/>
                <a:ext cx="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5" name="Rectangle 85"/>
              <p:cNvSpPr>
                <a:spLocks noChangeArrowheads="1"/>
              </p:cNvSpPr>
              <p:nvPr/>
            </p:nvSpPr>
            <p:spPr bwMode="auto">
              <a:xfrm>
                <a:off x="2552" y="3574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·</a:t>
                </a:r>
                <a:endParaRPr lang="en-US"/>
              </a:p>
            </p:txBody>
          </p:sp>
          <p:sp>
            <p:nvSpPr>
              <p:cNvPr id="44116" name="Rectangle 86"/>
              <p:cNvSpPr>
                <a:spLocks noChangeArrowheads="1"/>
              </p:cNvSpPr>
              <p:nvPr/>
            </p:nvSpPr>
            <p:spPr bwMode="auto">
              <a:xfrm>
                <a:off x="2605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7" name="Rectangle 87"/>
              <p:cNvSpPr>
                <a:spLocks noChangeArrowheads="1"/>
              </p:cNvSpPr>
              <p:nvPr/>
            </p:nvSpPr>
            <p:spPr bwMode="auto">
              <a:xfrm>
                <a:off x="2646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8" name="Rectangle 88"/>
              <p:cNvSpPr>
                <a:spLocks noChangeArrowheads="1"/>
              </p:cNvSpPr>
              <p:nvPr/>
            </p:nvSpPr>
            <p:spPr bwMode="auto">
              <a:xfrm>
                <a:off x="2646" y="3576"/>
                <a:ext cx="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9" name="Rectangle 89"/>
              <p:cNvSpPr>
                <a:spLocks noChangeArrowheads="1"/>
              </p:cNvSpPr>
              <p:nvPr/>
            </p:nvSpPr>
            <p:spPr bwMode="auto">
              <a:xfrm>
                <a:off x="2646" y="3574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·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83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17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4CD3ADB-168C-4570-88C8-380C27C4848C}" type="slidenum">
              <a:rPr lang="de-DE" sz="1000" smtClean="0"/>
              <a:pPr/>
              <a:t>3</a:t>
            </a:fld>
            <a:r>
              <a:rPr lang="de-DE" sz="1000" smtClean="0"/>
              <a:t> -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Hebb‘sches Lernen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44675"/>
            <a:ext cx="8143875" cy="35750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b="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dirty="0" err="1" smtClean="0">
                <a:latin typeface="TIMES" charset="0"/>
                <a:cs typeface="Times New Roman" pitchFamily="18" charset="0"/>
              </a:rPr>
              <a:t>w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= </a:t>
            </a:r>
            <a:r>
              <a:rPr lang="de-DE" sz="2800" b="0" dirty="0" err="1" smtClean="0">
                <a:latin typeface="TIMES" charset="0"/>
                <a:cs typeface="Times New Roman" pitchFamily="18" charset="0"/>
              </a:rPr>
              <a:t>w</a:t>
            </a:r>
            <a:r>
              <a:rPr lang="de-DE" sz="2800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-</a:t>
            </a:r>
            <a:r>
              <a:rPr lang="de-DE" sz="2800" b="0" dirty="0" err="1" smtClean="0">
                <a:latin typeface="TIMES" charset="0"/>
                <a:cs typeface="Times New Roman" pitchFamily="18" charset="0"/>
              </a:rPr>
              <a:t>w</a:t>
            </a:r>
            <a:r>
              <a:rPr lang="de-DE" sz="2800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 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=</a:t>
            </a:r>
            <a:r>
              <a:rPr lang="de-DE" sz="2800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28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800" b="0" baseline="-25000" dirty="0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2800" b="0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sz="2800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sz="2800" b="0" dirty="0" err="1" smtClean="0">
                <a:latin typeface="TIMES" charset="0"/>
                <a:cs typeface="Times New Roman" pitchFamily="18" charset="0"/>
              </a:rPr>
              <a:t>x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   </a:t>
            </a:r>
            <a:r>
              <a:rPr lang="de-DE" sz="2000" b="0" i="1" dirty="0" smtClean="0">
                <a:solidFill>
                  <a:srgbClr val="0066CC"/>
                </a:solidFill>
                <a:cs typeface="Times New Roman" pitchFamily="18" charset="0"/>
              </a:rPr>
              <a:t>Iterative </a:t>
            </a:r>
            <a:r>
              <a:rPr lang="de-DE" sz="2000" b="0" i="1" dirty="0" err="1" smtClean="0">
                <a:solidFill>
                  <a:srgbClr val="0066CC"/>
                </a:solidFill>
                <a:cs typeface="Times New Roman" pitchFamily="18" charset="0"/>
              </a:rPr>
              <a:t>Hebb'sche</a:t>
            </a:r>
            <a:r>
              <a:rPr lang="de-DE" sz="2000" b="0" i="1" dirty="0" smtClean="0">
                <a:solidFill>
                  <a:srgbClr val="0066CC"/>
                </a:solidFill>
                <a:cs typeface="Times New Roman" pitchFamily="18" charset="0"/>
              </a:rPr>
              <a:t> Lernregel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b="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=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-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= </a:t>
            </a:r>
            <a:r>
              <a:rPr lang="de-DE" sz="28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 </a:t>
            </a:r>
            <a:r>
              <a:rPr lang="de-DE" sz="2800" dirty="0" err="1" smtClean="0">
                <a:latin typeface="TIMES" charset="0"/>
                <a:cs typeface="Times New Roman" pitchFamily="18" charset="0"/>
              </a:rPr>
              <a:t>yx</a:t>
            </a:r>
            <a:r>
              <a:rPr lang="de-DE" sz="2800" b="0" baseline="30000" dirty="0" err="1" smtClean="0">
                <a:latin typeface="TIMES" charset="0"/>
                <a:cs typeface="Times New Roman" pitchFamily="18" charset="0"/>
              </a:rPr>
              <a:t>T</a:t>
            </a:r>
            <a:endParaRPr lang="de-DE" sz="2800" b="0" baseline="30000" dirty="0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latin typeface="TIMES" charset="0"/>
                <a:cs typeface="Times New Roman" pitchFamily="18" charset="0"/>
              </a:rPr>
              <a:t>W = 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(1)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+ 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(2)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+ 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(3)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+ …</a:t>
            </a:r>
            <a:r>
              <a:rPr lang="de-DE" sz="2800" b="0" baseline="30000" dirty="0" smtClean="0">
                <a:latin typeface="TIMES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endParaRPr lang="de-DE" dirty="0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latin typeface="TIMES" charset="0"/>
                <a:cs typeface="Times New Roman" pitchFamily="18" charset="0"/>
              </a:rPr>
              <a:t>Problem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:  nur anwachsend, ex. kein „Vergessen“,  </a:t>
            </a:r>
            <a:r>
              <a:rPr lang="de-DE" sz="2800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 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de-DE" sz="3200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Unendliches Wachstum ??</a:t>
            </a:r>
            <a:endParaRPr lang="de-DE" sz="3200" dirty="0" smtClean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536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35B5768-E2C1-42E1-B6FF-6AA56CF9836B}" type="slidenum">
              <a:rPr lang="de-DE" sz="1000" smtClean="0"/>
              <a:pPr/>
              <a:t>30</a:t>
            </a:fld>
            <a:r>
              <a:rPr lang="de-DE" sz="1000" smtClean="0"/>
              <a:t> -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PCA Netze für geordnete Zerlegung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268413"/>
            <a:ext cx="8697912" cy="378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dirty="0" smtClean="0"/>
              <a:t>Sanger-Methode: </a:t>
            </a:r>
            <a:r>
              <a:rPr lang="de-DE" b="0" dirty="0" smtClean="0"/>
              <a:t>stochastischer Algorithmus</a:t>
            </a:r>
          </a:p>
          <a:p>
            <a:pPr marL="0" indent="0">
              <a:buFontTx/>
              <a:buNone/>
            </a:pP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Lernen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sz="2800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(t)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1800" b="0" dirty="0" smtClean="0">
                <a:solidFill>
                  <a:srgbClr val="000000"/>
                </a:solidFill>
                <a:cs typeface="Times New Roman" pitchFamily="18" charset="0"/>
              </a:rPr>
              <a:t>t–1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1800" b="0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0" dirty="0" err="1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de-DE" sz="2000" i="1" dirty="0" smtClean="0">
                <a:solidFill>
                  <a:schemeClr val="bg2"/>
                </a:solidFill>
                <a:cs typeface="Times New Roman" pitchFamily="18" charset="0"/>
              </a:rPr>
              <a:t>"Generalisierte" </a:t>
            </a:r>
            <a:r>
              <a:rPr lang="de-DE" sz="2000" i="1" dirty="0" err="1" smtClean="0">
                <a:solidFill>
                  <a:schemeClr val="bg2"/>
                </a:solidFill>
                <a:cs typeface="Times New Roman" pitchFamily="18" charset="0"/>
              </a:rPr>
              <a:t>Hebb</a:t>
            </a:r>
            <a:r>
              <a:rPr lang="de-DE" sz="2000" i="1" dirty="0" smtClean="0">
                <a:solidFill>
                  <a:schemeClr val="bg2"/>
                </a:solidFill>
                <a:cs typeface="Times New Roman" pitchFamily="18" charset="0"/>
              </a:rPr>
              <a:t>-Regel</a:t>
            </a:r>
            <a:r>
              <a:rPr lang="de-DE" sz="200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dirty="0" smtClean="0">
                <a:solidFill>
                  <a:schemeClr val="accent2"/>
                </a:solidFill>
                <a:cs typeface="Times New Roman" pitchFamily="18" charset="0"/>
              </a:rPr>
              <a:t>Musterreduktion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dirty="0" smtClean="0">
                <a:solidFill>
                  <a:schemeClr val="accent2"/>
                </a:solidFill>
                <a:cs typeface="Times New Roman" pitchFamily="18" charset="0"/>
              </a:rPr>
              <a:t>Stufe 1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   x</a:t>
            </a:r>
            <a:r>
              <a:rPr lang="de-DE" baseline="-30000" dirty="0" smtClean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:= x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1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1800" b="0" dirty="0" smtClean="0">
                <a:solidFill>
                  <a:srgbClr val="000000"/>
                </a:solidFill>
                <a:cs typeface="Times New Roman" pitchFamily="18" charset="0"/>
              </a:rPr>
              <a:t>t–1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1 	         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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1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 smtClean="0">
                <a:solidFill>
                  <a:srgbClr val="CC0000"/>
                </a:solidFill>
                <a:cs typeface="Times New Roman" pitchFamily="18" charset="0"/>
              </a:rPr>
              <a:t>!!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de-DE" dirty="0" smtClean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</a:t>
            </a:r>
          </a:p>
          <a:p>
            <a:pPr marL="0" indent="0"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de-DE" dirty="0" smtClean="0">
                <a:solidFill>
                  <a:schemeClr val="accent2"/>
                </a:solidFill>
                <a:cs typeface="Times New Roman" pitchFamily="18" charset="0"/>
              </a:rPr>
              <a:t>Stufe k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   x</a:t>
            </a:r>
            <a:r>
              <a:rPr lang="de-DE" b="0" baseline="-30000" dirty="0" smtClean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:= 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0" dirty="0" err="1" smtClean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1800" b="0" dirty="0" smtClean="0">
                <a:solidFill>
                  <a:srgbClr val="000000"/>
                </a:solidFill>
                <a:cs typeface="Times New Roman" pitchFamily="18" charset="0"/>
              </a:rPr>
              <a:t>t–1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b="0" dirty="0" err="1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          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und x</a:t>
            </a:r>
            <a:r>
              <a:rPr lang="de-DE" b="0" baseline="-30000" dirty="0" smtClean="0">
                <a:solidFill>
                  <a:srgbClr val="000000"/>
                </a:solidFill>
                <a:cs typeface="Times New Roman" pitchFamily="18" charset="0"/>
              </a:rPr>
              <a:t>1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:= x,  a := –1, k = 1..i–1</a:t>
            </a:r>
            <a:r>
              <a:rPr lang="de-DE" sz="2800" b="0" dirty="0" smtClean="0"/>
              <a:t> </a:t>
            </a:r>
          </a:p>
          <a:p>
            <a:pPr marL="0" indent="0">
              <a:lnSpc>
                <a:spcPct val="160000"/>
              </a:lnSpc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de-DE" dirty="0" smtClean="0">
                <a:solidFill>
                  <a:srgbClr val="CC0099"/>
                </a:solidFill>
                <a:sym typeface="Symbol" pitchFamily="18" charset="2"/>
              </a:rPr>
              <a:t>Lernen</a:t>
            </a:r>
            <a:r>
              <a:rPr lang="de-DE" b="0" dirty="0" smtClean="0">
                <a:sym typeface="Symbol" pitchFamily="18" charset="2"/>
              </a:rPr>
              <a:t> </a:t>
            </a:r>
            <a:r>
              <a:rPr lang="de-DE" b="0" dirty="0" smtClean="0">
                <a:solidFill>
                  <a:srgbClr val="CC0099"/>
                </a:solidFill>
                <a:sym typeface="Symbol" pitchFamily="18" charset="2"/>
              </a:rPr>
              <a:t>Stufe k</a:t>
            </a:r>
          </a:p>
          <a:p>
            <a:pPr marL="0" indent="0">
              <a:lnSpc>
                <a:spcPct val="60000"/>
              </a:lnSpc>
              <a:spcBef>
                <a:spcPct val="10000"/>
              </a:spcBef>
              <a:spcAft>
                <a:spcPct val="5000"/>
              </a:spcAft>
              <a:buFontTx/>
              <a:buNone/>
            </a:pPr>
            <a:r>
              <a:rPr lang="de-DE" sz="3200" b="0" dirty="0" smtClean="0">
                <a:sym typeface="Symbol" pitchFamily="18" charset="2"/>
              </a:rPr>
              <a:t> 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sz="3200" b="0" baseline="-30000" dirty="0" smtClean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(t)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800" b="0" dirty="0" smtClean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de-DE" sz="2800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sz="2800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t–1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800" b="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800" b="0" dirty="0" err="1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sz="2800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 sz="2800" b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sz="2800" dirty="0" err="1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sz="2800" b="0" baseline="-30000" dirty="0" err="1" smtClean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800" b="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de-DE" sz="2800" dirty="0" smtClean="0">
                <a:solidFill>
                  <a:srgbClr val="000000"/>
                </a:solidFill>
                <a:cs typeface="Times New Roman" pitchFamily="18" charset="0"/>
              </a:rPr>
              <a:t>a              </a:t>
            </a:r>
            <a:r>
              <a:rPr lang="de-DE" sz="2800" b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</a:rPr>
              <a:t>		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71525" y="6105525"/>
            <a:ext cx="580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/>
              <a:t>a = </a:t>
            </a:r>
            <a:r>
              <a:rPr lang="de-DE">
                <a:solidFill>
                  <a:srgbClr val="000000"/>
                </a:solidFill>
              </a:rPr>
              <a:t>–</a:t>
            </a:r>
            <a:r>
              <a:rPr lang="en-US"/>
              <a:t>1   </a:t>
            </a:r>
            <a:r>
              <a:rPr lang="en-US">
                <a:solidFill>
                  <a:schemeClr val="accent2"/>
                </a:solidFill>
              </a:rPr>
              <a:t>max</a:t>
            </a:r>
            <a:r>
              <a:rPr lang="en-US"/>
              <a:t> EW,  a = +1  </a:t>
            </a:r>
            <a:r>
              <a:rPr lang="en-US">
                <a:solidFill>
                  <a:srgbClr val="009900"/>
                </a:solidFill>
              </a:rPr>
              <a:t>min</a:t>
            </a:r>
            <a:r>
              <a:rPr lang="en-US"/>
              <a:t> EW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448300" y="5137150"/>
          <a:ext cx="1509713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Formel" r:id="rId4" imgW="469800" imgH="406080" progId="Equation.3">
                  <p:embed/>
                </p:oleObj>
              </mc:Choice>
              <mc:Fallback>
                <p:oleObj name="Formel" r:id="rId4" imgW="46980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5137150"/>
                        <a:ext cx="1509713" cy="131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5059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14363" y="1276350"/>
            <a:ext cx="85296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PCA-Transformation</a:t>
            </a:r>
          </a:p>
        </p:txBody>
      </p:sp>
      <p:sp>
        <p:nvSpPr>
          <p:cNvPr id="45061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83" name="Titel 1"/>
          <p:cNvSpPr>
            <a:spLocks/>
          </p:cNvSpPr>
          <p:nvPr/>
        </p:nvSpPr>
        <p:spPr bwMode="auto">
          <a:xfrm>
            <a:off x="611188" y="2381250"/>
            <a:ext cx="8532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Transform </a:t>
            </a: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Coding</a:t>
            </a:r>
            <a:endParaRPr lang="de-DE" sz="3800" b="1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5063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45064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Weissen</a:t>
            </a:r>
          </a:p>
        </p:txBody>
      </p:sp>
      <p:sp>
        <p:nvSpPr>
          <p:cNvPr id="45065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140CFA2-C541-434C-BF91-90AFC28E6CC0}" type="slidenum">
              <a:rPr lang="de-DE" sz="1000" smtClean="0"/>
              <a:pPr/>
              <a:t>31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60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40C647B-30A4-4A60-BCC7-122281FB4E4C}" type="slidenum">
              <a:rPr lang="de-DE" sz="1000" smtClean="0"/>
              <a:pPr/>
              <a:t>32</a:t>
            </a:fld>
            <a:r>
              <a:rPr lang="de-DE" sz="1000" smtClean="0"/>
              <a:t> -</a:t>
            </a: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5111750" y="1657350"/>
            <a:ext cx="2457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e-DE" b="1"/>
              <a:t>Kodierung</a:t>
            </a:r>
            <a:r>
              <a:rPr lang="de-DE"/>
              <a:t>:</a:t>
            </a:r>
          </a:p>
          <a:p>
            <a:pPr algn="l">
              <a:lnSpc>
                <a:spcPct val="40000"/>
              </a:lnSpc>
            </a:pPr>
            <a:r>
              <a:rPr lang="de-DE"/>
              <a:t>Verstärkung zu </a:t>
            </a:r>
          </a:p>
          <a:p>
            <a:pPr algn="l">
              <a:lnSpc>
                <a:spcPct val="40000"/>
              </a:lnSpc>
            </a:pPr>
            <a:r>
              <a:rPr lang="de-DE"/>
              <a:t>geringer Amplituden</a:t>
            </a: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5153025" y="2506663"/>
            <a:ext cx="3233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b="1"/>
              <a:t>Dekodierung</a:t>
            </a:r>
            <a:r>
              <a:rPr lang="de-DE"/>
              <a:t>:</a:t>
            </a:r>
          </a:p>
          <a:p>
            <a:pPr algn="l">
              <a:lnSpc>
                <a:spcPct val="30000"/>
              </a:lnSpc>
            </a:pPr>
            <a:r>
              <a:rPr lang="de-DE"/>
              <a:t>Absenkung der Amplituden</a:t>
            </a:r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5218113" y="5603875"/>
            <a:ext cx="3228975" cy="4953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218113" y="3290888"/>
            <a:ext cx="3238500" cy="2824162"/>
            <a:chOff x="3261" y="2073"/>
            <a:chExt cx="2040" cy="1779"/>
          </a:xfrm>
        </p:grpSpPr>
        <p:sp>
          <p:nvSpPr>
            <p:cNvPr id="46107" name="Freeform 26"/>
            <p:cNvSpPr>
              <a:spLocks/>
            </p:cNvSpPr>
            <p:nvPr/>
          </p:nvSpPr>
          <p:spPr bwMode="auto">
            <a:xfrm>
              <a:off x="3261" y="3519"/>
              <a:ext cx="2040" cy="333"/>
            </a:xfrm>
            <a:custGeom>
              <a:avLst/>
              <a:gdLst>
                <a:gd name="T0" fmla="*/ 3 w 2040"/>
                <a:gd name="T1" fmla="*/ 6 h 333"/>
                <a:gd name="T2" fmla="*/ 537 w 2040"/>
                <a:gd name="T3" fmla="*/ 198 h 333"/>
                <a:gd name="T4" fmla="*/ 2040 w 2040"/>
                <a:gd name="T5" fmla="*/ 306 h 333"/>
                <a:gd name="T6" fmla="*/ 3 w 2040"/>
                <a:gd name="T7" fmla="*/ 318 h 333"/>
                <a:gd name="T8" fmla="*/ 3 w 2040"/>
                <a:gd name="T9" fmla="*/ 6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0"/>
                <a:gd name="T16" fmla="*/ 0 h 333"/>
                <a:gd name="T17" fmla="*/ 2040 w 2040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0" h="333">
                  <a:moveTo>
                    <a:pt x="3" y="6"/>
                  </a:moveTo>
                  <a:cubicBezTo>
                    <a:pt x="93" y="36"/>
                    <a:pt x="198" y="149"/>
                    <a:pt x="537" y="198"/>
                  </a:cubicBezTo>
                  <a:cubicBezTo>
                    <a:pt x="876" y="248"/>
                    <a:pt x="1890" y="297"/>
                    <a:pt x="2040" y="306"/>
                  </a:cubicBezTo>
                  <a:cubicBezTo>
                    <a:pt x="1923" y="333"/>
                    <a:pt x="351" y="327"/>
                    <a:pt x="3" y="318"/>
                  </a:cubicBezTo>
                  <a:cubicBezTo>
                    <a:pt x="3" y="0"/>
                    <a:pt x="0" y="105"/>
                    <a:pt x="3" y="6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8" name="Freeform 27"/>
            <p:cNvSpPr>
              <a:spLocks/>
            </p:cNvSpPr>
            <p:nvPr/>
          </p:nvSpPr>
          <p:spPr bwMode="auto">
            <a:xfrm>
              <a:off x="3261" y="2073"/>
              <a:ext cx="2028" cy="1704"/>
            </a:xfrm>
            <a:custGeom>
              <a:avLst/>
              <a:gdLst>
                <a:gd name="T0" fmla="*/ 0 w 2028"/>
                <a:gd name="T1" fmla="*/ 0 h 1704"/>
                <a:gd name="T2" fmla="*/ 492 w 2028"/>
                <a:gd name="T3" fmla="*/ 1176 h 1704"/>
                <a:gd name="T4" fmla="*/ 2028 w 2028"/>
                <a:gd name="T5" fmla="*/ 1704 h 1704"/>
                <a:gd name="T6" fmla="*/ 0 60000 65536"/>
                <a:gd name="T7" fmla="*/ 0 60000 65536"/>
                <a:gd name="T8" fmla="*/ 0 60000 65536"/>
                <a:gd name="T9" fmla="*/ 0 w 2028"/>
                <a:gd name="T10" fmla="*/ 0 h 1704"/>
                <a:gd name="T11" fmla="*/ 2028 w 2028"/>
                <a:gd name="T12" fmla="*/ 1704 h 17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8" h="1704">
                  <a:moveTo>
                    <a:pt x="0" y="0"/>
                  </a:moveTo>
                  <a:cubicBezTo>
                    <a:pt x="77" y="446"/>
                    <a:pt x="154" y="892"/>
                    <a:pt x="492" y="1176"/>
                  </a:cubicBezTo>
                  <a:cubicBezTo>
                    <a:pt x="830" y="1460"/>
                    <a:pt x="1429" y="1582"/>
                    <a:pt x="2028" y="1704"/>
                  </a:cubicBezTo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900738" y="5645150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olidFill>
                  <a:schemeClr val="bg2"/>
                </a:solidFill>
                <a:latin typeface="Arial Black" pitchFamily="34" charset="0"/>
              </a:rPr>
              <a:t>Rauschen</a:t>
            </a:r>
          </a:p>
        </p:txBody>
      </p:sp>
      <p:sp>
        <p:nvSpPr>
          <p:cNvPr id="460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Whitening Filter</a:t>
            </a:r>
          </a:p>
        </p:txBody>
      </p:sp>
      <p:sp>
        <p:nvSpPr>
          <p:cNvPr id="460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9913" y="1176338"/>
            <a:ext cx="4144962" cy="134937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800" smtClean="0">
                <a:latin typeface="TIMES" charset="0"/>
                <a:cs typeface="Times New Roman" pitchFamily="18" charset="0"/>
                <a:sym typeface="Symbol" pitchFamily="18" charset="2"/>
              </a:rPr>
              <a:t>Problem</a:t>
            </a:r>
          </a:p>
          <a:p>
            <a:pPr marL="0" indent="0" algn="just">
              <a:buFontTx/>
              <a:buNone/>
            </a:pPr>
            <a:r>
              <a:rPr lang="de-DE" b="0" smtClean="0">
                <a:latin typeface="TIMES" charset="0"/>
                <a:cs typeface="Times New Roman" pitchFamily="18" charset="0"/>
                <a:sym typeface="Symbol" pitchFamily="18" charset="2"/>
              </a:rPr>
              <a:t>Störung von Signalen durch Rauschen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endParaRPr lang="de-DE" sz="1800" b="0" smtClean="0">
              <a:latin typeface="TIMES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092700" y="1158875"/>
            <a:ext cx="386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/>
              <a:t>Lösung</a:t>
            </a:r>
            <a:endParaRPr lang="de-DE" sz="2400"/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>
            <a:off x="895350" y="6086475"/>
            <a:ext cx="372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3" name="Line 11"/>
          <p:cNvSpPr>
            <a:spLocks noChangeShapeType="1"/>
          </p:cNvSpPr>
          <p:nvPr/>
        </p:nvSpPr>
        <p:spPr bwMode="auto">
          <a:xfrm flipH="1" flipV="1">
            <a:off x="885825" y="2790825"/>
            <a:ext cx="9525" cy="330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3409950" y="6172200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1600"/>
              <a:t>Frequenz f</a:t>
            </a:r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 rot="10800000" flipH="1">
            <a:off x="322263" y="2790825"/>
            <a:ext cx="4587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1800"/>
              <a:t> spektrale Energie |Y|</a:t>
            </a:r>
            <a:r>
              <a:rPr lang="de-DE" sz="1800" baseline="30000"/>
              <a:t>2</a:t>
            </a: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895350" y="3286125"/>
            <a:ext cx="3219450" cy="2705100"/>
          </a:xfrm>
          <a:custGeom>
            <a:avLst/>
            <a:gdLst>
              <a:gd name="T0" fmla="*/ 0 w 2028"/>
              <a:gd name="T1" fmla="*/ 0 h 1704"/>
              <a:gd name="T2" fmla="*/ 2147483647 w 2028"/>
              <a:gd name="T3" fmla="*/ 2147483647 h 1704"/>
              <a:gd name="T4" fmla="*/ 2147483647 w 2028"/>
              <a:gd name="T5" fmla="*/ 2147483647 h 1704"/>
              <a:gd name="T6" fmla="*/ 0 60000 65536"/>
              <a:gd name="T7" fmla="*/ 0 60000 65536"/>
              <a:gd name="T8" fmla="*/ 0 60000 65536"/>
              <a:gd name="T9" fmla="*/ 0 w 2028"/>
              <a:gd name="T10" fmla="*/ 0 h 1704"/>
              <a:gd name="T11" fmla="*/ 2028 w 2028"/>
              <a:gd name="T12" fmla="*/ 1704 h 1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" h="1704">
                <a:moveTo>
                  <a:pt x="0" y="0"/>
                </a:moveTo>
                <a:cubicBezTo>
                  <a:pt x="77" y="446"/>
                  <a:pt x="154" y="892"/>
                  <a:pt x="492" y="1176"/>
                </a:cubicBezTo>
                <a:cubicBezTo>
                  <a:pt x="830" y="1460"/>
                  <a:pt x="1429" y="1582"/>
                  <a:pt x="2028" y="1704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95350" y="5591175"/>
            <a:ext cx="3228975" cy="495300"/>
            <a:chOff x="564" y="3522"/>
            <a:chExt cx="2034" cy="312"/>
          </a:xfrm>
        </p:grpSpPr>
        <p:sp>
          <p:nvSpPr>
            <p:cNvPr id="46105" name="Rectangle 15"/>
            <p:cNvSpPr>
              <a:spLocks noChangeArrowheads="1"/>
            </p:cNvSpPr>
            <p:nvPr/>
          </p:nvSpPr>
          <p:spPr bwMode="auto">
            <a:xfrm>
              <a:off x="564" y="3522"/>
              <a:ext cx="2034" cy="312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6" name="Text Box 16"/>
            <p:cNvSpPr txBox="1">
              <a:spLocks noChangeArrowheads="1"/>
            </p:cNvSpPr>
            <p:nvPr/>
          </p:nvSpPr>
          <p:spPr bwMode="auto">
            <a:xfrm>
              <a:off x="762" y="3564"/>
              <a:ext cx="10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>
                  <a:solidFill>
                    <a:schemeClr val="bg2"/>
                  </a:solidFill>
                  <a:latin typeface="Arial Black" pitchFamily="34" charset="0"/>
                </a:rPr>
                <a:t>Rauschen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08513" y="2800350"/>
            <a:ext cx="4297362" cy="3717925"/>
            <a:chOff x="2903" y="1764"/>
            <a:chExt cx="2707" cy="2342"/>
          </a:xfrm>
        </p:grpSpPr>
        <p:sp>
          <p:nvSpPr>
            <p:cNvPr id="46101" name="Line 18"/>
            <p:cNvSpPr>
              <a:spLocks noChangeShapeType="1"/>
            </p:cNvSpPr>
            <p:nvPr/>
          </p:nvSpPr>
          <p:spPr bwMode="auto">
            <a:xfrm>
              <a:off x="3264" y="3840"/>
              <a:ext cx="2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2" name="Line 19"/>
            <p:cNvSpPr>
              <a:spLocks noChangeShapeType="1"/>
            </p:cNvSpPr>
            <p:nvPr/>
          </p:nvSpPr>
          <p:spPr bwMode="auto">
            <a:xfrm flipH="1" flipV="1">
              <a:off x="3258" y="1764"/>
              <a:ext cx="6" cy="2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3" name="Text Box 20"/>
            <p:cNvSpPr txBox="1">
              <a:spLocks noChangeArrowheads="1"/>
            </p:cNvSpPr>
            <p:nvPr/>
          </p:nvSpPr>
          <p:spPr bwMode="auto">
            <a:xfrm>
              <a:off x="4848" y="3894"/>
              <a:ext cx="7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de-DE" sz="1600"/>
                <a:t>Frequenz f</a:t>
              </a:r>
            </a:p>
          </p:txBody>
        </p:sp>
        <p:sp>
          <p:nvSpPr>
            <p:cNvPr id="46104" name="Text Box 21"/>
            <p:cNvSpPr txBox="1">
              <a:spLocks noChangeArrowheads="1"/>
            </p:cNvSpPr>
            <p:nvPr/>
          </p:nvSpPr>
          <p:spPr bwMode="auto">
            <a:xfrm rot="10800000" flipH="1">
              <a:off x="2903" y="1764"/>
              <a:ext cx="289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de-DE" sz="1800"/>
                <a:t> spektrale Energie |Y|</a:t>
              </a:r>
              <a:r>
                <a:rPr lang="de-DE" sz="1800" baseline="30000"/>
                <a:t>2</a:t>
              </a:r>
            </a:p>
          </p:txBody>
        </p:sp>
      </p:grpSp>
      <p:sp>
        <p:nvSpPr>
          <p:cNvPr id="133143" name="Freeform 23"/>
          <p:cNvSpPr>
            <a:spLocks/>
          </p:cNvSpPr>
          <p:nvPr/>
        </p:nvSpPr>
        <p:spPr bwMode="auto">
          <a:xfrm>
            <a:off x="5208588" y="3298825"/>
            <a:ext cx="3209925" cy="1588"/>
          </a:xfrm>
          <a:custGeom>
            <a:avLst/>
            <a:gdLst>
              <a:gd name="T0" fmla="*/ 0 w 2022"/>
              <a:gd name="T1" fmla="*/ 0 h 1"/>
              <a:gd name="T2" fmla="*/ 2147483647 w 2022"/>
              <a:gd name="T3" fmla="*/ 0 h 1"/>
              <a:gd name="T4" fmla="*/ 0 60000 65536"/>
              <a:gd name="T5" fmla="*/ 0 60000 65536"/>
              <a:gd name="T6" fmla="*/ 0 w 2022"/>
              <a:gd name="T7" fmla="*/ 0 h 1"/>
              <a:gd name="T8" fmla="*/ 2022 w 20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2" h="1">
                <a:moveTo>
                  <a:pt x="0" y="0"/>
                </a:moveTo>
                <a:cubicBezTo>
                  <a:pt x="337" y="0"/>
                  <a:pt x="1601" y="0"/>
                  <a:pt x="2022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6151563" y="3910013"/>
            <a:ext cx="1431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800"/>
              <a:t>Störung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0" grpId="0"/>
      <p:bldP spid="133151" grpId="0"/>
      <p:bldP spid="133144" grpId="0" animBg="1"/>
      <p:bldP spid="133125" grpId="0"/>
      <p:bldP spid="133128" grpId="0" autoUpdateAnimBg="0"/>
      <p:bldP spid="133143" grpId="0" animBg="1"/>
      <p:bldP spid="1331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638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FF792C3-FB0D-4A85-9E15-323D673BD098}" type="slidenum">
              <a:rPr lang="de-DE" sz="1000" smtClean="0"/>
              <a:pPr/>
              <a:t>33</a:t>
            </a:fld>
            <a:r>
              <a:rPr lang="de-DE" sz="1000" smtClean="0"/>
              <a:t> -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Whitening Filter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43000"/>
            <a:ext cx="8124825" cy="2446338"/>
          </a:xfrm>
        </p:spPr>
        <p:txBody>
          <a:bodyPr/>
          <a:lstStyle/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Shannon</a:t>
            </a:r>
            <a:r>
              <a:rPr lang="de-DE" smtClean="0">
                <a:latin typeface="TIMES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de-DE" sz="1800" b="0" smtClean="0">
                <a:cs typeface="Times New Roman" pitchFamily="18" charset="0"/>
                <a:sym typeface="Symbol" pitchFamily="18" charset="2"/>
              </a:rPr>
              <a:t>Whitening für alle Frequenzen, d.h. alle diskreten Signalbänder</a:t>
            </a:r>
          </a:p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Übertragung</a:t>
            </a:r>
            <a:r>
              <a:rPr lang="de-DE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auf</a:t>
            </a:r>
            <a:r>
              <a:rPr lang="de-DE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parallele Signale y</a:t>
            </a:r>
            <a:r>
              <a:rPr lang="de-DE" sz="2000" b="0" baseline="-25000" smtClean="0">
                <a:latin typeface="TIMES" charset="0"/>
                <a:cs typeface="Times New Roman" pitchFamily="18" charset="0"/>
                <a:sym typeface="Symbol" pitchFamily="18" charset="2"/>
              </a:rPr>
              <a:t>i 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: gleiche Varianz aller durch</a:t>
            </a:r>
          </a:p>
          <a:p>
            <a:pPr marL="381000" indent="-381000" algn="just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Transformation 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rgbClr val="0066CC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Anhebung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zu geringer Amplituden: Wähle 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so, </a:t>
            </a:r>
          </a:p>
          <a:p>
            <a:pPr marL="381000" indent="-381000" algn="just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			daß            = 1 bei i = j,   und =0  sonst; also 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2000" b="0" baseline="30000" smtClean="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81000" indent="-381000" algn="just">
              <a:lnSpc>
                <a:spcPct val="30000"/>
              </a:lnSpc>
              <a:spcAft>
                <a:spcPct val="0"/>
              </a:spcAft>
              <a:buFontTx/>
              <a:buNone/>
            </a:pPr>
            <a:endParaRPr lang="de-DE" sz="2000" b="0" smtClean="0">
              <a:latin typeface="TIMES" charset="0"/>
              <a:cs typeface="Times New Roman" pitchFamily="18" charset="0"/>
              <a:sym typeface="Symbol" pitchFamily="18" charset="2"/>
            </a:endParaRPr>
          </a:p>
          <a:p>
            <a:pPr marL="381000" indent="-381000" algn="just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solidFill>
                  <a:srgbClr val="0066CC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Absenkung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der Amplituden:	durch inverse Matrix 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30000" smtClean="0">
                <a:latin typeface="TIMES" charset="0"/>
                <a:cs typeface="Times New Roman" pitchFamily="18" charset="0"/>
                <a:sym typeface="Symbol" pitchFamily="18" charset="2"/>
              </a:rPr>
              <a:t>-1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447675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439578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448151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3815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34154" name="Object 10"/>
          <p:cNvGraphicFramePr>
            <a:graphicFrameLocks noChangeAspect="1"/>
          </p:cNvGraphicFramePr>
          <p:nvPr/>
        </p:nvGraphicFramePr>
        <p:xfrm>
          <a:off x="2938463" y="2482850"/>
          <a:ext cx="720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r:id="rId3" imgW="380835" imgH="266584" progId="Equation.3">
                  <p:embed/>
                </p:oleObj>
              </mc:Choice>
              <mc:Fallback>
                <p:oleObj r:id="rId3" imgW="380835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482850"/>
                        <a:ext cx="720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3744913" y="36449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de-DE"/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4067175" y="3644900"/>
            <a:ext cx="1235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Rauschen</a:t>
            </a:r>
            <a:endParaRPr lang="de-DE"/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5313363" y="36449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6398" name="Rectangle 25"/>
          <p:cNvSpPr>
            <a:spLocks noChangeArrowheads="1"/>
          </p:cNvSpPr>
          <p:nvPr/>
        </p:nvSpPr>
        <p:spPr bwMode="auto">
          <a:xfrm>
            <a:off x="1851025" y="6103938"/>
            <a:ext cx="4970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 i="1">
                <a:solidFill>
                  <a:srgbClr val="000000"/>
                </a:solidFill>
                <a:latin typeface="Times New Roman" pitchFamily="18" charset="0"/>
              </a:rPr>
              <a:t>      Kodierung     Transmission    Dekodierung</a:t>
            </a:r>
            <a:endParaRPr lang="de-DE"/>
          </a:p>
        </p:txBody>
      </p:sp>
      <p:sp>
        <p:nvSpPr>
          <p:cNvPr id="16399" name="Rectangle 26"/>
          <p:cNvSpPr>
            <a:spLocks noChangeArrowheads="1"/>
          </p:cNvSpPr>
          <p:nvPr/>
        </p:nvSpPr>
        <p:spPr bwMode="auto">
          <a:xfrm>
            <a:off x="7253288" y="6103938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6400" name="Rectangle 28"/>
          <p:cNvSpPr>
            <a:spLocks noChangeArrowheads="1"/>
          </p:cNvSpPr>
          <p:nvPr/>
        </p:nvSpPr>
        <p:spPr bwMode="auto">
          <a:xfrm>
            <a:off x="1898650" y="4608513"/>
            <a:ext cx="1817688" cy="1363662"/>
          </a:xfrm>
          <a:prstGeom prst="rect">
            <a:avLst/>
          </a:prstGeom>
          <a:solidFill>
            <a:srgbClr val="FFDD4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1" name="Rectangle 29"/>
          <p:cNvSpPr>
            <a:spLocks noChangeArrowheads="1"/>
          </p:cNvSpPr>
          <p:nvPr/>
        </p:nvSpPr>
        <p:spPr bwMode="auto">
          <a:xfrm>
            <a:off x="2805113" y="465931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970088" y="4979988"/>
            <a:ext cx="1728787" cy="762000"/>
            <a:chOff x="1241" y="3137"/>
            <a:chExt cx="1089" cy="480"/>
          </a:xfrm>
        </p:grpSpPr>
        <p:sp>
          <p:nvSpPr>
            <p:cNvPr id="16425" name="Rectangle 30"/>
            <p:cNvSpPr>
              <a:spLocks noChangeArrowheads="1"/>
            </p:cNvSpPr>
            <p:nvPr/>
          </p:nvSpPr>
          <p:spPr bwMode="auto">
            <a:xfrm>
              <a:off x="1241" y="3137"/>
              <a:ext cx="108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Transformation </a:t>
              </a:r>
              <a:endParaRPr lang="de-DE"/>
            </a:p>
          </p:txBody>
        </p:sp>
        <p:sp>
          <p:nvSpPr>
            <p:cNvPr id="16426" name="Rectangle 31"/>
            <p:cNvSpPr>
              <a:spLocks noChangeArrowheads="1"/>
            </p:cNvSpPr>
            <p:nvPr/>
          </p:nvSpPr>
          <p:spPr bwMode="auto">
            <a:xfrm>
              <a:off x="1618" y="3339"/>
              <a:ext cx="2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9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800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990600" y="4454525"/>
            <a:ext cx="757238" cy="1662113"/>
            <a:chOff x="624" y="2806"/>
            <a:chExt cx="477" cy="1047"/>
          </a:xfrm>
        </p:grpSpPr>
        <p:sp>
          <p:nvSpPr>
            <p:cNvPr id="16421" name="Freeform 27"/>
            <p:cNvSpPr>
              <a:spLocks/>
            </p:cNvSpPr>
            <p:nvPr/>
          </p:nvSpPr>
          <p:spPr bwMode="auto">
            <a:xfrm>
              <a:off x="624" y="2806"/>
              <a:ext cx="477" cy="1047"/>
            </a:xfrm>
            <a:custGeom>
              <a:avLst/>
              <a:gdLst>
                <a:gd name="T0" fmla="*/ 0 w 477"/>
                <a:gd name="T1" fmla="*/ 287 h 1047"/>
                <a:gd name="T2" fmla="*/ 0 w 477"/>
                <a:gd name="T3" fmla="*/ 477 h 1047"/>
                <a:gd name="T4" fmla="*/ 0 w 477"/>
                <a:gd name="T5" fmla="*/ 762 h 1047"/>
                <a:gd name="T6" fmla="*/ 333 w 477"/>
                <a:gd name="T7" fmla="*/ 762 h 1047"/>
                <a:gd name="T8" fmla="*/ 333 w 477"/>
                <a:gd name="T9" fmla="*/ 1047 h 1047"/>
                <a:gd name="T10" fmla="*/ 477 w 477"/>
                <a:gd name="T11" fmla="*/ 477 h 1047"/>
                <a:gd name="T12" fmla="*/ 333 w 477"/>
                <a:gd name="T13" fmla="*/ 0 h 1047"/>
                <a:gd name="T14" fmla="*/ 333 w 477"/>
                <a:gd name="T15" fmla="*/ 287 h 1047"/>
                <a:gd name="T16" fmla="*/ 238 w 477"/>
                <a:gd name="T17" fmla="*/ 287 h 1047"/>
                <a:gd name="T18" fmla="*/ 0 w 477"/>
                <a:gd name="T19" fmla="*/ 287 h 10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7"/>
                <a:gd name="T31" fmla="*/ 0 h 1047"/>
                <a:gd name="T32" fmla="*/ 477 w 477"/>
                <a:gd name="T33" fmla="*/ 1047 h 10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7" h="1047">
                  <a:moveTo>
                    <a:pt x="0" y="287"/>
                  </a:moveTo>
                  <a:lnTo>
                    <a:pt x="0" y="477"/>
                  </a:lnTo>
                  <a:lnTo>
                    <a:pt x="0" y="762"/>
                  </a:lnTo>
                  <a:lnTo>
                    <a:pt x="333" y="762"/>
                  </a:lnTo>
                  <a:lnTo>
                    <a:pt x="333" y="1047"/>
                  </a:lnTo>
                  <a:lnTo>
                    <a:pt x="477" y="477"/>
                  </a:lnTo>
                  <a:lnTo>
                    <a:pt x="333" y="0"/>
                  </a:lnTo>
                  <a:lnTo>
                    <a:pt x="333" y="287"/>
                  </a:lnTo>
                  <a:lnTo>
                    <a:pt x="238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Rectangle 33"/>
            <p:cNvSpPr>
              <a:spLocks noChangeArrowheads="1"/>
            </p:cNvSpPr>
            <p:nvPr/>
          </p:nvSpPr>
          <p:spPr bwMode="auto">
            <a:xfrm>
              <a:off x="721" y="3155"/>
              <a:ext cx="19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Rectangle 34"/>
            <p:cNvSpPr>
              <a:spLocks noChangeArrowheads="1"/>
            </p:cNvSpPr>
            <p:nvPr/>
          </p:nvSpPr>
          <p:spPr bwMode="auto">
            <a:xfrm>
              <a:off x="773" y="3077"/>
              <a:ext cx="1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38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6424" name="Rectangle 35"/>
            <p:cNvSpPr>
              <a:spLocks noChangeArrowheads="1"/>
            </p:cNvSpPr>
            <p:nvPr/>
          </p:nvSpPr>
          <p:spPr bwMode="auto">
            <a:xfrm>
              <a:off x="872" y="3153"/>
              <a:ext cx="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3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sp>
        <p:nvSpPr>
          <p:cNvPr id="134180" name="Freeform 36"/>
          <p:cNvSpPr>
            <a:spLocks/>
          </p:cNvSpPr>
          <p:nvPr/>
        </p:nvSpPr>
        <p:spPr bwMode="auto">
          <a:xfrm>
            <a:off x="3863975" y="4716463"/>
            <a:ext cx="1208088" cy="1358900"/>
          </a:xfrm>
          <a:custGeom>
            <a:avLst/>
            <a:gdLst>
              <a:gd name="T0" fmla="*/ 0 w 761"/>
              <a:gd name="T1" fmla="*/ 2147483647 h 856"/>
              <a:gd name="T2" fmla="*/ 0 w 761"/>
              <a:gd name="T3" fmla="*/ 2147483647 h 856"/>
              <a:gd name="T4" fmla="*/ 0 w 761"/>
              <a:gd name="T5" fmla="*/ 2147483647 h 856"/>
              <a:gd name="T6" fmla="*/ 2147483647 w 761"/>
              <a:gd name="T7" fmla="*/ 2147483647 h 856"/>
              <a:gd name="T8" fmla="*/ 2147483647 w 761"/>
              <a:gd name="T9" fmla="*/ 2147483647 h 856"/>
              <a:gd name="T10" fmla="*/ 2147483647 w 761"/>
              <a:gd name="T11" fmla="*/ 2147483647 h 856"/>
              <a:gd name="T12" fmla="*/ 2147483647 w 761"/>
              <a:gd name="T13" fmla="*/ 0 h 856"/>
              <a:gd name="T14" fmla="*/ 2147483647 w 761"/>
              <a:gd name="T15" fmla="*/ 2147483647 h 856"/>
              <a:gd name="T16" fmla="*/ 2147483647 w 761"/>
              <a:gd name="T17" fmla="*/ 2147483647 h 856"/>
              <a:gd name="T18" fmla="*/ 0 w 761"/>
              <a:gd name="T19" fmla="*/ 2147483647 h 8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1"/>
              <a:gd name="T31" fmla="*/ 0 h 856"/>
              <a:gd name="T32" fmla="*/ 761 w 761"/>
              <a:gd name="T33" fmla="*/ 856 h 8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1" h="856">
                <a:moveTo>
                  <a:pt x="0" y="95"/>
                </a:moveTo>
                <a:lnTo>
                  <a:pt x="0" y="285"/>
                </a:lnTo>
                <a:lnTo>
                  <a:pt x="0" y="571"/>
                </a:lnTo>
                <a:lnTo>
                  <a:pt x="532" y="571"/>
                </a:lnTo>
                <a:lnTo>
                  <a:pt x="532" y="856"/>
                </a:lnTo>
                <a:lnTo>
                  <a:pt x="761" y="285"/>
                </a:lnTo>
                <a:lnTo>
                  <a:pt x="571" y="0"/>
                </a:lnTo>
                <a:lnTo>
                  <a:pt x="571" y="95"/>
                </a:lnTo>
                <a:lnTo>
                  <a:pt x="381" y="95"/>
                </a:lnTo>
                <a:lnTo>
                  <a:pt x="0" y="95"/>
                </a:lnTo>
                <a:close/>
              </a:path>
            </a:pathLst>
          </a:custGeom>
          <a:solidFill>
            <a:srgbClr val="DBD6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5" name="Rectangle 38"/>
          <p:cNvSpPr>
            <a:spLocks noChangeArrowheads="1"/>
          </p:cNvSpPr>
          <p:nvPr/>
        </p:nvSpPr>
        <p:spPr bwMode="auto">
          <a:xfrm>
            <a:off x="5222875" y="4608513"/>
            <a:ext cx="1820863" cy="1363662"/>
          </a:xfrm>
          <a:prstGeom prst="rect">
            <a:avLst/>
          </a:prstGeom>
          <a:solidFill>
            <a:srgbClr val="CCE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06" name="Rectangle 39"/>
          <p:cNvSpPr>
            <a:spLocks noChangeArrowheads="1"/>
          </p:cNvSpPr>
          <p:nvPr/>
        </p:nvSpPr>
        <p:spPr bwMode="auto">
          <a:xfrm>
            <a:off x="6132513" y="464661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6407" name="Rectangle 41"/>
          <p:cNvSpPr>
            <a:spLocks noChangeArrowheads="1"/>
          </p:cNvSpPr>
          <p:nvPr/>
        </p:nvSpPr>
        <p:spPr bwMode="auto">
          <a:xfrm>
            <a:off x="6516688" y="4941888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6408" name="Rectangle 43"/>
          <p:cNvSpPr>
            <a:spLocks noChangeArrowheads="1"/>
          </p:cNvSpPr>
          <p:nvPr/>
        </p:nvSpPr>
        <p:spPr bwMode="auto">
          <a:xfrm>
            <a:off x="6967538" y="523716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7188200" y="4454525"/>
            <a:ext cx="758825" cy="1662113"/>
            <a:chOff x="4528" y="2806"/>
            <a:chExt cx="478" cy="1047"/>
          </a:xfrm>
        </p:grpSpPr>
        <p:sp>
          <p:nvSpPr>
            <p:cNvPr id="16415" name="Freeform 37"/>
            <p:cNvSpPr>
              <a:spLocks/>
            </p:cNvSpPr>
            <p:nvPr/>
          </p:nvSpPr>
          <p:spPr bwMode="auto">
            <a:xfrm>
              <a:off x="4528" y="2806"/>
              <a:ext cx="478" cy="1047"/>
            </a:xfrm>
            <a:custGeom>
              <a:avLst/>
              <a:gdLst>
                <a:gd name="T0" fmla="*/ 0 w 478"/>
                <a:gd name="T1" fmla="*/ 287 h 1047"/>
                <a:gd name="T2" fmla="*/ 0 w 478"/>
                <a:gd name="T3" fmla="*/ 477 h 1047"/>
                <a:gd name="T4" fmla="*/ 0 w 478"/>
                <a:gd name="T5" fmla="*/ 762 h 1047"/>
                <a:gd name="T6" fmla="*/ 334 w 478"/>
                <a:gd name="T7" fmla="*/ 762 h 1047"/>
                <a:gd name="T8" fmla="*/ 334 w 478"/>
                <a:gd name="T9" fmla="*/ 1047 h 1047"/>
                <a:gd name="T10" fmla="*/ 478 w 478"/>
                <a:gd name="T11" fmla="*/ 477 h 1047"/>
                <a:gd name="T12" fmla="*/ 334 w 478"/>
                <a:gd name="T13" fmla="*/ 0 h 1047"/>
                <a:gd name="T14" fmla="*/ 334 w 478"/>
                <a:gd name="T15" fmla="*/ 287 h 1047"/>
                <a:gd name="T16" fmla="*/ 239 w 478"/>
                <a:gd name="T17" fmla="*/ 287 h 1047"/>
                <a:gd name="T18" fmla="*/ 0 w 478"/>
                <a:gd name="T19" fmla="*/ 287 h 10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8"/>
                <a:gd name="T31" fmla="*/ 0 h 1047"/>
                <a:gd name="T32" fmla="*/ 478 w 478"/>
                <a:gd name="T33" fmla="*/ 1047 h 10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8" h="1047">
                  <a:moveTo>
                    <a:pt x="0" y="287"/>
                  </a:moveTo>
                  <a:lnTo>
                    <a:pt x="0" y="477"/>
                  </a:lnTo>
                  <a:lnTo>
                    <a:pt x="0" y="762"/>
                  </a:lnTo>
                  <a:lnTo>
                    <a:pt x="334" y="762"/>
                  </a:lnTo>
                  <a:lnTo>
                    <a:pt x="334" y="1047"/>
                  </a:lnTo>
                  <a:lnTo>
                    <a:pt x="478" y="477"/>
                  </a:lnTo>
                  <a:lnTo>
                    <a:pt x="334" y="0"/>
                  </a:lnTo>
                  <a:lnTo>
                    <a:pt x="334" y="287"/>
                  </a:lnTo>
                  <a:lnTo>
                    <a:pt x="239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6" name="Rectangle 44"/>
            <p:cNvSpPr>
              <a:spLocks noChangeArrowheads="1"/>
            </p:cNvSpPr>
            <p:nvPr/>
          </p:nvSpPr>
          <p:spPr bwMode="auto">
            <a:xfrm>
              <a:off x="4575" y="3145"/>
              <a:ext cx="30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17" name="Group 47"/>
            <p:cNvGrpSpPr>
              <a:grpSpLocks/>
            </p:cNvGrpSpPr>
            <p:nvPr/>
          </p:nvGrpSpPr>
          <p:grpSpPr bwMode="auto">
            <a:xfrm>
              <a:off x="4630" y="2970"/>
              <a:ext cx="169" cy="504"/>
              <a:chOff x="4624" y="3047"/>
              <a:chExt cx="169" cy="504"/>
            </a:xfrm>
          </p:grpSpPr>
          <p:sp>
            <p:nvSpPr>
              <p:cNvPr id="16419" name="Rectangle 45"/>
              <p:cNvSpPr>
                <a:spLocks noChangeArrowheads="1"/>
              </p:cNvSpPr>
              <p:nvPr/>
            </p:nvSpPr>
            <p:spPr bwMode="auto">
              <a:xfrm>
                <a:off x="4633" y="3177"/>
                <a:ext cx="15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3900" b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16420" name="Rectangle 46"/>
              <p:cNvSpPr>
                <a:spLocks noChangeArrowheads="1"/>
              </p:cNvSpPr>
              <p:nvPr/>
            </p:nvSpPr>
            <p:spPr bwMode="auto">
              <a:xfrm>
                <a:off x="4624" y="3047"/>
                <a:ext cx="169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3900">
                    <a:solidFill>
                      <a:srgbClr val="000000"/>
                    </a:solidFill>
                    <a:latin typeface="Times New Roman" pitchFamily="18" charset="0"/>
                  </a:rPr>
                  <a:t>~</a:t>
                </a:r>
                <a:endParaRPr lang="de-DE"/>
              </a:p>
            </p:txBody>
          </p:sp>
        </p:grpSp>
        <p:sp>
          <p:nvSpPr>
            <p:cNvPr id="16418" name="Rectangle 48"/>
            <p:cNvSpPr>
              <a:spLocks noChangeArrowheads="1"/>
            </p:cNvSpPr>
            <p:nvPr/>
          </p:nvSpPr>
          <p:spPr bwMode="auto">
            <a:xfrm>
              <a:off x="4876" y="3299"/>
              <a:ext cx="5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5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sp>
        <p:nvSpPr>
          <p:cNvPr id="134193" name="Freeform 49" descr="Granit"/>
          <p:cNvSpPr>
            <a:spLocks/>
          </p:cNvSpPr>
          <p:nvPr/>
        </p:nvSpPr>
        <p:spPr bwMode="auto">
          <a:xfrm>
            <a:off x="4014788" y="4027488"/>
            <a:ext cx="906462" cy="757237"/>
          </a:xfrm>
          <a:custGeom>
            <a:avLst/>
            <a:gdLst>
              <a:gd name="T0" fmla="*/ 2147483647 w 571"/>
              <a:gd name="T1" fmla="*/ 0 h 477"/>
              <a:gd name="T2" fmla="*/ 2147483647 w 571"/>
              <a:gd name="T3" fmla="*/ 0 h 477"/>
              <a:gd name="T4" fmla="*/ 2147483647 w 571"/>
              <a:gd name="T5" fmla="*/ 0 h 477"/>
              <a:gd name="T6" fmla="*/ 2147483647 w 571"/>
              <a:gd name="T7" fmla="*/ 2147483647 h 477"/>
              <a:gd name="T8" fmla="*/ 0 w 571"/>
              <a:gd name="T9" fmla="*/ 2147483647 h 477"/>
              <a:gd name="T10" fmla="*/ 2147483647 w 571"/>
              <a:gd name="T11" fmla="*/ 2147483647 h 477"/>
              <a:gd name="T12" fmla="*/ 2147483647 w 571"/>
              <a:gd name="T13" fmla="*/ 2147483647 h 477"/>
              <a:gd name="T14" fmla="*/ 2147483647 w 571"/>
              <a:gd name="T15" fmla="*/ 2147483647 h 477"/>
              <a:gd name="T16" fmla="*/ 2147483647 w 571"/>
              <a:gd name="T17" fmla="*/ 2147483647 h 477"/>
              <a:gd name="T18" fmla="*/ 2147483647 w 571"/>
              <a:gd name="T19" fmla="*/ 0 h 4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1"/>
              <a:gd name="T31" fmla="*/ 0 h 477"/>
              <a:gd name="T32" fmla="*/ 571 w 571"/>
              <a:gd name="T33" fmla="*/ 477 h 4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" h="477">
                <a:moveTo>
                  <a:pt x="417" y="0"/>
                </a:moveTo>
                <a:lnTo>
                  <a:pt x="312" y="0"/>
                </a:lnTo>
                <a:lnTo>
                  <a:pt x="156" y="0"/>
                </a:lnTo>
                <a:lnTo>
                  <a:pt x="156" y="333"/>
                </a:lnTo>
                <a:lnTo>
                  <a:pt x="0" y="333"/>
                </a:lnTo>
                <a:lnTo>
                  <a:pt x="312" y="477"/>
                </a:lnTo>
                <a:lnTo>
                  <a:pt x="571" y="333"/>
                </a:lnTo>
                <a:lnTo>
                  <a:pt x="417" y="333"/>
                </a:lnTo>
                <a:lnTo>
                  <a:pt x="417" y="238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297488" y="4789488"/>
            <a:ext cx="1662112" cy="1047750"/>
            <a:chOff x="3337" y="3017"/>
            <a:chExt cx="1047" cy="660"/>
          </a:xfrm>
        </p:grpSpPr>
        <p:sp>
          <p:nvSpPr>
            <p:cNvPr id="16412" name="Rectangle 40"/>
            <p:cNvSpPr>
              <a:spLocks noChangeArrowheads="1"/>
            </p:cNvSpPr>
            <p:nvPr/>
          </p:nvSpPr>
          <p:spPr bwMode="auto">
            <a:xfrm>
              <a:off x="3618" y="3017"/>
              <a:ext cx="48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inverse</a:t>
              </a:r>
              <a:endParaRPr lang="de-DE"/>
            </a:p>
          </p:txBody>
        </p:sp>
        <p:sp>
          <p:nvSpPr>
            <p:cNvPr id="16413" name="Rectangle 42"/>
            <p:cNvSpPr>
              <a:spLocks noChangeArrowheads="1"/>
            </p:cNvSpPr>
            <p:nvPr/>
          </p:nvSpPr>
          <p:spPr bwMode="auto">
            <a:xfrm>
              <a:off x="3337" y="3196"/>
              <a:ext cx="10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Transformation</a:t>
              </a:r>
              <a:endParaRPr lang="de-DE"/>
            </a:p>
          </p:txBody>
        </p:sp>
        <p:sp>
          <p:nvSpPr>
            <p:cNvPr id="16414" name="Rectangle 50"/>
            <p:cNvSpPr>
              <a:spLocks noChangeArrowheads="1"/>
            </p:cNvSpPr>
            <p:nvPr/>
          </p:nvSpPr>
          <p:spPr bwMode="auto">
            <a:xfrm>
              <a:off x="3770" y="3399"/>
              <a:ext cx="35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9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de-DE" sz="2900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de-DE" sz="2800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80" grpId="0" animBg="1"/>
      <p:bldP spid="1341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710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C9ECB69-5BBB-4272-AA9C-3D6BCB871570}" type="slidenum">
              <a:rPr lang="de-DE" sz="1000" smtClean="0"/>
              <a:pPr/>
              <a:t>34</a:t>
            </a:fld>
            <a:r>
              <a:rPr lang="de-DE" sz="1000" smtClean="0"/>
              <a:t> -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Bildentstörung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65238"/>
            <a:ext cx="8367713" cy="1200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800" smtClean="0"/>
              <a:t>Bildkodierung</a:t>
            </a:r>
          </a:p>
          <a:p>
            <a:pPr marL="0" indent="0">
              <a:buFontTx/>
              <a:buNone/>
            </a:pPr>
            <a:r>
              <a:rPr lang="de-DE" sz="2800" b="0" smtClean="0"/>
              <a:t>Zerteilen in Blöcke, jeder Block = Mustervektor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8988" y="2974975"/>
            <a:ext cx="7262812" cy="2736850"/>
            <a:chOff x="566" y="1682"/>
            <a:chExt cx="4575" cy="1724"/>
          </a:xfrm>
        </p:grpSpPr>
        <p:pic>
          <p:nvPicPr>
            <p:cNvPr id="47111" name="Picture 5" descr="D:\TEXTE\PAPERS\ORTHO\Fig4.bmp"/>
            <p:cNvPicPr>
              <a:picLocks noChangeAspect="1" noChangeArrowheads="1"/>
            </p:cNvPicPr>
            <p:nvPr/>
          </p:nvPicPr>
          <p:blipFill>
            <a:blip r:embed="rId2" r:link="rId3">
              <a:lum brigh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1689"/>
              <a:ext cx="2174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6" descr="Ab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1682"/>
              <a:ext cx="351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7" descr="Ab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2477"/>
              <a:ext cx="2077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813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ED97212-D958-4AAE-A92D-C859424328CC}" type="slidenum">
              <a:rPr lang="de-DE" sz="1000" smtClean="0"/>
              <a:pPr/>
              <a:t>35</a:t>
            </a:fld>
            <a:r>
              <a:rPr lang="de-DE" sz="1000" smtClean="0"/>
              <a:t> -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Bildentstörung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530350"/>
            <a:ext cx="2722563" cy="523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ungestörtes Bild</a:t>
            </a:r>
          </a:p>
        </p:txBody>
      </p:sp>
      <p:pic>
        <p:nvPicPr>
          <p:cNvPr id="48134" name="Picture 4" descr="D:\TEXTE\PAPERS\ORTHO\Fig4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200275"/>
            <a:ext cx="28336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6" descr="D:\TEXTE\PAPERS\ORTHO\Fig6a.bmp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298575"/>
            <a:ext cx="28082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084638" y="1306513"/>
            <a:ext cx="16113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2400" b="1"/>
              <a:t>gestörtes Bild </a:t>
            </a:r>
          </a:p>
          <a:p>
            <a:pPr algn="r">
              <a:lnSpc>
                <a:spcPct val="50000"/>
              </a:lnSpc>
            </a:pPr>
            <a:r>
              <a:rPr lang="de-DE" b="1"/>
              <a:t> </a:t>
            </a:r>
          </a:p>
        </p:txBody>
      </p:sp>
      <p:pic>
        <p:nvPicPr>
          <p:cNvPr id="135177" name="Picture 9" descr="D:\TEXTE\PAPERS\ORTHO\Fig6b.bmp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992563"/>
            <a:ext cx="279558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3041650" y="5622925"/>
            <a:ext cx="2722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2400" b="1"/>
              <a:t>Bild mit Rausch-unterdrückung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  <p:bldP spid="1351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754DFB0-2C6F-4685-81A9-B6C2532639A4}" type="slidenum">
              <a:rPr lang="de-DE" sz="1000" smtClean="0"/>
              <a:pPr/>
              <a:t>36</a:t>
            </a:fld>
            <a:r>
              <a:rPr lang="de-DE" sz="1000" smtClean="0"/>
              <a:t> -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620713" y="1824038"/>
          <a:ext cx="8193087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r:id="rId4" imgW="4343400" imgH="2250948" progId="Word.Picture.8">
                  <p:embed/>
                </p:oleObj>
              </mc:Choice>
              <mc:Fallback>
                <p:oleObj r:id="rId4" imgW="4343400" imgH="225094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824038"/>
                        <a:ext cx="8193087" cy="427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Rauschunterdrückung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371600"/>
            <a:ext cx="8124825" cy="560388"/>
          </a:xfrm>
        </p:spPr>
        <p:txBody>
          <a:bodyPr/>
          <a:lstStyle/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mtClean="0">
                <a:latin typeface="TIMES" charset="0"/>
                <a:cs typeface="Times New Roman" pitchFamily="18" charset="0"/>
                <a:sym typeface="Symbol" pitchFamily="18" charset="2"/>
              </a:rPr>
              <a:t>Problem</a:t>
            </a:r>
            <a:r>
              <a:rPr lang="de-DE" b="0" smtClean="0">
                <a:latin typeface="TIMES" charset="0"/>
                <a:cs typeface="Times New Roman" pitchFamily="18" charset="0"/>
                <a:sym typeface="Symbol" pitchFamily="18" charset="2"/>
              </a:rPr>
              <a:t>: Vollständige Rekonstruktion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647700" y="3905250"/>
            <a:ext cx="78390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de-DE" sz="2800">
              <a:latin typeface="Arial Black" pitchFamily="34" charset="0"/>
            </a:endParaRPr>
          </a:p>
          <a:p>
            <a:pPr algn="l"/>
            <a:endParaRPr lang="de-DE" sz="2800">
              <a:latin typeface="Arial Black" pitchFamily="34" charset="0"/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2728913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381625" y="3340100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olidFill>
                  <a:srgbClr val="009900"/>
                </a:solidFill>
              </a:rPr>
              <a:t>ungestört</a:t>
            </a:r>
          </a:p>
        </p:txBody>
      </p:sp>
      <p:sp>
        <p:nvSpPr>
          <p:cNvPr id="139272" name="Freeform 8"/>
          <p:cNvSpPr>
            <a:spLocks/>
          </p:cNvSpPr>
          <p:nvPr/>
        </p:nvSpPr>
        <p:spPr bwMode="auto">
          <a:xfrm>
            <a:off x="1439863" y="2133600"/>
            <a:ext cx="7018337" cy="3467100"/>
          </a:xfrm>
          <a:custGeom>
            <a:avLst/>
            <a:gdLst>
              <a:gd name="T0" fmla="*/ 0 w 4421"/>
              <a:gd name="T1" fmla="*/ 0 h 2184"/>
              <a:gd name="T2" fmla="*/ 2147483647 w 4421"/>
              <a:gd name="T3" fmla="*/ 2147483647 h 2184"/>
              <a:gd name="T4" fmla="*/ 2147483647 w 4421"/>
              <a:gd name="T5" fmla="*/ 2147483647 h 2184"/>
              <a:gd name="T6" fmla="*/ 2147483647 w 4421"/>
              <a:gd name="T7" fmla="*/ 2147483647 h 2184"/>
              <a:gd name="T8" fmla="*/ 2147483647 w 4421"/>
              <a:gd name="T9" fmla="*/ 2147483647 h 2184"/>
              <a:gd name="T10" fmla="*/ 2147483647 w 4421"/>
              <a:gd name="T11" fmla="*/ 2147483647 h 2184"/>
              <a:gd name="T12" fmla="*/ 2147483647 w 4421"/>
              <a:gd name="T13" fmla="*/ 2147483647 h 2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21"/>
              <a:gd name="T22" fmla="*/ 0 h 2184"/>
              <a:gd name="T23" fmla="*/ 4421 w 4421"/>
              <a:gd name="T24" fmla="*/ 2184 h 2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21" h="2184">
                <a:moveTo>
                  <a:pt x="0" y="0"/>
                </a:moveTo>
                <a:cubicBezTo>
                  <a:pt x="3" y="95"/>
                  <a:pt x="5" y="382"/>
                  <a:pt x="18" y="565"/>
                </a:cubicBezTo>
                <a:cubicBezTo>
                  <a:pt x="31" y="748"/>
                  <a:pt x="35" y="931"/>
                  <a:pt x="76" y="1096"/>
                </a:cubicBezTo>
                <a:cubicBezTo>
                  <a:pt x="130" y="1373"/>
                  <a:pt x="217" y="1507"/>
                  <a:pt x="265" y="1555"/>
                </a:cubicBezTo>
                <a:cubicBezTo>
                  <a:pt x="313" y="1603"/>
                  <a:pt x="466" y="1718"/>
                  <a:pt x="716" y="1795"/>
                </a:cubicBezTo>
                <a:cubicBezTo>
                  <a:pt x="985" y="1876"/>
                  <a:pt x="1315" y="1972"/>
                  <a:pt x="1932" y="2037"/>
                </a:cubicBezTo>
                <a:cubicBezTo>
                  <a:pt x="2620" y="2125"/>
                  <a:pt x="3519" y="2160"/>
                  <a:pt x="4421" y="2184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957763" y="3081338"/>
            <a:ext cx="1720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009900"/>
                </a:solidFill>
              </a:rPr>
              <a:t>gering gestört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4991100" y="2579688"/>
            <a:ext cx="1720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FFCC00"/>
                </a:solidFill>
              </a:rPr>
              <a:t>gering gestört</a:t>
            </a:r>
          </a:p>
        </p:txBody>
      </p:sp>
      <p:sp>
        <p:nvSpPr>
          <p:cNvPr id="139276" name="Freeform 12"/>
          <p:cNvSpPr>
            <a:spLocks/>
          </p:cNvSpPr>
          <p:nvPr/>
        </p:nvSpPr>
        <p:spPr bwMode="auto">
          <a:xfrm>
            <a:off x="1439863" y="2106613"/>
            <a:ext cx="6980237" cy="2830512"/>
          </a:xfrm>
          <a:custGeom>
            <a:avLst/>
            <a:gdLst>
              <a:gd name="T0" fmla="*/ 0 w 4397"/>
              <a:gd name="T1" fmla="*/ 0 h 1783"/>
              <a:gd name="T2" fmla="*/ 2147483647 w 4397"/>
              <a:gd name="T3" fmla="*/ 2147483647 h 1783"/>
              <a:gd name="T4" fmla="*/ 2147483647 w 4397"/>
              <a:gd name="T5" fmla="*/ 2147483647 h 1783"/>
              <a:gd name="T6" fmla="*/ 2147483647 w 4397"/>
              <a:gd name="T7" fmla="*/ 2147483647 h 1783"/>
              <a:gd name="T8" fmla="*/ 2147483647 w 4397"/>
              <a:gd name="T9" fmla="*/ 2147483647 h 1783"/>
              <a:gd name="T10" fmla="*/ 2147483647 w 4397"/>
              <a:gd name="T11" fmla="*/ 2147483647 h 1783"/>
              <a:gd name="T12" fmla="*/ 2147483647 w 4397"/>
              <a:gd name="T13" fmla="*/ 2147483647 h 1783"/>
              <a:gd name="T14" fmla="*/ 2147483647 w 4397"/>
              <a:gd name="T15" fmla="*/ 2147483647 h 17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97"/>
              <a:gd name="T25" fmla="*/ 0 h 1783"/>
              <a:gd name="T26" fmla="*/ 4397 w 4397"/>
              <a:gd name="T27" fmla="*/ 1783 h 17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97" h="1783">
                <a:moveTo>
                  <a:pt x="0" y="0"/>
                </a:moveTo>
                <a:cubicBezTo>
                  <a:pt x="3" y="95"/>
                  <a:pt x="5" y="382"/>
                  <a:pt x="18" y="565"/>
                </a:cubicBezTo>
                <a:cubicBezTo>
                  <a:pt x="31" y="748"/>
                  <a:pt x="19" y="924"/>
                  <a:pt x="76" y="1096"/>
                </a:cubicBezTo>
                <a:cubicBezTo>
                  <a:pt x="171" y="1375"/>
                  <a:pt x="264" y="1457"/>
                  <a:pt x="312" y="1505"/>
                </a:cubicBezTo>
                <a:cubicBezTo>
                  <a:pt x="360" y="1553"/>
                  <a:pt x="471" y="1632"/>
                  <a:pt x="725" y="1697"/>
                </a:cubicBezTo>
                <a:cubicBezTo>
                  <a:pt x="912" y="1750"/>
                  <a:pt x="1263" y="1783"/>
                  <a:pt x="1954" y="1769"/>
                </a:cubicBezTo>
                <a:cubicBezTo>
                  <a:pt x="2339" y="1765"/>
                  <a:pt x="2632" y="1741"/>
                  <a:pt x="3039" y="1707"/>
                </a:cubicBezTo>
                <a:cubicBezTo>
                  <a:pt x="3446" y="1673"/>
                  <a:pt x="4114" y="1596"/>
                  <a:pt x="4397" y="1567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4978400" y="2262188"/>
            <a:ext cx="1720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FF0066"/>
                </a:solidFill>
              </a:rPr>
              <a:t>stark</a:t>
            </a:r>
            <a:r>
              <a:rPr lang="de-DE" sz="1800">
                <a:solidFill>
                  <a:srgbClr val="FF9933"/>
                </a:solidFill>
              </a:rPr>
              <a:t> </a:t>
            </a:r>
            <a:r>
              <a:rPr lang="de-DE" sz="1800">
                <a:solidFill>
                  <a:srgbClr val="FF0066"/>
                </a:solidFill>
              </a:rPr>
              <a:t>gestört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4992688" y="2855913"/>
            <a:ext cx="1720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sz="1800">
                <a:solidFill>
                  <a:srgbClr val="FF0066"/>
                </a:solidFill>
              </a:rPr>
              <a:t>stark gestört</a:t>
            </a:r>
          </a:p>
        </p:txBody>
      </p:sp>
      <p:sp>
        <p:nvSpPr>
          <p:cNvPr id="139274" name="Freeform 10"/>
          <p:cNvSpPr>
            <a:spLocks/>
          </p:cNvSpPr>
          <p:nvPr/>
        </p:nvSpPr>
        <p:spPr bwMode="auto">
          <a:xfrm>
            <a:off x="1436688" y="2097088"/>
            <a:ext cx="6999287" cy="3335337"/>
          </a:xfrm>
          <a:custGeom>
            <a:avLst/>
            <a:gdLst>
              <a:gd name="T0" fmla="*/ 0 w 4409"/>
              <a:gd name="T1" fmla="*/ 0 h 2101"/>
              <a:gd name="T2" fmla="*/ 2147483647 w 4409"/>
              <a:gd name="T3" fmla="*/ 2147483647 h 2101"/>
              <a:gd name="T4" fmla="*/ 2147483647 w 4409"/>
              <a:gd name="T5" fmla="*/ 2147483647 h 2101"/>
              <a:gd name="T6" fmla="*/ 2147483647 w 4409"/>
              <a:gd name="T7" fmla="*/ 2147483647 h 2101"/>
              <a:gd name="T8" fmla="*/ 2147483647 w 4409"/>
              <a:gd name="T9" fmla="*/ 2147483647 h 2101"/>
              <a:gd name="T10" fmla="*/ 2147483647 w 4409"/>
              <a:gd name="T11" fmla="*/ 2147483647 h 2101"/>
              <a:gd name="T12" fmla="*/ 2147483647 w 4409"/>
              <a:gd name="T13" fmla="*/ 2147483647 h 2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09"/>
              <a:gd name="T22" fmla="*/ 0 h 2101"/>
              <a:gd name="T23" fmla="*/ 4409 w 4409"/>
              <a:gd name="T24" fmla="*/ 2101 h 2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09" h="2101">
                <a:moveTo>
                  <a:pt x="0" y="0"/>
                </a:moveTo>
                <a:cubicBezTo>
                  <a:pt x="3" y="95"/>
                  <a:pt x="5" y="382"/>
                  <a:pt x="18" y="565"/>
                </a:cubicBezTo>
                <a:cubicBezTo>
                  <a:pt x="31" y="748"/>
                  <a:pt x="32" y="936"/>
                  <a:pt x="76" y="1096"/>
                </a:cubicBezTo>
                <a:cubicBezTo>
                  <a:pt x="130" y="1373"/>
                  <a:pt x="233" y="1477"/>
                  <a:pt x="281" y="1525"/>
                </a:cubicBezTo>
                <a:cubicBezTo>
                  <a:pt x="329" y="1573"/>
                  <a:pt x="469" y="1667"/>
                  <a:pt x="722" y="1732"/>
                </a:cubicBezTo>
                <a:cubicBezTo>
                  <a:pt x="1001" y="1799"/>
                  <a:pt x="1320" y="1883"/>
                  <a:pt x="1937" y="1948"/>
                </a:cubicBezTo>
                <a:cubicBezTo>
                  <a:pt x="2625" y="2036"/>
                  <a:pt x="3894" y="2069"/>
                  <a:pt x="4409" y="2101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9279" name="Freeform 15"/>
          <p:cNvSpPr>
            <a:spLocks/>
          </p:cNvSpPr>
          <p:nvPr/>
        </p:nvSpPr>
        <p:spPr bwMode="auto">
          <a:xfrm>
            <a:off x="1431925" y="2095500"/>
            <a:ext cx="2057400" cy="1838325"/>
          </a:xfrm>
          <a:custGeom>
            <a:avLst/>
            <a:gdLst>
              <a:gd name="T0" fmla="*/ 0 w 1296"/>
              <a:gd name="T1" fmla="*/ 0 h 1158"/>
              <a:gd name="T2" fmla="*/ 2147483647 w 1296"/>
              <a:gd name="T3" fmla="*/ 2147483647 h 1158"/>
              <a:gd name="T4" fmla="*/ 2147483647 w 1296"/>
              <a:gd name="T5" fmla="*/ 2147483647 h 1158"/>
              <a:gd name="T6" fmla="*/ 2147483647 w 1296"/>
              <a:gd name="T7" fmla="*/ 2147483647 h 1158"/>
              <a:gd name="T8" fmla="*/ 2147483647 w 1296"/>
              <a:gd name="T9" fmla="*/ 2147483647 h 11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1158"/>
              <a:gd name="T17" fmla="*/ 1296 w 1296"/>
              <a:gd name="T18" fmla="*/ 1158 h 11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1158">
                <a:moveTo>
                  <a:pt x="0" y="0"/>
                </a:moveTo>
                <a:cubicBezTo>
                  <a:pt x="6" y="118"/>
                  <a:pt x="0" y="521"/>
                  <a:pt x="39" y="710"/>
                </a:cubicBezTo>
                <a:cubicBezTo>
                  <a:pt x="63" y="898"/>
                  <a:pt x="98" y="1158"/>
                  <a:pt x="236" y="1133"/>
                </a:cubicBezTo>
                <a:cubicBezTo>
                  <a:pt x="373" y="1109"/>
                  <a:pt x="694" y="741"/>
                  <a:pt x="869" y="562"/>
                </a:cubicBezTo>
                <a:cubicBezTo>
                  <a:pt x="1044" y="383"/>
                  <a:pt x="1207" y="147"/>
                  <a:pt x="1296" y="38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  <p:bldP spid="139272" grpId="0" animBg="1"/>
      <p:bldP spid="139273" grpId="0"/>
      <p:bldP spid="139275" grpId="0"/>
      <p:bldP spid="139276" grpId="0" animBg="1"/>
      <p:bldP spid="139277" grpId="0"/>
      <p:bldP spid="139278" grpId="0"/>
      <p:bldP spid="139274" grpId="0" animBg="1"/>
      <p:bldP spid="1392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9155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14363" y="1276350"/>
            <a:ext cx="85296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PCA-Transformation</a:t>
            </a:r>
          </a:p>
        </p:txBody>
      </p:sp>
      <p:sp>
        <p:nvSpPr>
          <p:cNvPr id="49157" name="Titel 1"/>
          <p:cNvSpPr txBox="1">
            <a:spLocks/>
          </p:cNvSpPr>
          <p:nvPr/>
        </p:nvSpPr>
        <p:spPr bwMode="auto">
          <a:xfrm>
            <a:off x="719138" y="5457825"/>
            <a:ext cx="8424862" cy="104775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kumimoji="1" lang="de-DE" sz="4000" b="1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83" name="Titel 1"/>
          <p:cNvSpPr>
            <a:spLocks/>
          </p:cNvSpPr>
          <p:nvPr/>
        </p:nvSpPr>
        <p:spPr bwMode="auto">
          <a:xfrm>
            <a:off x="611188" y="2381250"/>
            <a:ext cx="8532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Transform </a:t>
            </a: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Coding</a:t>
            </a:r>
            <a:endParaRPr lang="de-DE" sz="3800" b="1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9159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Weissen</a:t>
            </a:r>
            <a:endParaRPr lang="de-DE" sz="3800" b="1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49161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AFBAE6A-CE56-4774-B3F9-4A9112D049D0}" type="slidenum">
              <a:rPr lang="de-DE" sz="1000" smtClean="0"/>
              <a:pPr/>
              <a:t>37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84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27F87D4-43AE-4BA7-B223-04C213052339}" type="slidenum">
              <a:rPr lang="de-DE" sz="1000" smtClean="0"/>
              <a:pPr/>
              <a:t>38</a:t>
            </a:fld>
            <a:r>
              <a:rPr lang="de-DE" sz="1000" smtClean="0"/>
              <a:t> -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172200" y="4419600"/>
          <a:ext cx="1104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" name="CorelPhotoPaint.Image.7" r:id="rId3" imgW="1104762" imgH="1028571" progId="CorelPhotoPaint.Image.7">
                  <p:embed/>
                </p:oleObj>
              </mc:Choice>
              <mc:Fallback>
                <p:oleObj name="CorelPhotoPaint.Image.7" r:id="rId3" imgW="1104762" imgH="1028571" progId="CorelPhotoPaint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1104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19800" y="2514600"/>
          <a:ext cx="12954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4" name="CorelPhotoPaint.Image.7" r:id="rId5" imgW="1428571" imgH="723618" progId="CorelPhotoPaint.Image.7">
                  <p:embed/>
                </p:oleObj>
              </mc:Choice>
              <mc:Fallback>
                <p:oleObj name="CorelPhotoPaint.Image.7" r:id="rId5" imgW="1428571" imgH="723618" progId="CorelPhotoPaint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14600"/>
                        <a:ext cx="12954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Einleitung</a:t>
            </a:r>
          </a:p>
        </p:txBody>
      </p:sp>
      <p:sp>
        <p:nvSpPr>
          <p:cNvPr id="184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130300"/>
            <a:ext cx="8532812" cy="538163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smtClean="0"/>
              <a:t>Lineare Mischung unabhängiger Quellen</a:t>
            </a:r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6324600" y="2819400"/>
            <a:ext cx="228600" cy="228600"/>
          </a:xfrm>
          <a:prstGeom prst="ellipse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3" name="Oval 7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ellipse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7239000" y="2286000"/>
            <a:ext cx="1524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Mikro 1</a:t>
            </a:r>
          </a:p>
          <a:p>
            <a:pPr algn="l"/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Mikro 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33600" y="2819400"/>
            <a:ext cx="3967163" cy="2514600"/>
            <a:chOff x="1824" y="1776"/>
            <a:chExt cx="2019" cy="1155"/>
          </a:xfrm>
        </p:grpSpPr>
        <p:sp>
          <p:nvSpPr>
            <p:cNvPr id="18447" name="Arc 10"/>
            <p:cNvSpPr>
              <a:spLocks/>
            </p:cNvSpPr>
            <p:nvPr/>
          </p:nvSpPr>
          <p:spPr bwMode="auto">
            <a:xfrm>
              <a:off x="2688" y="2134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Arc 11"/>
            <p:cNvSpPr>
              <a:spLocks/>
            </p:cNvSpPr>
            <p:nvPr/>
          </p:nvSpPr>
          <p:spPr bwMode="auto">
            <a:xfrm>
              <a:off x="2832" y="2072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Arc 12"/>
            <p:cNvSpPr>
              <a:spLocks/>
            </p:cNvSpPr>
            <p:nvPr/>
          </p:nvSpPr>
          <p:spPr bwMode="auto">
            <a:xfrm>
              <a:off x="2976" y="2010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0" name="Arc 13"/>
            <p:cNvSpPr>
              <a:spLocks/>
            </p:cNvSpPr>
            <p:nvPr/>
          </p:nvSpPr>
          <p:spPr bwMode="auto">
            <a:xfrm>
              <a:off x="3120" y="1948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1" name="Arc 14"/>
            <p:cNvSpPr>
              <a:spLocks/>
            </p:cNvSpPr>
            <p:nvPr/>
          </p:nvSpPr>
          <p:spPr bwMode="auto">
            <a:xfrm>
              <a:off x="3264" y="1888"/>
              <a:ext cx="240" cy="498"/>
            </a:xfrm>
            <a:custGeom>
              <a:avLst/>
              <a:gdLst>
                <a:gd name="T0" fmla="*/ 0 w 21600"/>
                <a:gd name="T1" fmla="*/ 0 h 28984"/>
                <a:gd name="T2" fmla="*/ 0 w 21600"/>
                <a:gd name="T3" fmla="*/ 0 h 28984"/>
                <a:gd name="T4" fmla="*/ 0 w 21600"/>
                <a:gd name="T5" fmla="*/ 0 h 289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984"/>
                <a:gd name="T11" fmla="*/ 21600 w 21600"/>
                <a:gd name="T12" fmla="*/ 28984 h 28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984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834"/>
                    <a:pt x="21102" y="26488"/>
                    <a:pt x="20132" y="28984"/>
                  </a:cubicBezTo>
                </a:path>
                <a:path w="21600" h="28984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834"/>
                    <a:pt x="21102" y="26488"/>
                    <a:pt x="20132" y="28984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2" name="Arc 15"/>
            <p:cNvSpPr>
              <a:spLocks/>
            </p:cNvSpPr>
            <p:nvPr/>
          </p:nvSpPr>
          <p:spPr bwMode="auto">
            <a:xfrm>
              <a:off x="3408" y="1825"/>
              <a:ext cx="240" cy="535"/>
            </a:xfrm>
            <a:custGeom>
              <a:avLst/>
              <a:gdLst>
                <a:gd name="T0" fmla="*/ 0 w 21600"/>
                <a:gd name="T1" fmla="*/ 0 h 31145"/>
                <a:gd name="T2" fmla="*/ 0 w 21600"/>
                <a:gd name="T3" fmla="*/ 0 h 31145"/>
                <a:gd name="T4" fmla="*/ 0 w 21600"/>
                <a:gd name="T5" fmla="*/ 0 h 311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145"/>
                <a:gd name="T11" fmla="*/ 21600 w 21600"/>
                <a:gd name="T12" fmla="*/ 31145 h 31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145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34"/>
                    <a:pt x="20760" y="28061"/>
                    <a:pt x="19152" y="31145"/>
                  </a:cubicBezTo>
                </a:path>
                <a:path w="21600" h="31145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34"/>
                    <a:pt x="20760" y="28061"/>
                    <a:pt x="19152" y="31145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Arc 16"/>
            <p:cNvSpPr>
              <a:spLocks/>
            </p:cNvSpPr>
            <p:nvPr/>
          </p:nvSpPr>
          <p:spPr bwMode="auto">
            <a:xfrm>
              <a:off x="1824" y="2505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Arc 17"/>
            <p:cNvSpPr>
              <a:spLocks/>
            </p:cNvSpPr>
            <p:nvPr/>
          </p:nvSpPr>
          <p:spPr bwMode="auto">
            <a:xfrm>
              <a:off x="1968" y="2443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Arc 18"/>
            <p:cNvSpPr>
              <a:spLocks/>
            </p:cNvSpPr>
            <p:nvPr/>
          </p:nvSpPr>
          <p:spPr bwMode="auto">
            <a:xfrm>
              <a:off x="2112" y="2381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Arc 19"/>
            <p:cNvSpPr>
              <a:spLocks/>
            </p:cNvSpPr>
            <p:nvPr/>
          </p:nvSpPr>
          <p:spPr bwMode="auto">
            <a:xfrm>
              <a:off x="2256" y="2319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Arc 20"/>
            <p:cNvSpPr>
              <a:spLocks/>
            </p:cNvSpPr>
            <p:nvPr/>
          </p:nvSpPr>
          <p:spPr bwMode="auto">
            <a:xfrm>
              <a:off x="2400" y="2257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Arc 21"/>
            <p:cNvSpPr>
              <a:spLocks/>
            </p:cNvSpPr>
            <p:nvPr/>
          </p:nvSpPr>
          <p:spPr bwMode="auto">
            <a:xfrm>
              <a:off x="2544" y="2195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Arc 22"/>
            <p:cNvSpPr>
              <a:spLocks/>
            </p:cNvSpPr>
            <p:nvPr/>
          </p:nvSpPr>
          <p:spPr bwMode="auto">
            <a:xfrm flipV="1">
              <a:off x="2688" y="2147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Arc 23"/>
            <p:cNvSpPr>
              <a:spLocks/>
            </p:cNvSpPr>
            <p:nvPr/>
          </p:nvSpPr>
          <p:spPr bwMode="auto">
            <a:xfrm flipV="1">
              <a:off x="2832" y="2209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Arc 24"/>
            <p:cNvSpPr>
              <a:spLocks/>
            </p:cNvSpPr>
            <p:nvPr/>
          </p:nvSpPr>
          <p:spPr bwMode="auto">
            <a:xfrm flipV="1">
              <a:off x="2976" y="2271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2" name="Arc 25"/>
            <p:cNvSpPr>
              <a:spLocks/>
            </p:cNvSpPr>
            <p:nvPr/>
          </p:nvSpPr>
          <p:spPr bwMode="auto">
            <a:xfrm flipV="1">
              <a:off x="3120" y="2333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3" name="Arc 26"/>
            <p:cNvSpPr>
              <a:spLocks/>
            </p:cNvSpPr>
            <p:nvPr/>
          </p:nvSpPr>
          <p:spPr bwMode="auto">
            <a:xfrm flipV="1">
              <a:off x="3264" y="2338"/>
              <a:ext cx="240" cy="481"/>
            </a:xfrm>
            <a:custGeom>
              <a:avLst/>
              <a:gdLst>
                <a:gd name="T0" fmla="*/ 0 w 21600"/>
                <a:gd name="T1" fmla="*/ 0 h 27913"/>
                <a:gd name="T2" fmla="*/ 0 w 21600"/>
                <a:gd name="T3" fmla="*/ 0 h 27913"/>
                <a:gd name="T4" fmla="*/ 0 w 21600"/>
                <a:gd name="T5" fmla="*/ 0 h 279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913"/>
                <a:gd name="T11" fmla="*/ 21600 w 21600"/>
                <a:gd name="T12" fmla="*/ 27913 h 279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91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452"/>
                    <a:pt x="21234" y="25732"/>
                    <a:pt x="20516" y="27913"/>
                  </a:cubicBezTo>
                </a:path>
                <a:path w="21600" h="2791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452"/>
                    <a:pt x="21234" y="25732"/>
                    <a:pt x="20516" y="2791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4" name="Arc 27"/>
            <p:cNvSpPr>
              <a:spLocks/>
            </p:cNvSpPr>
            <p:nvPr/>
          </p:nvSpPr>
          <p:spPr bwMode="auto">
            <a:xfrm flipV="1">
              <a:off x="3408" y="2347"/>
              <a:ext cx="240" cy="534"/>
            </a:xfrm>
            <a:custGeom>
              <a:avLst/>
              <a:gdLst>
                <a:gd name="T0" fmla="*/ 0 w 21600"/>
                <a:gd name="T1" fmla="*/ 0 h 31065"/>
                <a:gd name="T2" fmla="*/ 0 w 21600"/>
                <a:gd name="T3" fmla="*/ 0 h 31065"/>
                <a:gd name="T4" fmla="*/ 0 w 21600"/>
                <a:gd name="T5" fmla="*/ 0 h 310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065"/>
                <a:gd name="T11" fmla="*/ 21600 w 21600"/>
                <a:gd name="T12" fmla="*/ 31065 h 310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065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04"/>
                    <a:pt x="20774" y="28001"/>
                    <a:pt x="19193" y="31064"/>
                  </a:cubicBezTo>
                </a:path>
                <a:path w="21600" h="31065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04"/>
                    <a:pt x="20774" y="28001"/>
                    <a:pt x="19193" y="31064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Arc 28"/>
            <p:cNvSpPr>
              <a:spLocks/>
            </p:cNvSpPr>
            <p:nvPr/>
          </p:nvSpPr>
          <p:spPr bwMode="auto">
            <a:xfrm flipV="1">
              <a:off x="1824" y="1776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6" name="Arc 29"/>
            <p:cNvSpPr>
              <a:spLocks/>
            </p:cNvSpPr>
            <p:nvPr/>
          </p:nvSpPr>
          <p:spPr bwMode="auto">
            <a:xfrm flipV="1">
              <a:off x="1968" y="1838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7" name="Arc 30"/>
            <p:cNvSpPr>
              <a:spLocks/>
            </p:cNvSpPr>
            <p:nvPr/>
          </p:nvSpPr>
          <p:spPr bwMode="auto">
            <a:xfrm flipV="1">
              <a:off x="2112" y="1900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8" name="Arc 31"/>
            <p:cNvSpPr>
              <a:spLocks/>
            </p:cNvSpPr>
            <p:nvPr/>
          </p:nvSpPr>
          <p:spPr bwMode="auto">
            <a:xfrm flipV="1">
              <a:off x="2256" y="1962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9" name="Arc 32"/>
            <p:cNvSpPr>
              <a:spLocks/>
            </p:cNvSpPr>
            <p:nvPr/>
          </p:nvSpPr>
          <p:spPr bwMode="auto">
            <a:xfrm flipV="1">
              <a:off x="2400" y="2024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0" name="Arc 33"/>
            <p:cNvSpPr>
              <a:spLocks/>
            </p:cNvSpPr>
            <p:nvPr/>
          </p:nvSpPr>
          <p:spPr bwMode="auto">
            <a:xfrm flipV="1">
              <a:off x="2544" y="2086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1" name="Arc 34"/>
            <p:cNvSpPr>
              <a:spLocks/>
            </p:cNvSpPr>
            <p:nvPr/>
          </p:nvSpPr>
          <p:spPr bwMode="auto">
            <a:xfrm>
              <a:off x="3648" y="1779"/>
              <a:ext cx="192" cy="1152"/>
            </a:xfrm>
            <a:custGeom>
              <a:avLst/>
              <a:gdLst>
                <a:gd name="T0" fmla="*/ 0 w 18399"/>
                <a:gd name="T1" fmla="*/ 0 h 21600"/>
                <a:gd name="T2" fmla="*/ 0 w 18399"/>
                <a:gd name="T3" fmla="*/ 0 h 21600"/>
                <a:gd name="T4" fmla="*/ 0 w 18399"/>
                <a:gd name="T5" fmla="*/ 0 h 21600"/>
                <a:gd name="T6" fmla="*/ 0 60000 65536"/>
                <a:gd name="T7" fmla="*/ 0 60000 65536"/>
                <a:gd name="T8" fmla="*/ 0 60000 65536"/>
                <a:gd name="T9" fmla="*/ 0 w 18399"/>
                <a:gd name="T10" fmla="*/ 0 h 21600"/>
                <a:gd name="T11" fmla="*/ 18399 w 183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99" h="21600" fill="none" extrusionOk="0">
                  <a:moveTo>
                    <a:pt x="-1" y="0"/>
                  </a:moveTo>
                  <a:cubicBezTo>
                    <a:pt x="7502" y="0"/>
                    <a:pt x="14468" y="3893"/>
                    <a:pt x="18398" y="10284"/>
                  </a:cubicBezTo>
                </a:path>
                <a:path w="18399" h="21600" stroke="0" extrusionOk="0">
                  <a:moveTo>
                    <a:pt x="-1" y="0"/>
                  </a:moveTo>
                  <a:cubicBezTo>
                    <a:pt x="7502" y="0"/>
                    <a:pt x="14468" y="3893"/>
                    <a:pt x="18398" y="1028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2" name="Arc 35"/>
            <p:cNvSpPr>
              <a:spLocks/>
            </p:cNvSpPr>
            <p:nvPr/>
          </p:nvSpPr>
          <p:spPr bwMode="auto">
            <a:xfrm flipV="1">
              <a:off x="3648" y="1776"/>
              <a:ext cx="195" cy="1152"/>
            </a:xfrm>
            <a:custGeom>
              <a:avLst/>
              <a:gdLst>
                <a:gd name="T0" fmla="*/ 0 w 19783"/>
                <a:gd name="T1" fmla="*/ 0 h 21600"/>
                <a:gd name="T2" fmla="*/ 0 w 19783"/>
                <a:gd name="T3" fmla="*/ 0 h 21600"/>
                <a:gd name="T4" fmla="*/ 0 w 19783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3"/>
                <a:gd name="T10" fmla="*/ 0 h 21600"/>
                <a:gd name="T11" fmla="*/ 19783 w 19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3" h="21600" fill="none" extrusionOk="0">
                  <a:moveTo>
                    <a:pt x="-1" y="17"/>
                  </a:moveTo>
                  <a:cubicBezTo>
                    <a:pt x="292" y="5"/>
                    <a:pt x="585" y="-1"/>
                    <a:pt x="879" y="0"/>
                  </a:cubicBezTo>
                  <a:cubicBezTo>
                    <a:pt x="8740" y="0"/>
                    <a:pt x="15980" y="4270"/>
                    <a:pt x="19783" y="11150"/>
                  </a:cubicBezTo>
                </a:path>
                <a:path w="19783" h="21600" stroke="0" extrusionOk="0">
                  <a:moveTo>
                    <a:pt x="-1" y="17"/>
                  </a:moveTo>
                  <a:cubicBezTo>
                    <a:pt x="292" y="5"/>
                    <a:pt x="585" y="-1"/>
                    <a:pt x="879" y="0"/>
                  </a:cubicBezTo>
                  <a:cubicBezTo>
                    <a:pt x="8740" y="0"/>
                    <a:pt x="15980" y="4270"/>
                    <a:pt x="19783" y="11150"/>
                  </a:cubicBezTo>
                  <a:lnTo>
                    <a:pt x="879" y="21600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46" name="Text Box 36"/>
          <p:cNvSpPr txBox="1">
            <a:spLocks noChangeArrowheads="1"/>
          </p:cNvSpPr>
          <p:nvPr/>
        </p:nvSpPr>
        <p:spPr bwMode="auto">
          <a:xfrm>
            <a:off x="685800" y="1760538"/>
            <a:ext cx="19050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Sprecher 1</a:t>
            </a:r>
          </a:p>
          <a:p>
            <a:pPr algn="l"/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60000"/>
              </a:lnSpc>
            </a:pPr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Sprecher 2</a:t>
            </a:r>
          </a:p>
        </p:txBody>
      </p:sp>
      <p:graphicFrame>
        <p:nvGraphicFramePr>
          <p:cNvPr id="18436" name="Object 37"/>
          <p:cNvGraphicFramePr>
            <a:graphicFrameLocks noChangeAspect="1"/>
          </p:cNvGraphicFramePr>
          <p:nvPr/>
        </p:nvGraphicFramePr>
        <p:xfrm>
          <a:off x="1219200" y="2209800"/>
          <a:ext cx="1120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CorelPhotoPaint.Image.7" r:id="rId7" imgW="2000000" imgH="2514286" progId="CorelPhotoPaint.Image.7">
                  <p:embed/>
                </p:oleObj>
              </mc:Choice>
              <mc:Fallback>
                <p:oleObj name="CorelPhotoPaint.Image.7" r:id="rId7" imgW="2000000" imgH="2514286" progId="CorelPhotoPaint.Image.7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11207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8"/>
          <p:cNvGraphicFramePr>
            <a:graphicFrameLocks noChangeAspect="1"/>
          </p:cNvGraphicFramePr>
          <p:nvPr/>
        </p:nvGraphicFramePr>
        <p:xfrm>
          <a:off x="1179513" y="4495800"/>
          <a:ext cx="11795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" name="CorelPhotoPaint.Image.7" r:id="rId9" imgW="1838095" imgH="2257143" progId="CorelPhotoPaint.Image.7">
                  <p:embed/>
                </p:oleObj>
              </mc:Choice>
              <mc:Fallback>
                <p:oleObj name="CorelPhotoPaint.Image.7" r:id="rId9" imgW="1838095" imgH="2257143" progId="CorelPhotoPaint.Image.7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495800"/>
                        <a:ext cx="11795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946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21BCC84-98BB-45E6-BD02-74A6EA58FEFE}" type="slidenum">
              <a:rPr lang="de-DE" sz="1000" smtClean="0"/>
              <a:pPr/>
              <a:t>39</a:t>
            </a:fld>
            <a:r>
              <a:rPr lang="de-DE" sz="1000" smtClean="0"/>
              <a:t> -</a:t>
            </a: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>
            <a:off x="715963" y="325438"/>
            <a:ext cx="7772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de-DE" sz="2500" b="1">
                <a:solidFill>
                  <a:srgbClr val="000099"/>
                </a:solidFill>
                <a:latin typeface="Arial Black" pitchFamily="34" charset="0"/>
              </a:rPr>
              <a:t>ICA</a:t>
            </a:r>
            <a:r>
              <a:rPr lang="de-DE" sz="32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sz="2500" b="1">
                <a:solidFill>
                  <a:srgbClr val="000099"/>
                </a:solidFill>
                <a:latin typeface="Arial Black" pitchFamily="34" charset="0"/>
              </a:rPr>
              <a:t>Anwendung:</a:t>
            </a:r>
            <a:r>
              <a:rPr lang="de-DE" sz="32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sz="2500" b="1">
                <a:solidFill>
                  <a:srgbClr val="000099"/>
                </a:solidFill>
                <a:latin typeface="Arial Black" pitchFamily="34" charset="0"/>
              </a:rPr>
              <a:t>Audioanalyse</a:t>
            </a:r>
          </a:p>
        </p:txBody>
      </p:sp>
      <p:graphicFrame>
        <p:nvGraphicFramePr>
          <p:cNvPr id="19458" name="Object 3"/>
          <p:cNvGraphicFramePr>
            <a:graphicFrameLocks/>
          </p:cNvGraphicFramePr>
          <p:nvPr/>
        </p:nvGraphicFramePr>
        <p:xfrm>
          <a:off x="850900" y="2647950"/>
          <a:ext cx="37211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Document" r:id="rId4" imgW="4986000" imgH="2490480" progId="Word.Document.6">
                  <p:embed/>
                </p:oleObj>
              </mc:Choice>
              <mc:Fallback>
                <p:oleObj name="Document" r:id="rId4" imgW="4986000" imgH="2490480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647950"/>
                        <a:ext cx="37211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531266"/>
              </p:ext>
            </p:extLst>
          </p:nvPr>
        </p:nvGraphicFramePr>
        <p:xfrm>
          <a:off x="4030663" y="24130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Objekt-Manager-Shellobjekt" showAsIcon="1" r:id="rId6" imgW="914400" imgH="792360" progId="Package">
                  <p:embed/>
                </p:oleObj>
              </mc:Choice>
              <mc:Fallback>
                <p:oleObj name="Objekt-Manager-Shellobjekt" showAsIcon="1" r:id="rId6" imgW="914400" imgH="792360" progId="Packag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413000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182044"/>
              </p:ext>
            </p:extLst>
          </p:nvPr>
        </p:nvGraphicFramePr>
        <p:xfrm>
          <a:off x="4000500" y="37306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Objekt-Manager-Shellobjekt" showAsIcon="1" r:id="rId8" imgW="914400" imgH="792360" progId="Package">
                  <p:embed/>
                </p:oleObj>
              </mc:Choice>
              <mc:Fallback>
                <p:oleObj name="Objekt-Manager-Shellobjekt" showAsIcon="1" r:id="rId8" imgW="914400" imgH="792360" progId="Package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730625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05500" y="11223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/>
              <a:t>2 Sprecher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1417638" y="1808163"/>
            <a:ext cx="258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 sz="2800">
                <a:solidFill>
                  <a:schemeClr val="tx2"/>
                </a:solidFill>
                <a:latin typeface="Times New Roman" pitchFamily="18" charset="0"/>
              </a:rPr>
              <a:t>mixed sources    </a:t>
            </a: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5405438" y="1800225"/>
            <a:ext cx="2560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800">
                <a:solidFill>
                  <a:schemeClr val="tx2"/>
                </a:solidFill>
                <a:latin typeface="Times New Roman" pitchFamily="18" charset="0"/>
              </a:rPr>
              <a:t>demixed sources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850900" y="1168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Coctail-Party-Effekt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534025" y="2676525"/>
            <a:ext cx="28479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56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064500" cy="324008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sym typeface="Symbol" pitchFamily="18" charset="2"/>
              </a:rPr>
              <a:t>Lösung : Normierung der Gewichte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b="0" dirty="0" smtClean="0">
                <a:latin typeface="Symbol" pitchFamily="18" charset="2"/>
                <a:cs typeface="Times New Roman" pitchFamily="18" charset="0"/>
              </a:rPr>
              <a:t>	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 =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 +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dirty="0" err="1" smtClean="0">
                <a:latin typeface="TIMES" charset="0"/>
                <a:cs typeface="Times New Roman" pitchFamily="18" charset="0"/>
              </a:rPr>
              <a:t>x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  	</a:t>
            </a:r>
            <a:r>
              <a:rPr lang="de-DE" sz="2000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mit</a:t>
            </a:r>
            <a:r>
              <a:rPr lang="de-DE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  |w</a:t>
            </a:r>
            <a:r>
              <a:rPr lang="de-DE" sz="2000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(t)</a:t>
            </a:r>
            <a:r>
              <a:rPr lang="de-DE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| </a:t>
            </a:r>
            <a:r>
              <a:rPr lang="de-DE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= 1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solidFill>
                  <a:srgbClr val="00B0F0"/>
                </a:solidFill>
                <a:latin typeface="TIMES" charset="0"/>
                <a:cs typeface="Times New Roman" pitchFamily="18" charset="0"/>
              </a:rPr>
              <a:t>Wie?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latin typeface="TIMES" charset="0"/>
                <a:cs typeface="Times New Roman" pitchFamily="18" charset="0"/>
              </a:rPr>
              <a:t>	 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=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  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+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dirty="0" err="1" smtClean="0">
                <a:latin typeface="TIMES" charset="0"/>
                <a:cs typeface="Times New Roman" pitchFamily="18" charset="0"/>
              </a:rPr>
              <a:t>x</a:t>
            </a:r>
            <a:endParaRPr lang="de-DE" dirty="0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85000"/>
              </a:lnSpc>
              <a:spcAft>
                <a:spcPct val="0"/>
              </a:spcAft>
              <a:buFontTx/>
              <a:buNone/>
            </a:pPr>
            <a:r>
              <a:rPr lang="de-DE" dirty="0" smtClean="0">
                <a:latin typeface="TIMES" charset="0"/>
                <a:cs typeface="Times New Roman" pitchFamily="18" charset="0"/>
              </a:rPr>
              <a:t>          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 = ____=</a:t>
            </a:r>
            <a:r>
              <a:rPr lang="de-DE" b="0" dirty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 </a:t>
            </a:r>
            <a:r>
              <a:rPr lang="de-DE" u="sng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u="sng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u="sng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u="sng" dirty="0" smtClean="0">
                <a:latin typeface="TIMES" charset="0"/>
                <a:cs typeface="Times New Roman" pitchFamily="18" charset="0"/>
              </a:rPr>
              <a:t>+</a:t>
            </a:r>
            <a:r>
              <a:rPr lang="de-DE" u="sng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u="sng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u="sng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u="sng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u="sng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u="sng" dirty="0" err="1" smtClean="0">
                <a:latin typeface="TIMES" charset="0"/>
                <a:cs typeface="Times New Roman" pitchFamily="18" charset="0"/>
              </a:rPr>
              <a:t>x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 </a:t>
            </a:r>
            <a:endParaRPr lang="de-DE" sz="2000" b="0" u="sng" dirty="0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sz="2000" b="0" dirty="0" smtClean="0">
                <a:latin typeface="TIMES" charset="0"/>
                <a:cs typeface="Times New Roman" pitchFamily="18" charset="0"/>
              </a:rPr>
              <a:t>	         |      |              |      |	</a:t>
            </a:r>
          </a:p>
        </p:txBody>
      </p:sp>
      <p:sp>
        <p:nvSpPr>
          <p:cNvPr id="410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10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202D465-557A-462E-8A6F-68B35D030BFD}" type="slidenum">
              <a:rPr lang="de-DE" sz="1000" smtClean="0"/>
              <a:pPr/>
              <a:t>4</a:t>
            </a:fld>
            <a:r>
              <a:rPr lang="de-DE" sz="1000" smtClean="0"/>
              <a:t> -</a:t>
            </a:r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Hebb‘sches Lernen - Ergänzungen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827088" y="4836160"/>
            <a:ext cx="77057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de-DE" sz="2400" b="1" dirty="0"/>
              <a:t>Wohin</a:t>
            </a:r>
            <a:r>
              <a:rPr lang="de-DE" dirty="0"/>
              <a:t> konvergiert </a:t>
            </a:r>
            <a:r>
              <a:rPr lang="de-DE" b="1" dirty="0"/>
              <a:t>w</a:t>
            </a:r>
            <a:r>
              <a:rPr lang="de-DE" dirty="0"/>
              <a:t>(t) ?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de-DE" sz="2400" dirty="0">
                <a:latin typeface="Arial Black" pitchFamily="34" charset="0"/>
              </a:rPr>
              <a:t>Rechnung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de-DE" b="1" dirty="0">
                <a:solidFill>
                  <a:schemeClr val="accent2"/>
                </a:solidFill>
                <a:sym typeface="Symbol" pitchFamily="18" charset="2"/>
              </a:rPr>
              <a:t> </a:t>
            </a:r>
            <a:r>
              <a:rPr lang="de-DE" sz="2400" b="1" dirty="0">
                <a:solidFill>
                  <a:schemeClr val="accent2"/>
                </a:solidFill>
              </a:rPr>
              <a:t>Eigenvektoren</a:t>
            </a:r>
            <a:r>
              <a:rPr lang="de-DE" dirty="0"/>
              <a:t> der Autokorrelationsmatrix </a:t>
            </a:r>
            <a:r>
              <a:rPr lang="de-DE" sz="2400" b="1" dirty="0" err="1"/>
              <a:t>C</a:t>
            </a:r>
            <a:r>
              <a:rPr lang="de-DE" sz="2400" baseline="-25000" dirty="0" err="1"/>
              <a:t>xx</a:t>
            </a:r>
            <a:r>
              <a:rPr lang="de-DE" sz="2400" dirty="0"/>
              <a:t>:= </a:t>
            </a:r>
            <a:r>
              <a:rPr lang="de-DE" sz="2800" b="1" dirty="0">
                <a:sym typeface="Symbol" pitchFamily="18" charset="2"/>
              </a:rPr>
              <a:t></a:t>
            </a:r>
            <a:r>
              <a:rPr lang="de-DE" sz="2400" b="1" dirty="0" err="1"/>
              <a:t>xx</a:t>
            </a:r>
            <a:r>
              <a:rPr lang="de-DE" sz="2400" baseline="30000" dirty="0" err="1"/>
              <a:t>T</a:t>
            </a:r>
            <a:r>
              <a:rPr lang="de-DE" sz="2800" b="1" dirty="0">
                <a:sym typeface="Symbol" pitchFamily="18" charset="2"/>
              </a:rPr>
              <a:t> </a:t>
            </a:r>
            <a:r>
              <a:rPr lang="de-DE" dirty="0"/>
              <a:t>!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76375" y="2924175"/>
            <a:ext cx="2595563" cy="1298575"/>
            <a:chOff x="930" y="1842"/>
            <a:chExt cx="1635" cy="818"/>
          </a:xfrm>
        </p:grpSpPr>
        <p:graphicFrame>
          <p:nvGraphicFramePr>
            <p:cNvPr id="4099" name="Object 10"/>
            <p:cNvGraphicFramePr>
              <a:graphicFrameLocks noChangeAspect="1"/>
            </p:cNvGraphicFramePr>
            <p:nvPr/>
          </p:nvGraphicFramePr>
          <p:xfrm>
            <a:off x="930" y="1842"/>
            <a:ext cx="25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0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842"/>
                          <a:ext cx="25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13"/>
            <p:cNvGraphicFramePr>
              <a:graphicFrameLocks noChangeAspect="1"/>
            </p:cNvGraphicFramePr>
            <p:nvPr/>
          </p:nvGraphicFramePr>
          <p:xfrm>
            <a:off x="1447" y="2387"/>
            <a:ext cx="25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" y="2387"/>
                          <a:ext cx="25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4"/>
            <p:cNvGraphicFramePr>
              <a:graphicFrameLocks noChangeAspect="1"/>
            </p:cNvGraphicFramePr>
            <p:nvPr/>
          </p:nvGraphicFramePr>
          <p:xfrm>
            <a:off x="1465" y="2115"/>
            <a:ext cx="252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" name="Equation" r:id="rId7" imgW="152280" imgH="164880" progId="Equation.DSMT4">
                    <p:embed/>
                  </p:oleObj>
                </mc:Choice>
                <mc:Fallback>
                  <p:oleObj name="Equation" r:id="rId7" imgW="152280" imgH="16488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5" y="2115"/>
                          <a:ext cx="252" cy="2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17"/>
            <p:cNvGraphicFramePr>
              <a:graphicFrameLocks noChangeAspect="1"/>
            </p:cNvGraphicFramePr>
            <p:nvPr/>
          </p:nvGraphicFramePr>
          <p:xfrm>
            <a:off x="2313" y="2381"/>
            <a:ext cx="25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" name="Equation" r:id="rId8" imgW="152280" imgH="164880" progId="Equation.DSMT4">
                    <p:embed/>
                  </p:oleObj>
                </mc:Choice>
                <mc:Fallback>
                  <p:oleObj name="Equation" r:id="rId8" imgW="152280" imgH="16488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3" y="2381"/>
                          <a:ext cx="25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0179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B2DAF9C-B7B3-467D-967A-3F842B451432}" type="slidenum">
              <a:rPr lang="de-DE" sz="1000" smtClean="0"/>
              <a:pPr/>
              <a:t>40</a:t>
            </a:fld>
            <a:r>
              <a:rPr lang="de-DE" sz="1000" smtClean="0"/>
              <a:t> -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Lineares ICA-Modell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054350" y="2125663"/>
            <a:ext cx="1266825" cy="11525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0182" name="Group 4"/>
          <p:cNvGrpSpPr>
            <a:grpSpLocks/>
          </p:cNvGrpSpPr>
          <p:nvPr/>
        </p:nvGrpSpPr>
        <p:grpSpPr bwMode="auto">
          <a:xfrm>
            <a:off x="2608263" y="2260600"/>
            <a:ext cx="428625" cy="863600"/>
            <a:chOff x="1836" y="1756"/>
            <a:chExt cx="215" cy="363"/>
          </a:xfrm>
        </p:grpSpPr>
        <p:grpSp>
          <p:nvGrpSpPr>
            <p:cNvPr id="50210" name="Group 5"/>
            <p:cNvGrpSpPr>
              <a:grpSpLocks/>
            </p:cNvGrpSpPr>
            <p:nvPr/>
          </p:nvGrpSpPr>
          <p:grpSpPr bwMode="auto">
            <a:xfrm>
              <a:off x="1839" y="1756"/>
              <a:ext cx="212" cy="21"/>
              <a:chOff x="1839" y="1756"/>
              <a:chExt cx="212" cy="21"/>
            </a:xfrm>
          </p:grpSpPr>
          <p:sp>
            <p:nvSpPr>
              <p:cNvPr id="50218" name="Line 6"/>
              <p:cNvSpPr>
                <a:spLocks noChangeShapeType="1"/>
              </p:cNvSpPr>
              <p:nvPr/>
            </p:nvSpPr>
            <p:spPr bwMode="auto">
              <a:xfrm flipH="1">
                <a:off x="1869" y="1766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19" name="Oval 7"/>
              <p:cNvSpPr>
                <a:spLocks noChangeArrowheads="1"/>
              </p:cNvSpPr>
              <p:nvPr/>
            </p:nvSpPr>
            <p:spPr bwMode="auto">
              <a:xfrm>
                <a:off x="1839" y="1756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0211" name="Group 8"/>
            <p:cNvGrpSpPr>
              <a:grpSpLocks/>
            </p:cNvGrpSpPr>
            <p:nvPr/>
          </p:nvGrpSpPr>
          <p:grpSpPr bwMode="auto">
            <a:xfrm>
              <a:off x="1836" y="1845"/>
              <a:ext cx="212" cy="21"/>
              <a:chOff x="1836" y="1845"/>
              <a:chExt cx="212" cy="21"/>
            </a:xfrm>
          </p:grpSpPr>
          <p:sp>
            <p:nvSpPr>
              <p:cNvPr id="50216" name="Line 9"/>
              <p:cNvSpPr>
                <a:spLocks noChangeShapeType="1"/>
              </p:cNvSpPr>
              <p:nvPr/>
            </p:nvSpPr>
            <p:spPr bwMode="auto">
              <a:xfrm flipH="1">
                <a:off x="1866" y="1855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17" name="Oval 10"/>
              <p:cNvSpPr>
                <a:spLocks noChangeArrowheads="1"/>
              </p:cNvSpPr>
              <p:nvPr/>
            </p:nvSpPr>
            <p:spPr bwMode="auto">
              <a:xfrm>
                <a:off x="1836" y="1845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0212" name="Group 11"/>
            <p:cNvGrpSpPr>
              <a:grpSpLocks/>
            </p:cNvGrpSpPr>
            <p:nvPr/>
          </p:nvGrpSpPr>
          <p:grpSpPr bwMode="auto">
            <a:xfrm>
              <a:off x="1839" y="2098"/>
              <a:ext cx="212" cy="21"/>
              <a:chOff x="1839" y="2098"/>
              <a:chExt cx="212" cy="21"/>
            </a:xfrm>
          </p:grpSpPr>
          <p:sp>
            <p:nvSpPr>
              <p:cNvPr id="50214" name="Line 12"/>
              <p:cNvSpPr>
                <a:spLocks noChangeShapeType="1"/>
              </p:cNvSpPr>
              <p:nvPr/>
            </p:nvSpPr>
            <p:spPr bwMode="auto">
              <a:xfrm flipH="1">
                <a:off x="1869" y="2108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15" name="Oval 13"/>
              <p:cNvSpPr>
                <a:spLocks noChangeArrowheads="1"/>
              </p:cNvSpPr>
              <p:nvPr/>
            </p:nvSpPr>
            <p:spPr bwMode="auto">
              <a:xfrm>
                <a:off x="1839" y="2098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0213" name="Rectangle 14"/>
            <p:cNvSpPr>
              <a:spLocks noChangeArrowheads="1"/>
            </p:cNvSpPr>
            <p:nvPr/>
          </p:nvSpPr>
          <p:spPr bwMode="auto">
            <a:xfrm>
              <a:off x="1850" y="1843"/>
              <a:ext cx="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</p:txBody>
        </p:sp>
      </p:grpSp>
      <p:sp>
        <p:nvSpPr>
          <p:cNvPr id="50183" name="Rectangle 15"/>
          <p:cNvSpPr>
            <a:spLocks noChangeArrowheads="1"/>
          </p:cNvSpPr>
          <p:nvPr/>
        </p:nvSpPr>
        <p:spPr bwMode="auto">
          <a:xfrm>
            <a:off x="3368675" y="2236788"/>
            <a:ext cx="66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 sz="4000" b="1">
                <a:latin typeface="Times New Roman" pitchFamily="18" charset="0"/>
              </a:rPr>
              <a:t>M</a:t>
            </a:r>
          </a:p>
        </p:txBody>
      </p:sp>
      <p:grpSp>
        <p:nvGrpSpPr>
          <p:cNvPr id="50184" name="Group 16"/>
          <p:cNvGrpSpPr>
            <a:grpSpLocks/>
          </p:cNvGrpSpPr>
          <p:nvPr/>
        </p:nvGrpSpPr>
        <p:grpSpPr bwMode="auto">
          <a:xfrm>
            <a:off x="6692900" y="2184400"/>
            <a:ext cx="427038" cy="863600"/>
            <a:chOff x="3886" y="1724"/>
            <a:chExt cx="215" cy="363"/>
          </a:xfrm>
        </p:grpSpPr>
        <p:grpSp>
          <p:nvGrpSpPr>
            <p:cNvPr id="50200" name="Group 17"/>
            <p:cNvGrpSpPr>
              <a:grpSpLocks/>
            </p:cNvGrpSpPr>
            <p:nvPr/>
          </p:nvGrpSpPr>
          <p:grpSpPr bwMode="auto">
            <a:xfrm>
              <a:off x="3886" y="1724"/>
              <a:ext cx="212" cy="21"/>
              <a:chOff x="3886" y="1724"/>
              <a:chExt cx="212" cy="21"/>
            </a:xfrm>
          </p:grpSpPr>
          <p:sp>
            <p:nvSpPr>
              <p:cNvPr id="50208" name="Line 18"/>
              <p:cNvSpPr>
                <a:spLocks noChangeShapeType="1"/>
              </p:cNvSpPr>
              <p:nvPr/>
            </p:nvSpPr>
            <p:spPr bwMode="auto">
              <a:xfrm>
                <a:off x="3886" y="1734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09" name="Oval 19"/>
              <p:cNvSpPr>
                <a:spLocks noChangeArrowheads="1"/>
              </p:cNvSpPr>
              <p:nvPr/>
            </p:nvSpPr>
            <p:spPr bwMode="auto">
              <a:xfrm>
                <a:off x="4075" y="1724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0201" name="Group 20"/>
            <p:cNvGrpSpPr>
              <a:grpSpLocks/>
            </p:cNvGrpSpPr>
            <p:nvPr/>
          </p:nvGrpSpPr>
          <p:grpSpPr bwMode="auto">
            <a:xfrm>
              <a:off x="3889" y="1813"/>
              <a:ext cx="212" cy="21"/>
              <a:chOff x="3889" y="1813"/>
              <a:chExt cx="212" cy="21"/>
            </a:xfrm>
          </p:grpSpPr>
          <p:sp>
            <p:nvSpPr>
              <p:cNvPr id="50206" name="Line 21"/>
              <p:cNvSpPr>
                <a:spLocks noChangeShapeType="1"/>
              </p:cNvSpPr>
              <p:nvPr/>
            </p:nvSpPr>
            <p:spPr bwMode="auto">
              <a:xfrm>
                <a:off x="3889" y="1823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07" name="Oval 22"/>
              <p:cNvSpPr>
                <a:spLocks noChangeArrowheads="1"/>
              </p:cNvSpPr>
              <p:nvPr/>
            </p:nvSpPr>
            <p:spPr bwMode="auto">
              <a:xfrm>
                <a:off x="4078" y="1813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0202" name="Group 23"/>
            <p:cNvGrpSpPr>
              <a:grpSpLocks/>
            </p:cNvGrpSpPr>
            <p:nvPr/>
          </p:nvGrpSpPr>
          <p:grpSpPr bwMode="auto">
            <a:xfrm>
              <a:off x="3886" y="2066"/>
              <a:ext cx="212" cy="21"/>
              <a:chOff x="3886" y="2066"/>
              <a:chExt cx="212" cy="21"/>
            </a:xfrm>
          </p:grpSpPr>
          <p:sp>
            <p:nvSpPr>
              <p:cNvPr id="50204" name="Line 24"/>
              <p:cNvSpPr>
                <a:spLocks noChangeShapeType="1"/>
              </p:cNvSpPr>
              <p:nvPr/>
            </p:nvSpPr>
            <p:spPr bwMode="auto">
              <a:xfrm>
                <a:off x="3886" y="2076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05" name="Oval 25"/>
              <p:cNvSpPr>
                <a:spLocks noChangeArrowheads="1"/>
              </p:cNvSpPr>
              <p:nvPr/>
            </p:nvSpPr>
            <p:spPr bwMode="auto">
              <a:xfrm>
                <a:off x="4075" y="2066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0203" name="Rectangle 26"/>
            <p:cNvSpPr>
              <a:spLocks noChangeArrowheads="1"/>
            </p:cNvSpPr>
            <p:nvPr/>
          </p:nvSpPr>
          <p:spPr bwMode="auto">
            <a:xfrm flipH="1">
              <a:off x="3974" y="1811"/>
              <a:ext cx="1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</p:txBody>
        </p:sp>
      </p:grpSp>
      <p:sp>
        <p:nvSpPr>
          <p:cNvPr id="50185" name="Rectangle 27"/>
          <p:cNvSpPr>
            <a:spLocks noChangeArrowheads="1"/>
          </p:cNvSpPr>
          <p:nvPr/>
        </p:nvSpPr>
        <p:spPr bwMode="auto">
          <a:xfrm>
            <a:off x="2290763" y="1820863"/>
            <a:ext cx="36512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n</a:t>
            </a:r>
          </a:p>
        </p:txBody>
      </p:sp>
      <p:sp>
        <p:nvSpPr>
          <p:cNvPr id="50186" name="Rectangle 28"/>
          <p:cNvSpPr>
            <a:spLocks noChangeArrowheads="1"/>
          </p:cNvSpPr>
          <p:nvPr/>
        </p:nvSpPr>
        <p:spPr bwMode="auto">
          <a:xfrm>
            <a:off x="4602163" y="1916113"/>
            <a:ext cx="5683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x</a:t>
            </a:r>
            <a:r>
              <a:rPr lang="de-DE" baseline="-25000">
                <a:latin typeface="Times New Roman" pitchFamily="18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x</a:t>
            </a:r>
            <a:r>
              <a:rPr lang="de-DE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</a:pPr>
            <a:endParaRPr lang="de-DE" baseline="-2500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 x</a:t>
            </a:r>
            <a:r>
              <a:rPr lang="de-DE" baseline="-25000">
                <a:latin typeface="Times New Roman" pitchFamily="18" charset="0"/>
              </a:rPr>
              <a:t>n</a:t>
            </a:r>
          </a:p>
        </p:txBody>
      </p:sp>
      <p:sp>
        <p:nvSpPr>
          <p:cNvPr id="50187" name="Rectangle 29"/>
          <p:cNvSpPr>
            <a:spLocks noChangeArrowheads="1"/>
          </p:cNvSpPr>
          <p:nvPr/>
        </p:nvSpPr>
        <p:spPr bwMode="auto">
          <a:xfrm>
            <a:off x="5413375" y="2087563"/>
            <a:ext cx="1266825" cy="11525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8" name="Rectangle 30"/>
          <p:cNvSpPr>
            <a:spLocks noChangeArrowheads="1"/>
          </p:cNvSpPr>
          <p:nvPr/>
        </p:nvSpPr>
        <p:spPr bwMode="auto">
          <a:xfrm>
            <a:off x="5734050" y="2268538"/>
            <a:ext cx="6905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 sz="4000" b="1">
                <a:latin typeface="Times New Roman" pitchFamily="18" charset="0"/>
              </a:rPr>
              <a:t>W</a:t>
            </a:r>
          </a:p>
        </p:txBody>
      </p:sp>
      <p:sp>
        <p:nvSpPr>
          <p:cNvPr id="50189" name="Rectangle 31"/>
          <p:cNvSpPr>
            <a:spLocks noChangeArrowheads="1"/>
          </p:cNvSpPr>
          <p:nvPr/>
        </p:nvSpPr>
        <p:spPr bwMode="auto">
          <a:xfrm>
            <a:off x="7200900" y="1860550"/>
            <a:ext cx="393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y</a:t>
            </a:r>
            <a:r>
              <a:rPr lang="de-DE" baseline="-25000">
                <a:latin typeface="Times New Roman" pitchFamily="18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y</a:t>
            </a:r>
            <a:r>
              <a:rPr lang="de-DE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y</a:t>
            </a:r>
            <a:r>
              <a:rPr lang="de-DE" baseline="-25000">
                <a:latin typeface="Times New Roman" pitchFamily="18" charset="0"/>
              </a:rPr>
              <a:t>n</a:t>
            </a:r>
          </a:p>
        </p:txBody>
      </p:sp>
      <p:grpSp>
        <p:nvGrpSpPr>
          <p:cNvPr id="50190" name="Group 32"/>
          <p:cNvGrpSpPr>
            <a:grpSpLocks/>
          </p:cNvGrpSpPr>
          <p:nvPr/>
        </p:nvGrpSpPr>
        <p:grpSpPr bwMode="auto">
          <a:xfrm>
            <a:off x="4352925" y="2270125"/>
            <a:ext cx="1030288" cy="812800"/>
            <a:chOff x="2712" y="1760"/>
            <a:chExt cx="517" cy="342"/>
          </a:xfrm>
        </p:grpSpPr>
        <p:sp>
          <p:nvSpPr>
            <p:cNvPr id="50196" name="Line 33"/>
            <p:cNvSpPr>
              <a:spLocks noChangeShapeType="1"/>
            </p:cNvSpPr>
            <p:nvPr/>
          </p:nvSpPr>
          <p:spPr bwMode="auto">
            <a:xfrm>
              <a:off x="2712" y="1760"/>
              <a:ext cx="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97" name="Line 34"/>
            <p:cNvSpPr>
              <a:spLocks noChangeShapeType="1"/>
            </p:cNvSpPr>
            <p:nvPr/>
          </p:nvSpPr>
          <p:spPr bwMode="auto">
            <a:xfrm>
              <a:off x="2720" y="1849"/>
              <a:ext cx="5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98" name="Line 35"/>
            <p:cNvSpPr>
              <a:spLocks noChangeShapeType="1"/>
            </p:cNvSpPr>
            <p:nvPr/>
          </p:nvSpPr>
          <p:spPr bwMode="auto">
            <a:xfrm>
              <a:off x="2712" y="2102"/>
              <a:ext cx="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99" name="Rectangle 36"/>
            <p:cNvSpPr>
              <a:spLocks noChangeArrowheads="1"/>
            </p:cNvSpPr>
            <p:nvPr/>
          </p:nvSpPr>
          <p:spPr bwMode="auto">
            <a:xfrm flipH="1">
              <a:off x="3059" y="1837"/>
              <a:ext cx="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</p:txBody>
        </p:sp>
      </p:grpSp>
      <p:sp>
        <p:nvSpPr>
          <p:cNvPr id="50191" name="Rectangle 37"/>
          <p:cNvSpPr>
            <a:spLocks noChangeArrowheads="1"/>
          </p:cNvSpPr>
          <p:nvPr/>
        </p:nvSpPr>
        <p:spPr bwMode="auto">
          <a:xfrm>
            <a:off x="2840038" y="1343025"/>
            <a:ext cx="402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/>
              <a:t>Quellenmix	   Entmischung</a:t>
            </a:r>
          </a:p>
        </p:txBody>
      </p:sp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825500" y="3616325"/>
            <a:ext cx="756443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2400" b="1">
                <a:solidFill>
                  <a:schemeClr val="tx2"/>
                </a:solidFill>
              </a:rPr>
              <a:t>Ziel:		W      M</a:t>
            </a:r>
            <a:r>
              <a:rPr lang="de-DE" sz="2400" b="1" baseline="30000">
                <a:solidFill>
                  <a:schemeClr val="tx2"/>
                </a:solidFill>
              </a:rPr>
              <a:t>-1</a:t>
            </a:r>
          </a:p>
          <a:p>
            <a:pPr marL="639763" indent="-639763" algn="l">
              <a:spcBef>
                <a:spcPct val="0"/>
              </a:spcBef>
            </a:pPr>
            <a:r>
              <a:rPr lang="de-DE" sz="2400" b="1">
                <a:solidFill>
                  <a:schemeClr val="tx2"/>
                </a:solidFill>
              </a:rPr>
              <a:t>	 	 y       s</a:t>
            </a:r>
          </a:p>
          <a:p>
            <a:pPr marL="639763" indent="-639763" algn="l">
              <a:lnSpc>
                <a:spcPct val="20000"/>
              </a:lnSpc>
              <a:spcBef>
                <a:spcPct val="24000"/>
              </a:spcBef>
              <a:spcAft>
                <a:spcPct val="24000"/>
              </a:spcAft>
            </a:pPr>
            <a:endParaRPr lang="de-DE" sz="2400" b="1">
              <a:solidFill>
                <a:schemeClr val="tx2"/>
              </a:solidFill>
            </a:endParaRPr>
          </a:p>
          <a:p>
            <a:pPr marL="639763" indent="-639763" algn="l">
              <a:spcBef>
                <a:spcPct val="0"/>
              </a:spcBef>
            </a:pPr>
            <a:r>
              <a:rPr lang="de-DE" sz="2400">
                <a:solidFill>
                  <a:schemeClr val="tx2"/>
                </a:solidFill>
              </a:rPr>
              <a:t>mit p(</a:t>
            </a:r>
            <a:r>
              <a:rPr lang="de-DE" sz="2400" b="1">
                <a:solidFill>
                  <a:schemeClr val="tx2"/>
                </a:solidFill>
              </a:rPr>
              <a:t>y</a:t>
            </a:r>
            <a:r>
              <a:rPr lang="de-DE" sz="2400">
                <a:solidFill>
                  <a:schemeClr val="tx2"/>
                </a:solidFill>
              </a:rPr>
              <a:t>) = p(y</a:t>
            </a:r>
            <a:r>
              <a:rPr lang="de-DE" sz="2400" baseline="-25000">
                <a:solidFill>
                  <a:schemeClr val="tx2"/>
                </a:solidFill>
              </a:rPr>
              <a:t>1</a:t>
            </a:r>
            <a:r>
              <a:rPr lang="de-DE" sz="2400">
                <a:solidFill>
                  <a:schemeClr val="tx2"/>
                </a:solidFill>
              </a:rPr>
              <a:t>,..,y</a:t>
            </a:r>
            <a:r>
              <a:rPr lang="de-DE" sz="2400" baseline="-25000">
                <a:solidFill>
                  <a:schemeClr val="tx2"/>
                </a:solidFill>
              </a:rPr>
              <a:t>n</a:t>
            </a:r>
            <a:r>
              <a:rPr lang="de-DE" sz="2400">
                <a:solidFill>
                  <a:schemeClr val="tx2"/>
                </a:solidFill>
              </a:rPr>
              <a:t>) = p(y</a:t>
            </a:r>
            <a:r>
              <a:rPr lang="de-DE" sz="2400" baseline="-25000">
                <a:solidFill>
                  <a:schemeClr val="tx2"/>
                </a:solidFill>
              </a:rPr>
              <a:t>1</a:t>
            </a:r>
            <a:r>
              <a:rPr lang="de-DE" sz="2400">
                <a:solidFill>
                  <a:schemeClr val="tx2"/>
                </a:solidFill>
              </a:rPr>
              <a:t>)..p(y</a:t>
            </a:r>
            <a:r>
              <a:rPr lang="de-DE" sz="2400" baseline="-25000">
                <a:solidFill>
                  <a:schemeClr val="tx2"/>
                </a:solidFill>
              </a:rPr>
              <a:t>n</a:t>
            </a:r>
            <a:r>
              <a:rPr lang="de-DE" sz="2400">
                <a:solidFill>
                  <a:schemeClr val="tx2"/>
                </a:solidFill>
              </a:rPr>
              <a:t>)  </a:t>
            </a:r>
            <a:r>
              <a:rPr lang="de-DE" sz="2400" i="1">
                <a:solidFill>
                  <a:schemeClr val="tx2"/>
                </a:solidFill>
              </a:rPr>
              <a:t>unabhängige Kanäle</a:t>
            </a:r>
          </a:p>
          <a:p>
            <a:pPr marL="639763" indent="-639763" algn="l">
              <a:spcBef>
                <a:spcPct val="0"/>
              </a:spcBef>
            </a:pPr>
            <a:endParaRPr lang="de-DE" sz="2400">
              <a:solidFill>
                <a:schemeClr val="tx2"/>
              </a:solidFill>
            </a:endParaRPr>
          </a:p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sz="2400"/>
              <a:t>Unabhängigkeit </a:t>
            </a:r>
            <a:r>
              <a:rPr lang="de-DE" sz="2400">
                <a:solidFill>
                  <a:srgbClr val="0033CC"/>
                </a:solidFill>
              </a:rPr>
              <a:t>notwendig</a:t>
            </a:r>
            <a:r>
              <a:rPr lang="de-DE" sz="2400"/>
              <a:t> zur Quellentrennung.</a:t>
            </a:r>
          </a:p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sz="2400"/>
              <a:t>Yelling,Weinstein (1994): auch  </a:t>
            </a:r>
            <a:r>
              <a:rPr lang="de-DE" sz="2400">
                <a:solidFill>
                  <a:srgbClr val="FF0066"/>
                </a:solidFill>
              </a:rPr>
              <a:t>hinreichend</a:t>
            </a:r>
            <a:r>
              <a:rPr lang="de-DE" sz="2400"/>
              <a:t>!</a:t>
            </a: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2243138" y="3843338"/>
            <a:ext cx="319087" cy="381000"/>
            <a:chOff x="1413" y="2421"/>
            <a:chExt cx="201" cy="240"/>
          </a:xfrm>
        </p:grpSpPr>
        <p:sp>
          <p:nvSpPr>
            <p:cNvPr id="50194" name="Line 39"/>
            <p:cNvSpPr>
              <a:spLocks noChangeShapeType="1"/>
            </p:cNvSpPr>
            <p:nvPr/>
          </p:nvSpPr>
          <p:spPr bwMode="auto">
            <a:xfrm>
              <a:off x="1433" y="2421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95" name="Line 40"/>
            <p:cNvSpPr>
              <a:spLocks noChangeShapeType="1"/>
            </p:cNvSpPr>
            <p:nvPr/>
          </p:nvSpPr>
          <p:spPr bwMode="auto">
            <a:xfrm>
              <a:off x="1413" y="2661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cover dir="ld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120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B7EC083-56C1-4AE3-8917-21D0163BF222}" type="slidenum">
              <a:rPr lang="de-DE" sz="1000" smtClean="0"/>
              <a:pPr/>
              <a:t>41</a:t>
            </a:fld>
            <a:r>
              <a:rPr lang="de-DE" sz="1000" smtClean="0"/>
              <a:t> -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ICA-Einschränkungen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173163"/>
            <a:ext cx="8245475" cy="4827587"/>
          </a:xfrm>
          <a:noFill/>
        </p:spPr>
        <p:txBody>
          <a:bodyPr lIns="92075" tIns="46038" rIns="92075" bIns="46038"/>
          <a:lstStyle/>
          <a:p>
            <a:pPr marL="444500" indent="-444500">
              <a:lnSpc>
                <a:spcPct val="11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dirty="0" smtClean="0"/>
              <a:t>Quellenzahl = Mischzahl</a:t>
            </a:r>
          </a:p>
          <a:p>
            <a:pPr marL="444500" indent="-444500">
              <a:lnSpc>
                <a:spcPct val="9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1800" b="0" dirty="0" smtClean="0"/>
              <a:t>	 </a:t>
            </a:r>
            <a:r>
              <a:rPr lang="de-DE" dirty="0" smtClean="0"/>
              <a:t>M</a:t>
            </a:r>
            <a:r>
              <a:rPr lang="de-DE" b="0" dirty="0" smtClean="0"/>
              <a:t> </a:t>
            </a:r>
            <a:r>
              <a:rPr lang="de-DE" b="0" dirty="0" err="1" smtClean="0"/>
              <a:t>muß</a:t>
            </a:r>
            <a:r>
              <a:rPr lang="de-DE" b="0" dirty="0" smtClean="0"/>
              <a:t> </a:t>
            </a:r>
            <a:r>
              <a:rPr lang="de-DE" b="0" dirty="0" smtClean="0">
                <a:solidFill>
                  <a:srgbClr val="FF0066"/>
                </a:solidFill>
              </a:rPr>
              <a:t>regulär</a:t>
            </a:r>
            <a:r>
              <a:rPr lang="de-DE" b="0" dirty="0" smtClean="0"/>
              <a:t> sein   </a:t>
            </a:r>
            <a:r>
              <a:rPr lang="de-DE" sz="3200" b="0" dirty="0" smtClean="0">
                <a:sym typeface="Symbol" pitchFamily="18" charset="2"/>
              </a:rPr>
              <a:t></a:t>
            </a:r>
            <a:r>
              <a:rPr lang="de-DE" b="0" dirty="0" smtClean="0"/>
              <a:t>  nur dann  ex. </a:t>
            </a:r>
            <a:r>
              <a:rPr lang="de-DE" dirty="0" smtClean="0"/>
              <a:t>M</a:t>
            </a:r>
            <a:r>
              <a:rPr lang="de-DE" b="0" baseline="30000" dirty="0" smtClean="0"/>
              <a:t>-1</a:t>
            </a:r>
            <a:endParaRPr lang="de-DE" b="0" dirty="0" smtClean="0"/>
          </a:p>
          <a:p>
            <a:pPr marL="444500" indent="-44450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dirty="0" smtClean="0"/>
              <a:t>Ausgabereihenfolge unbestimmt</a:t>
            </a:r>
          </a:p>
          <a:p>
            <a:pPr marL="444500" indent="-44450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1800" b="0" dirty="0" smtClean="0">
                <a:solidFill>
                  <a:srgbClr val="FF0066"/>
                </a:solidFill>
              </a:rPr>
              <a:t>	</a:t>
            </a:r>
            <a:r>
              <a:rPr lang="de-DE" sz="2000" b="0" dirty="0" smtClean="0">
                <a:solidFill>
                  <a:srgbClr val="FF0066"/>
                </a:solidFill>
              </a:rPr>
              <a:t>Reihenfolge</a:t>
            </a:r>
            <a:r>
              <a:rPr lang="de-DE" sz="2000" b="0" dirty="0" smtClean="0"/>
              <a:t> in  Produkt </a:t>
            </a:r>
            <a:r>
              <a:rPr lang="de-DE" sz="2000" b="0" dirty="0" smtClean="0">
                <a:solidFill>
                  <a:schemeClr val="tx2"/>
                </a:solidFill>
              </a:rPr>
              <a:t>p(y</a:t>
            </a:r>
            <a:r>
              <a:rPr lang="de-DE" sz="2000" b="0" baseline="-25000" dirty="0" smtClean="0">
                <a:solidFill>
                  <a:schemeClr val="tx2"/>
                </a:solidFill>
              </a:rPr>
              <a:t>1</a:t>
            </a:r>
            <a:r>
              <a:rPr lang="de-DE" sz="2000" b="0" dirty="0">
                <a:solidFill>
                  <a:schemeClr val="tx2"/>
                </a:solidFill>
              </a:rPr>
              <a:t>)• …• </a:t>
            </a:r>
            <a:r>
              <a:rPr lang="de-DE" sz="2000" b="0" dirty="0" smtClean="0">
                <a:solidFill>
                  <a:schemeClr val="tx2"/>
                </a:solidFill>
              </a:rPr>
              <a:t>p(</a:t>
            </a:r>
            <a:r>
              <a:rPr lang="de-DE" sz="2000" b="0" dirty="0" err="1" smtClean="0">
                <a:solidFill>
                  <a:schemeClr val="tx2"/>
                </a:solidFill>
              </a:rPr>
              <a:t>y</a:t>
            </a:r>
            <a:r>
              <a:rPr lang="de-DE" sz="2000" b="0" baseline="-25000" dirty="0" err="1" smtClean="0">
                <a:solidFill>
                  <a:schemeClr val="tx2"/>
                </a:solidFill>
              </a:rPr>
              <a:t>n</a:t>
            </a:r>
            <a:r>
              <a:rPr lang="de-DE" sz="2000" b="0" dirty="0" smtClean="0">
                <a:solidFill>
                  <a:schemeClr val="tx2"/>
                </a:solidFill>
              </a:rPr>
              <a:t>) </a:t>
            </a:r>
            <a:r>
              <a:rPr lang="de-DE" sz="2000" b="0" dirty="0" smtClean="0"/>
              <a:t> ist unwichtig</a:t>
            </a:r>
            <a:r>
              <a:rPr lang="de-DE" sz="2000" b="0" dirty="0" smtClean="0">
                <a:latin typeface="Symbol" pitchFamily="18" charset="2"/>
              </a:rPr>
              <a:t> </a:t>
            </a:r>
          </a:p>
          <a:p>
            <a:pPr marL="444500" indent="-444500">
              <a:lnSpc>
                <a:spcPct val="10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2000" b="0" dirty="0">
                <a:latin typeface="Symbol" pitchFamily="18" charset="2"/>
              </a:rPr>
              <a:t>	</a:t>
            </a:r>
            <a:r>
              <a:rPr lang="de-DE" sz="2000" dirty="0">
                <a:sym typeface="Symbol" pitchFamily="18" charset="2"/>
              </a:rPr>
              <a:t> </a:t>
            </a:r>
            <a:r>
              <a:rPr lang="de-DE" sz="2000" b="0" dirty="0" smtClean="0">
                <a:latin typeface="Symbol" pitchFamily="18" charset="2"/>
              </a:rPr>
              <a:t> M</a:t>
            </a:r>
            <a:r>
              <a:rPr lang="de-DE" sz="2000" b="0" baseline="30000" dirty="0" smtClean="0">
                <a:latin typeface="Symbol" pitchFamily="18" charset="2"/>
              </a:rPr>
              <a:t>-1</a:t>
            </a:r>
            <a:r>
              <a:rPr lang="de-DE" sz="2000" b="0" dirty="0" smtClean="0">
                <a:latin typeface="Symbol" pitchFamily="18" charset="2"/>
              </a:rPr>
              <a:t> </a:t>
            </a:r>
            <a:r>
              <a:rPr lang="de-DE" sz="2000" b="0" dirty="0" smtClean="0"/>
              <a:t>bis auf Permutation P  bestimmbar: M</a:t>
            </a:r>
            <a:r>
              <a:rPr lang="de-DE" sz="2000" b="0" baseline="30000" dirty="0" smtClean="0">
                <a:latin typeface="Symbol" pitchFamily="18" charset="2"/>
              </a:rPr>
              <a:t>-1   </a:t>
            </a:r>
            <a:r>
              <a:rPr lang="de-DE" sz="2000" b="0" dirty="0" smtClean="0">
                <a:latin typeface="Symbol" pitchFamily="18" charset="2"/>
              </a:rPr>
              <a:t>-&gt; </a:t>
            </a:r>
            <a:r>
              <a:rPr lang="de-DE" sz="2000" b="0" baseline="30000" dirty="0" smtClean="0">
                <a:latin typeface="Symbol" pitchFamily="18" charset="2"/>
              </a:rPr>
              <a:t> </a:t>
            </a:r>
            <a:r>
              <a:rPr lang="de-DE" sz="2000" b="0" dirty="0" smtClean="0"/>
              <a:t>M</a:t>
            </a:r>
            <a:r>
              <a:rPr lang="de-DE" sz="2000" b="0" baseline="30000" dirty="0" smtClean="0">
                <a:latin typeface="Symbol" pitchFamily="18" charset="2"/>
              </a:rPr>
              <a:t>-1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b="0" dirty="0" smtClean="0">
                <a:latin typeface="Tahoma" pitchFamily="34" charset="0"/>
              </a:rPr>
              <a:t>P</a:t>
            </a:r>
          </a:p>
          <a:p>
            <a:pPr marL="444500" indent="-444500">
              <a:lnSpc>
                <a:spcPct val="20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dirty="0" smtClean="0"/>
              <a:t>Unbekannte </a:t>
            </a:r>
            <a:r>
              <a:rPr lang="de-DE" dirty="0" smtClean="0">
                <a:solidFill>
                  <a:srgbClr val="FF0066"/>
                </a:solidFill>
              </a:rPr>
              <a:t>Skalierung</a:t>
            </a:r>
            <a:r>
              <a:rPr lang="de-DE" sz="1800" dirty="0" smtClean="0"/>
              <a:t> </a:t>
            </a:r>
          </a:p>
          <a:p>
            <a:pPr marL="444500" indent="-444500">
              <a:lnSpc>
                <a:spcPct val="9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2800" dirty="0" smtClean="0">
                <a:sym typeface="Symbol" pitchFamily="18" charset="2"/>
              </a:rPr>
              <a:t>	  </a:t>
            </a:r>
            <a:r>
              <a:rPr lang="de-DE" sz="1800" b="0" dirty="0" smtClean="0"/>
              <a:t> </a:t>
            </a:r>
            <a:r>
              <a:rPr lang="de-DE" b="0" dirty="0" smtClean="0">
                <a:latin typeface="Symbol" pitchFamily="18" charset="2"/>
              </a:rPr>
              <a:t>s</a:t>
            </a:r>
            <a:r>
              <a:rPr lang="de-DE" sz="2000" b="0" baseline="-25000" dirty="0" smtClean="0"/>
              <a:t>i</a:t>
            </a:r>
            <a:r>
              <a:rPr lang="de-DE" b="0" dirty="0" smtClean="0">
                <a:latin typeface="Symbol" pitchFamily="18" charset="2"/>
              </a:rPr>
              <a:t> :</a:t>
            </a:r>
            <a:r>
              <a:rPr lang="de-DE" b="0" dirty="0" smtClean="0"/>
              <a:t>= 1</a:t>
            </a:r>
            <a:r>
              <a:rPr lang="de-DE" dirty="0" smtClean="0"/>
              <a:t>			</a:t>
            </a:r>
          </a:p>
          <a:p>
            <a:pPr marL="444500" indent="-444500">
              <a:lnSpc>
                <a:spcPct val="180000"/>
              </a:lnSpc>
              <a:spcBef>
                <a:spcPts val="1200"/>
              </a:spcBef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dirty="0" smtClean="0"/>
              <a:t>2 </a:t>
            </a:r>
            <a:r>
              <a:rPr lang="de-DE" dirty="0" err="1" smtClean="0"/>
              <a:t>Gaußsche</a:t>
            </a:r>
            <a:r>
              <a:rPr lang="de-DE" dirty="0" smtClean="0"/>
              <a:t> Quellen lassen sich nicht trennen</a:t>
            </a:r>
            <a:r>
              <a:rPr lang="de-DE" sz="1800" dirty="0" smtClean="0"/>
              <a:t> </a:t>
            </a:r>
          </a:p>
          <a:p>
            <a:pPr marL="444500" indent="-444500">
              <a:lnSpc>
                <a:spcPct val="8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1800" dirty="0" smtClean="0"/>
              <a:t>	  </a:t>
            </a:r>
            <a:r>
              <a:rPr lang="de-DE" sz="2800" dirty="0" smtClean="0">
                <a:sym typeface="Symbol" pitchFamily="18" charset="2"/>
              </a:rPr>
              <a:t></a:t>
            </a:r>
            <a:r>
              <a:rPr lang="de-DE" sz="2000" b="0" dirty="0" smtClean="0"/>
              <a:t> </a:t>
            </a:r>
            <a:r>
              <a:rPr lang="de-DE" sz="2000" b="0" dirty="0" err="1" smtClean="0">
                <a:solidFill>
                  <a:srgbClr val="FF0066"/>
                </a:solidFill>
              </a:rPr>
              <a:t>max</a:t>
            </a:r>
            <a:r>
              <a:rPr lang="de-DE" sz="2000" b="0" dirty="0" smtClean="0"/>
              <a:t> </a:t>
            </a:r>
            <a:r>
              <a:rPr lang="de-DE" sz="2000" b="0" dirty="0" smtClean="0">
                <a:solidFill>
                  <a:srgbClr val="FF0066"/>
                </a:solidFill>
              </a:rPr>
              <a:t>1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Gaußsche</a:t>
            </a:r>
            <a:r>
              <a:rPr lang="de-DE" sz="2000" b="0" dirty="0" smtClean="0"/>
              <a:t> Quelle</a:t>
            </a:r>
            <a:r>
              <a:rPr lang="de-DE" b="0" dirty="0" smtClean="0"/>
              <a:t> </a:t>
            </a:r>
            <a:r>
              <a:rPr lang="de-DE" dirty="0" smtClean="0"/>
              <a:t>		</a:t>
            </a:r>
            <a:endParaRPr lang="de-DE" sz="2000" b="0" dirty="0" smtClean="0"/>
          </a:p>
        </p:txBody>
      </p:sp>
    </p:spTree>
  </p:cSld>
  <p:clrMapOvr>
    <a:masterClrMapping/>
  </p:clrMapOvr>
  <p:transition spd="med">
    <p:pull dir="r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Erzeugung einer Verteilung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2085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Erzeugen der Normalverteilung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b="0" dirty="0" smtClean="0"/>
              <a:t>	</a:t>
            </a:r>
            <a:r>
              <a:rPr lang="de-DE" b="0" dirty="0" smtClean="0">
                <a:latin typeface="Arial Black" pitchFamily="34" charset="0"/>
              </a:rPr>
              <a:t>Problem</a:t>
            </a:r>
            <a:r>
              <a:rPr lang="de-DE" b="0" dirty="0" smtClean="0"/>
              <a:t>:	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b="0" dirty="0" smtClean="0"/>
              <a:t>	</a:t>
            </a:r>
            <a:r>
              <a:rPr lang="de-DE" b="0" dirty="0" err="1" smtClean="0"/>
              <a:t>Verteilungsfkt</a:t>
            </a:r>
            <a:r>
              <a:rPr lang="de-DE" b="0" dirty="0" smtClean="0"/>
              <a:t>. </a:t>
            </a:r>
            <a:r>
              <a:rPr lang="de-DE" b="0" dirty="0" smtClean="0">
                <a:sym typeface="Symbol" pitchFamily="18" charset="2"/>
              </a:rPr>
              <a:t> </a:t>
            </a:r>
            <a:r>
              <a:rPr lang="de-DE" b="0" dirty="0" smtClean="0"/>
              <a:t>hat keine </a:t>
            </a:r>
            <a:r>
              <a:rPr lang="de-DE" b="0" dirty="0" err="1" smtClean="0"/>
              <a:t>analyt</a:t>
            </a:r>
            <a:r>
              <a:rPr lang="de-DE" b="0" dirty="0" smtClean="0"/>
              <a:t>. Lösung, nur tabelliert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b="0" dirty="0" smtClean="0"/>
              <a:t>	</a:t>
            </a:r>
            <a:r>
              <a:rPr lang="de-DE" sz="2800" dirty="0" smtClean="0">
                <a:sym typeface="Symbol" pitchFamily="18" charset="2"/>
              </a:rPr>
              <a:t> </a:t>
            </a:r>
            <a:r>
              <a:rPr lang="de-DE" dirty="0" smtClean="0">
                <a:solidFill>
                  <a:srgbClr val="3366CC"/>
                </a:solidFill>
                <a:sym typeface="Symbol" pitchFamily="18" charset="2"/>
              </a:rPr>
              <a:t>Inverse Funktion ex. nicht</a:t>
            </a:r>
            <a:endParaRPr lang="de-DE" dirty="0" smtClean="0">
              <a:solidFill>
                <a:srgbClr val="3366CC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de-DE" dirty="0" smtClean="0"/>
              <a:t>	</a:t>
            </a:r>
            <a:r>
              <a:rPr lang="de-DE" b="0" dirty="0" smtClean="0">
                <a:latin typeface="Arial Black" pitchFamily="34" charset="0"/>
              </a:rPr>
              <a:t>Lösung</a:t>
            </a:r>
            <a:r>
              <a:rPr lang="de-DE" b="0" dirty="0" smtClean="0"/>
              <a:t>: </a:t>
            </a:r>
            <a:r>
              <a:rPr lang="de-DE" b="0" dirty="0" smtClean="0">
                <a:sym typeface="Symbol" pitchFamily="18" charset="2"/>
              </a:rPr>
              <a:t>Ü</a:t>
            </a:r>
            <a:r>
              <a:rPr lang="de-DE" b="0" dirty="0" smtClean="0"/>
              <a:t>berlagern von Verteilungen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b="0" dirty="0" smtClean="0"/>
              <a:t>	Nutzung des Zentralen Grenzwertsatzes: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b="0" dirty="0" smtClean="0"/>
              <a:t>	</a:t>
            </a:r>
            <a:r>
              <a:rPr lang="de-DE" dirty="0" smtClean="0"/>
              <a:t> 	 </a:t>
            </a:r>
            <a:r>
              <a:rPr lang="de-DE" b="0" dirty="0" smtClean="0"/>
              <a:t>x(n) = N(0,1)    </a:t>
            </a:r>
            <a:r>
              <a:rPr lang="de-DE" sz="2000" b="0" dirty="0" smtClean="0"/>
              <a:t>mit  </a:t>
            </a:r>
            <a:r>
              <a:rPr lang="de-DE" b="0" dirty="0" smtClean="0"/>
              <a:t>x(n) = </a:t>
            </a:r>
            <a:r>
              <a:rPr lang="de-DE" sz="2000" b="0" dirty="0" smtClean="0"/>
              <a:t>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de-DE" sz="2000" b="0" dirty="0" smtClean="0"/>
              <a:t>	  mit beliebig verteilten </a:t>
            </a:r>
            <a:r>
              <a:rPr lang="de-DE" sz="2000" b="0" dirty="0" err="1" smtClean="0"/>
              <a:t>X</a:t>
            </a:r>
            <a:r>
              <a:rPr lang="de-DE" sz="2000" b="0" baseline="-25000" dirty="0" err="1" smtClean="0"/>
              <a:t>i</a:t>
            </a:r>
            <a:r>
              <a:rPr lang="de-DE" sz="2000" b="0" dirty="0" smtClean="0"/>
              <a:t> und gemeinsamen </a:t>
            </a:r>
            <a:r>
              <a:rPr lang="de-DE" sz="2000" b="0" dirty="0" smtClean="0">
                <a:latin typeface="Symbol" pitchFamily="18" charset="2"/>
              </a:rPr>
              <a:t>m</a:t>
            </a:r>
            <a:r>
              <a:rPr lang="de-DE" sz="2000" b="0" dirty="0" smtClean="0"/>
              <a:t> = </a:t>
            </a:r>
            <a:r>
              <a:rPr lang="de-DE" sz="2000" b="0" dirty="0" smtClean="0">
                <a:sym typeface="Symbol" pitchFamily="18" charset="2"/>
              </a:rPr>
              <a:t></a:t>
            </a:r>
            <a:r>
              <a:rPr lang="de-DE" sz="2000" b="0" dirty="0" err="1" smtClean="0">
                <a:sym typeface="Symbol" pitchFamily="18" charset="2"/>
              </a:rPr>
              <a:t>X</a:t>
            </a:r>
            <a:r>
              <a:rPr lang="de-DE" sz="2000" b="0" baseline="-25000" dirty="0" err="1" smtClean="0">
                <a:sym typeface="Symbol" pitchFamily="18" charset="2"/>
              </a:rPr>
              <a:t>i</a:t>
            </a:r>
            <a:r>
              <a:rPr lang="de-DE" sz="2000" b="0" dirty="0" smtClean="0">
                <a:sym typeface="Symbol" pitchFamily="18" charset="2"/>
              </a:rPr>
              <a:t> und</a:t>
            </a:r>
            <a:endParaRPr lang="de-DE" b="0" dirty="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de-DE" b="0" dirty="0" smtClean="0">
                <a:sym typeface="Symbol" pitchFamily="18" charset="2"/>
              </a:rPr>
              <a:t> 	 </a:t>
            </a:r>
            <a:r>
              <a:rPr lang="de-DE" sz="1800" b="0" dirty="0" err="1" smtClean="0">
                <a:sym typeface="Symbol" pitchFamily="18" charset="2"/>
              </a:rPr>
              <a:t>X</a:t>
            </a:r>
            <a:r>
              <a:rPr lang="de-DE" sz="1800" b="0" baseline="-25000" dirty="0" err="1" smtClean="0">
                <a:sym typeface="Symbol" pitchFamily="18" charset="2"/>
              </a:rPr>
              <a:t>i</a:t>
            </a:r>
            <a:r>
              <a:rPr lang="de-DE" sz="1800" b="0" dirty="0" smtClean="0">
                <a:sym typeface="Symbol" pitchFamily="18" charset="2"/>
              </a:rPr>
              <a:t> uniform aus U(-1/2 ,1/2) </a:t>
            </a:r>
            <a:r>
              <a:rPr lang="de-DE" sz="1800" dirty="0" smtClean="0">
                <a:sym typeface="Symbol" pitchFamily="18" charset="2"/>
              </a:rPr>
              <a:t></a:t>
            </a:r>
            <a:r>
              <a:rPr lang="de-DE" sz="1800" b="0" dirty="0" smtClean="0">
                <a:sym typeface="Symbol" pitchFamily="18" charset="2"/>
              </a:rPr>
              <a:t>  N(0,1) durch n = 12               </a:t>
            </a:r>
            <a:endParaRPr lang="de-DE" sz="2800" b="0" dirty="0" smtClean="0"/>
          </a:p>
        </p:txBody>
      </p:sp>
      <p:sp>
        <p:nvSpPr>
          <p:cNvPr id="512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 dirty="0" smtClean="0">
              <a:latin typeface="Tahoma" pitchFamily="34" charset="0"/>
            </a:endParaRPr>
          </a:p>
        </p:txBody>
      </p:sp>
      <p:sp>
        <p:nvSpPr>
          <p:cNvPr id="512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/>
              <a:t> - </a:t>
            </a:r>
            <a:fld id="{7BAD51E0-DAB5-4368-BA52-73914EB2D9CA}" type="slidenum">
              <a:rPr lang="de-DE" sz="800" smtClean="0"/>
              <a:pPr/>
              <a:t>42</a:t>
            </a:fld>
            <a:r>
              <a:rPr lang="de-DE" sz="800" smtClean="0"/>
              <a:t> -</a:t>
            </a:r>
          </a:p>
        </p:txBody>
      </p: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41305"/>
              </p:ext>
            </p:extLst>
          </p:nvPr>
        </p:nvGraphicFramePr>
        <p:xfrm>
          <a:off x="1094740" y="4865688"/>
          <a:ext cx="754063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2" name="Equation" r:id="rId3" imgW="292100" imgH="266700" progId="Equation.DSMT4">
                  <p:embed/>
                </p:oleObj>
              </mc:Choice>
              <mc:Fallback>
                <p:oleObj name="Equation" r:id="rId3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740" y="4865688"/>
                        <a:ext cx="754063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5126038" y="4786313"/>
          <a:ext cx="125888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4786313"/>
                        <a:ext cx="1258887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7504113" y="5492750"/>
          <a:ext cx="307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4" name="Equation" r:id="rId7" imgW="126720" imgH="152280" progId="Equation.DSMT4">
                  <p:embed/>
                </p:oleObj>
              </mc:Choice>
              <mc:Fallback>
                <p:oleObj name="Equation" r:id="rId7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3" y="5492750"/>
                        <a:ext cx="3079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6022975" y="1566863"/>
          <a:ext cx="27987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5" name="Equation" r:id="rId9" imgW="1434960" imgH="419040" progId="Equation.DSMT4">
                  <p:embed/>
                </p:oleObj>
              </mc:Choice>
              <mc:Fallback>
                <p:oleObj name="Equation" r:id="rId9" imgW="1434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1566863"/>
                        <a:ext cx="27987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8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 dirty="0" smtClean="0">
              <a:latin typeface="Tahoma" pitchFamily="34" charset="0"/>
            </a:endParaRPr>
          </a:p>
        </p:txBody>
      </p:sp>
      <p:sp>
        <p:nvSpPr>
          <p:cNvPr id="5222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800" smtClean="0"/>
              <a:t> - </a:t>
            </a:r>
            <a:fld id="{04367E2C-6861-47BA-9030-FD6F1C1DB4B9}" type="slidenum">
              <a:rPr lang="de-DE" sz="800" smtClean="0"/>
              <a:pPr/>
              <a:t>43</a:t>
            </a:fld>
            <a:r>
              <a:rPr lang="de-DE" sz="800" smtClean="0"/>
              <a:t> -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Erzeugung einer Normalverteilung</a:t>
            </a:r>
          </a:p>
        </p:txBody>
      </p:sp>
      <p:pic>
        <p:nvPicPr>
          <p:cNvPr id="203780" name="Picture 4" descr="H-Bild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1913"/>
          <a:stretch>
            <a:fillRect/>
          </a:stretch>
        </p:blipFill>
        <p:spPr bwMode="auto">
          <a:xfrm>
            <a:off x="4378325" y="5248275"/>
            <a:ext cx="37242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Bil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1584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 descr="Bil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1584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3" name="Picture 7" descr="Bild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1584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4" name="Picture 8" descr="BildMi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00663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5" name="Picture 9" descr="H-Bil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/>
          <a:stretch>
            <a:fillRect/>
          </a:stretch>
        </p:blipFill>
        <p:spPr bwMode="auto">
          <a:xfrm>
            <a:off x="4349750" y="1216025"/>
            <a:ext cx="37385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6" name="Picture 10" descr="H-Bild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/>
          <a:stretch>
            <a:fillRect/>
          </a:stretch>
        </p:blipFill>
        <p:spPr bwMode="auto">
          <a:xfrm>
            <a:off x="4368800" y="2590800"/>
            <a:ext cx="37973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7" name="Picture 11" descr="H-Bild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83025"/>
            <a:ext cx="37449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3159125" y="5516563"/>
            <a:ext cx="14239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  <a:r>
              <a:rPr lang="de-DE" baseline="-25000"/>
              <a:t>i</a:t>
            </a:r>
            <a:r>
              <a:rPr lang="de-DE"/>
              <a:t> = p(x</a:t>
            </a:r>
            <a:r>
              <a:rPr lang="de-DE" baseline="-25000"/>
              <a:t>mn</a:t>
            </a:r>
            <a:r>
              <a:rPr lang="de-DE" sz="1800"/>
              <a:t>=i</a:t>
            </a:r>
            <a:r>
              <a:rPr lang="de-DE"/>
              <a:t>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de-DE" baseline="-25000">
              <a:latin typeface="Times New Roman" pitchFamily="18" charset="0"/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3895725" y="4079875"/>
            <a:ext cx="46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  <a:r>
              <a:rPr lang="de-DE" baseline="-25000"/>
              <a:t>i</a:t>
            </a:r>
            <a:r>
              <a:rPr lang="de-DE" baseline="30000"/>
              <a:t>c</a:t>
            </a: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3914775" y="1379538"/>
            <a:ext cx="46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  <a:r>
              <a:rPr lang="de-DE" baseline="-25000"/>
              <a:t>i</a:t>
            </a:r>
            <a:r>
              <a:rPr lang="de-DE" baseline="30000"/>
              <a:t>a</a:t>
            </a: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3894138" y="2717800"/>
            <a:ext cx="468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/>
              <a:t>p</a:t>
            </a:r>
            <a:r>
              <a:rPr lang="de-DE" baseline="-25000"/>
              <a:t>i</a:t>
            </a:r>
            <a:r>
              <a:rPr lang="de-DE" baseline="30000"/>
              <a:t>b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143375" y="23526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600"/>
              <a:t>0</a:t>
            </a:r>
          </a:p>
        </p:txBody>
      </p:sp>
      <p:sp>
        <p:nvSpPr>
          <p:cNvPr id="52242" name="Text Box 19"/>
          <p:cNvSpPr txBox="1">
            <a:spLocks noChangeArrowheads="1"/>
          </p:cNvSpPr>
          <p:nvPr/>
        </p:nvSpPr>
        <p:spPr bwMode="auto">
          <a:xfrm>
            <a:off x="7775575" y="2384425"/>
            <a:ext cx="90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600"/>
              <a:t>255  i</a:t>
            </a:r>
          </a:p>
        </p:txBody>
      </p:sp>
      <p:sp>
        <p:nvSpPr>
          <p:cNvPr id="52243" name="Rectangle 20"/>
          <p:cNvSpPr>
            <a:spLocks noChangeArrowheads="1"/>
          </p:cNvSpPr>
          <p:nvPr/>
        </p:nvSpPr>
        <p:spPr bwMode="auto">
          <a:xfrm>
            <a:off x="6515100" y="5686425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de-DE"/>
              <a:t>x</a:t>
            </a:r>
            <a:r>
              <a:rPr lang="de-DE" baseline="-25000"/>
              <a:t>mn</a:t>
            </a:r>
            <a:r>
              <a:rPr lang="de-DE"/>
              <a:t> = x</a:t>
            </a:r>
            <a:r>
              <a:rPr lang="de-DE" baseline="30000"/>
              <a:t>a</a:t>
            </a:r>
            <a:r>
              <a:rPr lang="de-DE" baseline="-25000"/>
              <a:t>mn</a:t>
            </a:r>
            <a:r>
              <a:rPr lang="de-DE"/>
              <a:t>+ x</a:t>
            </a:r>
            <a:r>
              <a:rPr lang="de-DE" baseline="30000"/>
              <a:t>b</a:t>
            </a:r>
            <a:r>
              <a:rPr lang="de-DE" baseline="-25000"/>
              <a:t>mn</a:t>
            </a:r>
            <a:r>
              <a:rPr lang="de-DE"/>
              <a:t>+ x</a:t>
            </a:r>
            <a:r>
              <a:rPr lang="de-DE" baseline="30000"/>
              <a:t>c</a:t>
            </a:r>
            <a:r>
              <a:rPr lang="de-DE" baseline="-25000"/>
              <a:t>mn</a:t>
            </a:r>
          </a:p>
        </p:txBody>
      </p:sp>
      <p:sp>
        <p:nvSpPr>
          <p:cNvPr id="52244" name="Textfeld 19"/>
          <p:cNvSpPr txBox="1">
            <a:spLocks noChangeArrowheads="1"/>
          </p:cNvSpPr>
          <p:nvPr/>
        </p:nvSpPr>
        <p:spPr bwMode="auto">
          <a:xfrm>
            <a:off x="274638" y="2730500"/>
            <a:ext cx="704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5400"/>
              <a:t>+</a:t>
            </a:r>
          </a:p>
        </p:txBody>
      </p:sp>
      <p:sp>
        <p:nvSpPr>
          <p:cNvPr id="52245" name="Textfeld 20"/>
          <p:cNvSpPr txBox="1">
            <a:spLocks noChangeArrowheads="1"/>
          </p:cNvSpPr>
          <p:nvPr/>
        </p:nvSpPr>
        <p:spPr bwMode="auto">
          <a:xfrm>
            <a:off x="257175" y="4032250"/>
            <a:ext cx="704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5400"/>
              <a:t>+</a:t>
            </a:r>
          </a:p>
        </p:txBody>
      </p:sp>
      <p:sp>
        <p:nvSpPr>
          <p:cNvPr id="52246" name="Textfeld 21"/>
          <p:cNvSpPr txBox="1">
            <a:spLocks noChangeArrowheads="1"/>
          </p:cNvSpPr>
          <p:nvPr/>
        </p:nvSpPr>
        <p:spPr bwMode="auto">
          <a:xfrm>
            <a:off x="282575" y="5416550"/>
            <a:ext cx="706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sz="5400"/>
              <a:t>=</a:t>
            </a:r>
          </a:p>
        </p:txBody>
      </p:sp>
      <p:cxnSp>
        <p:nvCxnSpPr>
          <p:cNvPr id="52247" name="Gerade Verbindung 23"/>
          <p:cNvCxnSpPr>
            <a:cxnSpLocks noChangeShapeType="1"/>
          </p:cNvCxnSpPr>
          <p:nvPr/>
        </p:nvCxnSpPr>
        <p:spPr bwMode="auto">
          <a:xfrm>
            <a:off x="222250" y="5186363"/>
            <a:ext cx="8751888" cy="127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9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9" grpId="0"/>
      <p:bldP spid="203790" grpId="0"/>
      <p:bldP spid="203791" grpId="0"/>
      <p:bldP spid="20379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ICA Systemüberblick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42975" y="5419725"/>
            <a:ext cx="6435725" cy="628650"/>
          </a:xfrm>
        </p:spPr>
        <p:txBody>
          <a:bodyPr/>
          <a:lstStyle/>
          <a:p>
            <a:r>
              <a:rPr lang="de-DE" smtClean="0"/>
              <a:t>Independent Component Analysis (ICA)</a:t>
            </a:r>
          </a:p>
        </p:txBody>
      </p:sp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3725863" y="2744788"/>
            <a:ext cx="989012" cy="1036637"/>
            <a:chOff x="2347" y="1729"/>
            <a:chExt cx="623" cy="653"/>
          </a:xfrm>
        </p:grpSpPr>
        <p:grpSp>
          <p:nvGrpSpPr>
            <p:cNvPr id="52362" name="Group 35"/>
            <p:cNvGrpSpPr>
              <a:grpSpLocks/>
            </p:cNvGrpSpPr>
            <p:nvPr/>
          </p:nvGrpSpPr>
          <p:grpSpPr bwMode="auto">
            <a:xfrm>
              <a:off x="2347" y="1729"/>
              <a:ext cx="608" cy="96"/>
              <a:chOff x="2347" y="1729"/>
              <a:chExt cx="608" cy="96"/>
            </a:xfrm>
          </p:grpSpPr>
          <p:sp>
            <p:nvSpPr>
              <p:cNvPr id="52384" name="Line 33"/>
              <p:cNvSpPr>
                <a:spLocks noChangeShapeType="1"/>
              </p:cNvSpPr>
              <p:nvPr/>
            </p:nvSpPr>
            <p:spPr bwMode="auto">
              <a:xfrm>
                <a:off x="2347" y="1776"/>
                <a:ext cx="52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85" name="Freeform 34"/>
              <p:cNvSpPr>
                <a:spLocks/>
              </p:cNvSpPr>
              <p:nvPr/>
            </p:nvSpPr>
            <p:spPr bwMode="auto">
              <a:xfrm>
                <a:off x="2861" y="1729"/>
                <a:ext cx="94" cy="96"/>
              </a:xfrm>
              <a:custGeom>
                <a:avLst/>
                <a:gdLst>
                  <a:gd name="T0" fmla="*/ 0 w 94"/>
                  <a:gd name="T1" fmla="*/ 96 h 96"/>
                  <a:gd name="T2" fmla="*/ 94 w 94"/>
                  <a:gd name="T3" fmla="*/ 47 h 96"/>
                  <a:gd name="T4" fmla="*/ 0 w 94"/>
                  <a:gd name="T5" fmla="*/ 0 h 96"/>
                  <a:gd name="T6" fmla="*/ 0 w 94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6"/>
                  <a:gd name="T14" fmla="*/ 94 w 94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6">
                    <a:moveTo>
                      <a:pt x="0" y="96"/>
                    </a:moveTo>
                    <a:lnTo>
                      <a:pt x="94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3" name="Group 38"/>
            <p:cNvGrpSpPr>
              <a:grpSpLocks/>
            </p:cNvGrpSpPr>
            <p:nvPr/>
          </p:nvGrpSpPr>
          <p:grpSpPr bwMode="auto">
            <a:xfrm>
              <a:off x="2353" y="1934"/>
              <a:ext cx="611" cy="96"/>
              <a:chOff x="2353" y="1934"/>
              <a:chExt cx="611" cy="96"/>
            </a:xfrm>
          </p:grpSpPr>
          <p:sp>
            <p:nvSpPr>
              <p:cNvPr id="52382" name="Line 36"/>
              <p:cNvSpPr>
                <a:spLocks noChangeShapeType="1"/>
              </p:cNvSpPr>
              <p:nvPr/>
            </p:nvSpPr>
            <p:spPr bwMode="auto">
              <a:xfrm>
                <a:off x="2353" y="1980"/>
                <a:ext cx="52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83" name="Freeform 37"/>
              <p:cNvSpPr>
                <a:spLocks/>
              </p:cNvSpPr>
              <p:nvPr/>
            </p:nvSpPr>
            <p:spPr bwMode="auto">
              <a:xfrm>
                <a:off x="2870" y="1934"/>
                <a:ext cx="94" cy="96"/>
              </a:xfrm>
              <a:custGeom>
                <a:avLst/>
                <a:gdLst>
                  <a:gd name="T0" fmla="*/ 0 w 94"/>
                  <a:gd name="T1" fmla="*/ 96 h 96"/>
                  <a:gd name="T2" fmla="*/ 94 w 94"/>
                  <a:gd name="T3" fmla="*/ 46 h 96"/>
                  <a:gd name="T4" fmla="*/ 0 w 94"/>
                  <a:gd name="T5" fmla="*/ 0 h 96"/>
                  <a:gd name="T6" fmla="*/ 0 w 94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6"/>
                  <a:gd name="T14" fmla="*/ 94 w 94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6">
                    <a:moveTo>
                      <a:pt x="0" y="96"/>
                    </a:moveTo>
                    <a:lnTo>
                      <a:pt x="94" y="46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4" name="Group 41"/>
            <p:cNvGrpSpPr>
              <a:grpSpLocks/>
            </p:cNvGrpSpPr>
            <p:nvPr/>
          </p:nvGrpSpPr>
          <p:grpSpPr bwMode="auto">
            <a:xfrm>
              <a:off x="2362" y="2118"/>
              <a:ext cx="608" cy="97"/>
              <a:chOff x="2362" y="2118"/>
              <a:chExt cx="608" cy="97"/>
            </a:xfrm>
          </p:grpSpPr>
          <p:sp>
            <p:nvSpPr>
              <p:cNvPr id="52380" name="Line 39"/>
              <p:cNvSpPr>
                <a:spLocks noChangeShapeType="1"/>
              </p:cNvSpPr>
              <p:nvPr/>
            </p:nvSpPr>
            <p:spPr bwMode="auto">
              <a:xfrm>
                <a:off x="2362" y="2162"/>
                <a:ext cx="519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81" name="Freeform 40"/>
              <p:cNvSpPr>
                <a:spLocks/>
              </p:cNvSpPr>
              <p:nvPr/>
            </p:nvSpPr>
            <p:spPr bwMode="auto">
              <a:xfrm>
                <a:off x="2876" y="2118"/>
                <a:ext cx="94" cy="97"/>
              </a:xfrm>
              <a:custGeom>
                <a:avLst/>
                <a:gdLst>
                  <a:gd name="T0" fmla="*/ 0 w 94"/>
                  <a:gd name="T1" fmla="*/ 97 h 97"/>
                  <a:gd name="T2" fmla="*/ 94 w 94"/>
                  <a:gd name="T3" fmla="*/ 47 h 97"/>
                  <a:gd name="T4" fmla="*/ 0 w 94"/>
                  <a:gd name="T5" fmla="*/ 0 h 97"/>
                  <a:gd name="T6" fmla="*/ 0 w 94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7"/>
                  <a:gd name="T14" fmla="*/ 94 w 94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7">
                    <a:moveTo>
                      <a:pt x="0" y="97"/>
                    </a:moveTo>
                    <a:lnTo>
                      <a:pt x="94" y="47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5" name="Group 44"/>
            <p:cNvGrpSpPr>
              <a:grpSpLocks/>
            </p:cNvGrpSpPr>
            <p:nvPr/>
          </p:nvGrpSpPr>
          <p:grpSpPr bwMode="auto">
            <a:xfrm>
              <a:off x="2362" y="2285"/>
              <a:ext cx="608" cy="97"/>
              <a:chOff x="2362" y="2285"/>
              <a:chExt cx="608" cy="97"/>
            </a:xfrm>
          </p:grpSpPr>
          <p:sp>
            <p:nvSpPr>
              <p:cNvPr id="52378" name="Line 42"/>
              <p:cNvSpPr>
                <a:spLocks noChangeShapeType="1"/>
              </p:cNvSpPr>
              <p:nvPr/>
            </p:nvSpPr>
            <p:spPr bwMode="auto">
              <a:xfrm>
                <a:off x="2362" y="2332"/>
                <a:ext cx="51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79" name="Freeform 43"/>
              <p:cNvSpPr>
                <a:spLocks/>
              </p:cNvSpPr>
              <p:nvPr/>
            </p:nvSpPr>
            <p:spPr bwMode="auto">
              <a:xfrm>
                <a:off x="2876" y="2285"/>
                <a:ext cx="94" cy="97"/>
              </a:xfrm>
              <a:custGeom>
                <a:avLst/>
                <a:gdLst>
                  <a:gd name="T0" fmla="*/ 0 w 94"/>
                  <a:gd name="T1" fmla="*/ 97 h 97"/>
                  <a:gd name="T2" fmla="*/ 94 w 94"/>
                  <a:gd name="T3" fmla="*/ 47 h 97"/>
                  <a:gd name="T4" fmla="*/ 0 w 94"/>
                  <a:gd name="T5" fmla="*/ 0 h 97"/>
                  <a:gd name="T6" fmla="*/ 0 w 94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7"/>
                  <a:gd name="T14" fmla="*/ 94 w 94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7">
                    <a:moveTo>
                      <a:pt x="0" y="97"/>
                    </a:moveTo>
                    <a:lnTo>
                      <a:pt x="94" y="47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6" name="Group 99"/>
            <p:cNvGrpSpPr>
              <a:grpSpLocks/>
            </p:cNvGrpSpPr>
            <p:nvPr/>
          </p:nvGrpSpPr>
          <p:grpSpPr bwMode="auto">
            <a:xfrm>
              <a:off x="2347" y="1729"/>
              <a:ext cx="608" cy="96"/>
              <a:chOff x="2347" y="1729"/>
              <a:chExt cx="608" cy="96"/>
            </a:xfrm>
          </p:grpSpPr>
          <p:sp>
            <p:nvSpPr>
              <p:cNvPr id="52376" name="Line 97"/>
              <p:cNvSpPr>
                <a:spLocks noChangeShapeType="1"/>
              </p:cNvSpPr>
              <p:nvPr/>
            </p:nvSpPr>
            <p:spPr bwMode="auto">
              <a:xfrm>
                <a:off x="2347" y="1776"/>
                <a:ext cx="520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77" name="Freeform 98"/>
              <p:cNvSpPr>
                <a:spLocks/>
              </p:cNvSpPr>
              <p:nvPr/>
            </p:nvSpPr>
            <p:spPr bwMode="auto">
              <a:xfrm>
                <a:off x="2861" y="1729"/>
                <a:ext cx="94" cy="96"/>
              </a:xfrm>
              <a:custGeom>
                <a:avLst/>
                <a:gdLst>
                  <a:gd name="T0" fmla="*/ 0 w 94"/>
                  <a:gd name="T1" fmla="*/ 96 h 96"/>
                  <a:gd name="T2" fmla="*/ 94 w 94"/>
                  <a:gd name="T3" fmla="*/ 47 h 96"/>
                  <a:gd name="T4" fmla="*/ 0 w 94"/>
                  <a:gd name="T5" fmla="*/ 0 h 96"/>
                  <a:gd name="T6" fmla="*/ 0 w 94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6"/>
                  <a:gd name="T14" fmla="*/ 94 w 94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6">
                    <a:moveTo>
                      <a:pt x="0" y="96"/>
                    </a:moveTo>
                    <a:lnTo>
                      <a:pt x="94" y="47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7" name="Group 102"/>
            <p:cNvGrpSpPr>
              <a:grpSpLocks/>
            </p:cNvGrpSpPr>
            <p:nvPr/>
          </p:nvGrpSpPr>
          <p:grpSpPr bwMode="auto">
            <a:xfrm>
              <a:off x="2353" y="1934"/>
              <a:ext cx="611" cy="96"/>
              <a:chOff x="2353" y="1934"/>
              <a:chExt cx="611" cy="96"/>
            </a:xfrm>
          </p:grpSpPr>
          <p:sp>
            <p:nvSpPr>
              <p:cNvPr id="52374" name="Line 100"/>
              <p:cNvSpPr>
                <a:spLocks noChangeShapeType="1"/>
              </p:cNvSpPr>
              <p:nvPr/>
            </p:nvSpPr>
            <p:spPr bwMode="auto">
              <a:xfrm>
                <a:off x="2353" y="1980"/>
                <a:ext cx="52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75" name="Freeform 101"/>
              <p:cNvSpPr>
                <a:spLocks/>
              </p:cNvSpPr>
              <p:nvPr/>
            </p:nvSpPr>
            <p:spPr bwMode="auto">
              <a:xfrm>
                <a:off x="2870" y="1934"/>
                <a:ext cx="94" cy="96"/>
              </a:xfrm>
              <a:custGeom>
                <a:avLst/>
                <a:gdLst>
                  <a:gd name="T0" fmla="*/ 0 w 94"/>
                  <a:gd name="T1" fmla="*/ 96 h 96"/>
                  <a:gd name="T2" fmla="*/ 94 w 94"/>
                  <a:gd name="T3" fmla="*/ 46 h 96"/>
                  <a:gd name="T4" fmla="*/ 0 w 94"/>
                  <a:gd name="T5" fmla="*/ 0 h 96"/>
                  <a:gd name="T6" fmla="*/ 0 w 94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6"/>
                  <a:gd name="T14" fmla="*/ 94 w 94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6">
                    <a:moveTo>
                      <a:pt x="0" y="96"/>
                    </a:moveTo>
                    <a:lnTo>
                      <a:pt x="94" y="46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8" name="Group 105"/>
            <p:cNvGrpSpPr>
              <a:grpSpLocks/>
            </p:cNvGrpSpPr>
            <p:nvPr/>
          </p:nvGrpSpPr>
          <p:grpSpPr bwMode="auto">
            <a:xfrm>
              <a:off x="2362" y="2118"/>
              <a:ext cx="608" cy="97"/>
              <a:chOff x="2362" y="2118"/>
              <a:chExt cx="608" cy="97"/>
            </a:xfrm>
          </p:grpSpPr>
          <p:sp>
            <p:nvSpPr>
              <p:cNvPr id="52372" name="Line 103"/>
              <p:cNvSpPr>
                <a:spLocks noChangeShapeType="1"/>
              </p:cNvSpPr>
              <p:nvPr/>
            </p:nvSpPr>
            <p:spPr bwMode="auto">
              <a:xfrm>
                <a:off x="2362" y="2162"/>
                <a:ext cx="519" cy="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73" name="Freeform 104"/>
              <p:cNvSpPr>
                <a:spLocks/>
              </p:cNvSpPr>
              <p:nvPr/>
            </p:nvSpPr>
            <p:spPr bwMode="auto">
              <a:xfrm>
                <a:off x="2876" y="2118"/>
                <a:ext cx="94" cy="97"/>
              </a:xfrm>
              <a:custGeom>
                <a:avLst/>
                <a:gdLst>
                  <a:gd name="T0" fmla="*/ 0 w 94"/>
                  <a:gd name="T1" fmla="*/ 97 h 97"/>
                  <a:gd name="T2" fmla="*/ 94 w 94"/>
                  <a:gd name="T3" fmla="*/ 47 h 97"/>
                  <a:gd name="T4" fmla="*/ 0 w 94"/>
                  <a:gd name="T5" fmla="*/ 0 h 97"/>
                  <a:gd name="T6" fmla="*/ 0 w 94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7"/>
                  <a:gd name="T14" fmla="*/ 94 w 94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7">
                    <a:moveTo>
                      <a:pt x="0" y="97"/>
                    </a:moveTo>
                    <a:lnTo>
                      <a:pt x="94" y="47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69" name="Group 108"/>
            <p:cNvGrpSpPr>
              <a:grpSpLocks/>
            </p:cNvGrpSpPr>
            <p:nvPr/>
          </p:nvGrpSpPr>
          <p:grpSpPr bwMode="auto">
            <a:xfrm>
              <a:off x="2362" y="2285"/>
              <a:ext cx="608" cy="97"/>
              <a:chOff x="2362" y="2285"/>
              <a:chExt cx="608" cy="97"/>
            </a:xfrm>
          </p:grpSpPr>
          <p:sp>
            <p:nvSpPr>
              <p:cNvPr id="52370" name="Line 106"/>
              <p:cNvSpPr>
                <a:spLocks noChangeShapeType="1"/>
              </p:cNvSpPr>
              <p:nvPr/>
            </p:nvSpPr>
            <p:spPr bwMode="auto">
              <a:xfrm>
                <a:off x="2362" y="2332"/>
                <a:ext cx="519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71" name="Freeform 107"/>
              <p:cNvSpPr>
                <a:spLocks/>
              </p:cNvSpPr>
              <p:nvPr/>
            </p:nvSpPr>
            <p:spPr bwMode="auto">
              <a:xfrm>
                <a:off x="2876" y="2285"/>
                <a:ext cx="94" cy="97"/>
              </a:xfrm>
              <a:custGeom>
                <a:avLst/>
                <a:gdLst>
                  <a:gd name="T0" fmla="*/ 0 w 94"/>
                  <a:gd name="T1" fmla="*/ 97 h 97"/>
                  <a:gd name="T2" fmla="*/ 94 w 94"/>
                  <a:gd name="T3" fmla="*/ 47 h 97"/>
                  <a:gd name="T4" fmla="*/ 0 w 94"/>
                  <a:gd name="T5" fmla="*/ 0 h 97"/>
                  <a:gd name="T6" fmla="*/ 0 w 94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97"/>
                  <a:gd name="T14" fmla="*/ 94 w 94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97">
                    <a:moveTo>
                      <a:pt x="0" y="97"/>
                    </a:moveTo>
                    <a:lnTo>
                      <a:pt x="94" y="47"/>
                    </a:lnTo>
                    <a:lnTo>
                      <a:pt x="0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2229" name="Group 172"/>
          <p:cNvGrpSpPr>
            <a:grpSpLocks/>
          </p:cNvGrpSpPr>
          <p:nvPr/>
        </p:nvGrpSpPr>
        <p:grpSpPr bwMode="auto">
          <a:xfrm>
            <a:off x="133350" y="1633538"/>
            <a:ext cx="5119688" cy="2871787"/>
            <a:chOff x="84" y="1029"/>
            <a:chExt cx="3225" cy="1809"/>
          </a:xfrm>
        </p:grpSpPr>
        <p:sp>
          <p:nvSpPr>
            <p:cNvPr id="52289" name="Rectangle 6"/>
            <p:cNvSpPr>
              <a:spLocks noChangeArrowheads="1"/>
            </p:cNvSpPr>
            <p:nvPr/>
          </p:nvSpPr>
          <p:spPr bwMode="auto">
            <a:xfrm>
              <a:off x="426" y="1029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</a:rPr>
                <a:t>ursächl.</a:t>
              </a:r>
              <a:endParaRPr lang="de-DE"/>
            </a:p>
          </p:txBody>
        </p:sp>
        <p:sp>
          <p:nvSpPr>
            <p:cNvPr id="52290" name="Rectangle 7"/>
            <p:cNvSpPr>
              <a:spLocks noChangeArrowheads="1"/>
            </p:cNvSpPr>
            <p:nvPr/>
          </p:nvSpPr>
          <p:spPr bwMode="auto">
            <a:xfrm>
              <a:off x="2017" y="1053"/>
              <a:ext cx="1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</a:rPr>
                <a:t>beobachtete Variablen</a:t>
              </a:r>
            </a:p>
          </p:txBody>
        </p:sp>
        <p:sp>
          <p:nvSpPr>
            <p:cNvPr id="52291" name="Rectangle 9"/>
            <p:cNvSpPr>
              <a:spLocks noChangeArrowheads="1"/>
            </p:cNvSpPr>
            <p:nvPr/>
          </p:nvSpPr>
          <p:spPr bwMode="auto">
            <a:xfrm>
              <a:off x="426" y="1199"/>
              <a:ext cx="6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</a:rPr>
                <a:t>Einflüsse</a:t>
              </a:r>
              <a:endParaRPr lang="de-DE"/>
            </a:p>
          </p:txBody>
        </p:sp>
        <p:sp>
          <p:nvSpPr>
            <p:cNvPr id="52292" name="Rectangle 10"/>
            <p:cNvSpPr>
              <a:spLocks noChangeArrowheads="1"/>
            </p:cNvSpPr>
            <p:nvPr/>
          </p:nvSpPr>
          <p:spPr bwMode="auto">
            <a:xfrm>
              <a:off x="2335" y="1199"/>
              <a:ext cx="8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</a:rPr>
                <a:t> </a:t>
              </a:r>
              <a:r>
                <a:rPr lang="de-DE" sz="1400">
                  <a:solidFill>
                    <a:schemeClr val="bg2"/>
                  </a:solidFill>
                </a:rPr>
                <a:t>(Mischgeräusche)</a:t>
              </a:r>
              <a:endParaRPr lang="de-DE" sz="1800">
                <a:solidFill>
                  <a:schemeClr val="bg2"/>
                </a:solidFill>
              </a:endParaRPr>
            </a:p>
          </p:txBody>
        </p:sp>
        <p:grpSp>
          <p:nvGrpSpPr>
            <p:cNvPr id="52293" name="Group 15"/>
            <p:cNvGrpSpPr>
              <a:grpSpLocks/>
            </p:cNvGrpSpPr>
            <p:nvPr/>
          </p:nvGrpSpPr>
          <p:grpSpPr bwMode="auto">
            <a:xfrm>
              <a:off x="1166" y="1647"/>
              <a:ext cx="1143" cy="749"/>
              <a:chOff x="1166" y="1647"/>
              <a:chExt cx="1143" cy="749"/>
            </a:xfrm>
          </p:grpSpPr>
          <p:sp>
            <p:nvSpPr>
              <p:cNvPr id="52359" name="Freeform 12"/>
              <p:cNvSpPr>
                <a:spLocks/>
              </p:cNvSpPr>
              <p:nvPr/>
            </p:nvSpPr>
            <p:spPr bwMode="auto">
              <a:xfrm>
                <a:off x="2238" y="1647"/>
                <a:ext cx="71" cy="749"/>
              </a:xfrm>
              <a:custGeom>
                <a:avLst/>
                <a:gdLst>
                  <a:gd name="T0" fmla="*/ 0 w 71"/>
                  <a:gd name="T1" fmla="*/ 749 h 749"/>
                  <a:gd name="T2" fmla="*/ 0 w 71"/>
                  <a:gd name="T3" fmla="*/ 70 h 749"/>
                  <a:gd name="T4" fmla="*/ 71 w 71"/>
                  <a:gd name="T5" fmla="*/ 0 h 749"/>
                  <a:gd name="T6" fmla="*/ 71 w 71"/>
                  <a:gd name="T7" fmla="*/ 682 h 749"/>
                  <a:gd name="T8" fmla="*/ 0 w 71"/>
                  <a:gd name="T9" fmla="*/ 749 h 7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749"/>
                  <a:gd name="T17" fmla="*/ 71 w 71"/>
                  <a:gd name="T18" fmla="*/ 749 h 7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749">
                    <a:moveTo>
                      <a:pt x="0" y="749"/>
                    </a:moveTo>
                    <a:lnTo>
                      <a:pt x="0" y="70"/>
                    </a:lnTo>
                    <a:lnTo>
                      <a:pt x="71" y="0"/>
                    </a:lnTo>
                    <a:lnTo>
                      <a:pt x="71" y="682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60" name="Freeform 13"/>
              <p:cNvSpPr>
                <a:spLocks/>
              </p:cNvSpPr>
              <p:nvPr/>
            </p:nvSpPr>
            <p:spPr bwMode="auto">
              <a:xfrm>
                <a:off x="1166" y="1647"/>
                <a:ext cx="1143" cy="70"/>
              </a:xfrm>
              <a:custGeom>
                <a:avLst/>
                <a:gdLst>
                  <a:gd name="T0" fmla="*/ 1072 w 1143"/>
                  <a:gd name="T1" fmla="*/ 70 h 70"/>
                  <a:gd name="T2" fmla="*/ 0 w 1143"/>
                  <a:gd name="T3" fmla="*/ 70 h 70"/>
                  <a:gd name="T4" fmla="*/ 71 w 1143"/>
                  <a:gd name="T5" fmla="*/ 0 h 70"/>
                  <a:gd name="T6" fmla="*/ 1143 w 1143"/>
                  <a:gd name="T7" fmla="*/ 0 h 70"/>
                  <a:gd name="T8" fmla="*/ 1072 w 1143"/>
                  <a:gd name="T9" fmla="*/ 7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3"/>
                  <a:gd name="T16" fmla="*/ 0 h 70"/>
                  <a:gd name="T17" fmla="*/ 1143 w 1143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3" h="70">
                    <a:moveTo>
                      <a:pt x="1072" y="70"/>
                    </a:moveTo>
                    <a:lnTo>
                      <a:pt x="0" y="70"/>
                    </a:lnTo>
                    <a:lnTo>
                      <a:pt x="71" y="0"/>
                    </a:lnTo>
                    <a:lnTo>
                      <a:pt x="1143" y="0"/>
                    </a:lnTo>
                    <a:lnTo>
                      <a:pt x="1072" y="7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61" name="Rectangle 14"/>
              <p:cNvSpPr>
                <a:spLocks noChangeArrowheads="1"/>
              </p:cNvSpPr>
              <p:nvPr/>
            </p:nvSpPr>
            <p:spPr bwMode="auto">
              <a:xfrm>
                <a:off x="1166" y="1717"/>
                <a:ext cx="1072" cy="679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294" name="Rectangle 16"/>
            <p:cNvSpPr>
              <a:spLocks noChangeArrowheads="1"/>
            </p:cNvSpPr>
            <p:nvPr/>
          </p:nvSpPr>
          <p:spPr bwMode="auto">
            <a:xfrm>
              <a:off x="1345" y="1808"/>
              <a:ext cx="79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Interaktion</a:t>
              </a:r>
              <a:endParaRPr lang="de-DE"/>
            </a:p>
          </p:txBody>
        </p:sp>
        <p:sp>
          <p:nvSpPr>
            <p:cNvPr id="52295" name="Rectangle 17"/>
            <p:cNvSpPr>
              <a:spLocks noChangeArrowheads="1"/>
            </p:cNvSpPr>
            <p:nvPr/>
          </p:nvSpPr>
          <p:spPr bwMode="auto">
            <a:xfrm>
              <a:off x="1598" y="1975"/>
              <a:ext cx="2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der</a:t>
              </a:r>
              <a:endParaRPr lang="de-DE"/>
            </a:p>
          </p:txBody>
        </p:sp>
        <p:sp>
          <p:nvSpPr>
            <p:cNvPr id="52296" name="Rectangle 18"/>
            <p:cNvSpPr>
              <a:spLocks noChangeArrowheads="1"/>
            </p:cNvSpPr>
            <p:nvPr/>
          </p:nvSpPr>
          <p:spPr bwMode="auto">
            <a:xfrm>
              <a:off x="1407" y="2144"/>
              <a:ext cx="6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Ursachen</a:t>
              </a:r>
              <a:endParaRPr lang="de-DE"/>
            </a:p>
          </p:txBody>
        </p:sp>
        <p:sp>
          <p:nvSpPr>
            <p:cNvPr id="52297" name="Oval 24"/>
            <p:cNvSpPr>
              <a:spLocks noChangeArrowheads="1"/>
            </p:cNvSpPr>
            <p:nvPr/>
          </p:nvSpPr>
          <p:spPr bwMode="auto">
            <a:xfrm>
              <a:off x="590" y="1454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8" name="Oval 25"/>
            <p:cNvSpPr>
              <a:spLocks noChangeArrowheads="1"/>
            </p:cNvSpPr>
            <p:nvPr/>
          </p:nvSpPr>
          <p:spPr bwMode="auto">
            <a:xfrm>
              <a:off x="570" y="1480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99" name="Oval 26"/>
            <p:cNvSpPr>
              <a:spLocks noChangeArrowheads="1"/>
            </p:cNvSpPr>
            <p:nvPr/>
          </p:nvSpPr>
          <p:spPr bwMode="auto">
            <a:xfrm>
              <a:off x="590" y="1729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0" name="Oval 27"/>
            <p:cNvSpPr>
              <a:spLocks noChangeArrowheads="1"/>
            </p:cNvSpPr>
            <p:nvPr/>
          </p:nvSpPr>
          <p:spPr bwMode="auto">
            <a:xfrm>
              <a:off x="570" y="1755"/>
              <a:ext cx="141" cy="1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1" name="Oval 28"/>
            <p:cNvSpPr>
              <a:spLocks noChangeArrowheads="1"/>
            </p:cNvSpPr>
            <p:nvPr/>
          </p:nvSpPr>
          <p:spPr bwMode="auto">
            <a:xfrm>
              <a:off x="590" y="2141"/>
              <a:ext cx="150" cy="1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2" name="Oval 29"/>
            <p:cNvSpPr>
              <a:spLocks noChangeArrowheads="1"/>
            </p:cNvSpPr>
            <p:nvPr/>
          </p:nvSpPr>
          <p:spPr bwMode="auto">
            <a:xfrm>
              <a:off x="570" y="2168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3" name="Oval 30"/>
            <p:cNvSpPr>
              <a:spLocks noChangeArrowheads="1"/>
            </p:cNvSpPr>
            <p:nvPr/>
          </p:nvSpPr>
          <p:spPr bwMode="auto">
            <a:xfrm>
              <a:off x="590" y="2487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4" name="Oval 31"/>
            <p:cNvSpPr>
              <a:spLocks noChangeArrowheads="1"/>
            </p:cNvSpPr>
            <p:nvPr/>
          </p:nvSpPr>
          <p:spPr bwMode="auto">
            <a:xfrm>
              <a:off x="570" y="2513"/>
              <a:ext cx="141" cy="1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5" name="Oval 32"/>
            <p:cNvSpPr>
              <a:spLocks noChangeArrowheads="1"/>
            </p:cNvSpPr>
            <p:nvPr/>
          </p:nvSpPr>
          <p:spPr bwMode="auto">
            <a:xfrm>
              <a:off x="626" y="1983"/>
              <a:ext cx="70" cy="74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306" name="Group 51"/>
            <p:cNvGrpSpPr>
              <a:grpSpLocks/>
            </p:cNvGrpSpPr>
            <p:nvPr/>
          </p:nvGrpSpPr>
          <p:grpSpPr bwMode="auto">
            <a:xfrm>
              <a:off x="2555" y="1468"/>
              <a:ext cx="36" cy="1370"/>
              <a:chOff x="2555" y="1468"/>
              <a:chExt cx="36" cy="1370"/>
            </a:xfrm>
          </p:grpSpPr>
          <p:sp>
            <p:nvSpPr>
              <p:cNvPr id="52353" name="Rectangle 45"/>
              <p:cNvSpPr>
                <a:spLocks noChangeArrowheads="1"/>
              </p:cNvSpPr>
              <p:nvPr/>
            </p:nvSpPr>
            <p:spPr bwMode="auto">
              <a:xfrm>
                <a:off x="2555" y="1468"/>
                <a:ext cx="36" cy="1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4" name="Rectangle 46"/>
              <p:cNvSpPr>
                <a:spLocks noChangeArrowheads="1"/>
              </p:cNvSpPr>
              <p:nvPr/>
            </p:nvSpPr>
            <p:spPr bwMode="auto">
              <a:xfrm>
                <a:off x="2555" y="1714"/>
                <a:ext cx="36" cy="1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5" name="Rectangle 47"/>
              <p:cNvSpPr>
                <a:spLocks noChangeArrowheads="1"/>
              </p:cNvSpPr>
              <p:nvPr/>
            </p:nvSpPr>
            <p:spPr bwMode="auto">
              <a:xfrm>
                <a:off x="2555" y="1960"/>
                <a:ext cx="36" cy="1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6" name="Rectangle 48"/>
              <p:cNvSpPr>
                <a:spLocks noChangeArrowheads="1"/>
              </p:cNvSpPr>
              <p:nvPr/>
            </p:nvSpPr>
            <p:spPr bwMode="auto">
              <a:xfrm>
                <a:off x="2555" y="2206"/>
                <a:ext cx="36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7" name="Rectangle 49"/>
              <p:cNvSpPr>
                <a:spLocks noChangeArrowheads="1"/>
              </p:cNvSpPr>
              <p:nvPr/>
            </p:nvSpPr>
            <p:spPr bwMode="auto">
              <a:xfrm>
                <a:off x="2555" y="2452"/>
                <a:ext cx="36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8" name="Rectangle 50"/>
              <p:cNvSpPr>
                <a:spLocks noChangeArrowheads="1"/>
              </p:cNvSpPr>
              <p:nvPr/>
            </p:nvSpPr>
            <p:spPr bwMode="auto">
              <a:xfrm>
                <a:off x="2555" y="2698"/>
                <a:ext cx="36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1587" name="Rectangle 54"/>
            <p:cNvSpPr>
              <a:spLocks noChangeArrowheads="1"/>
            </p:cNvSpPr>
            <p:nvPr/>
          </p:nvSpPr>
          <p:spPr bwMode="auto">
            <a:xfrm>
              <a:off x="1166" y="1717"/>
              <a:ext cx="1072" cy="6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308" name="Rectangle 56"/>
            <p:cNvSpPr>
              <a:spLocks noChangeArrowheads="1"/>
            </p:cNvSpPr>
            <p:nvPr/>
          </p:nvSpPr>
          <p:spPr bwMode="auto">
            <a:xfrm>
              <a:off x="1345" y="1808"/>
              <a:ext cx="79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Interaktion</a:t>
              </a:r>
              <a:endParaRPr lang="de-DE"/>
            </a:p>
          </p:txBody>
        </p:sp>
        <p:sp>
          <p:nvSpPr>
            <p:cNvPr id="52309" name="Rectangle 57"/>
            <p:cNvSpPr>
              <a:spLocks noChangeArrowheads="1"/>
            </p:cNvSpPr>
            <p:nvPr/>
          </p:nvSpPr>
          <p:spPr bwMode="auto">
            <a:xfrm>
              <a:off x="1598" y="1975"/>
              <a:ext cx="2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der</a:t>
              </a:r>
              <a:endParaRPr lang="de-DE"/>
            </a:p>
          </p:txBody>
        </p:sp>
        <p:sp>
          <p:nvSpPr>
            <p:cNvPr id="52310" name="Rectangle 58"/>
            <p:cNvSpPr>
              <a:spLocks noChangeArrowheads="1"/>
            </p:cNvSpPr>
            <p:nvPr/>
          </p:nvSpPr>
          <p:spPr bwMode="auto">
            <a:xfrm>
              <a:off x="1407" y="2144"/>
              <a:ext cx="6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Ursachen</a:t>
              </a:r>
              <a:endParaRPr lang="de-DE"/>
            </a:p>
          </p:txBody>
        </p:sp>
        <p:sp>
          <p:nvSpPr>
            <p:cNvPr id="52311" name="Oval 64"/>
            <p:cNvSpPr>
              <a:spLocks noChangeArrowheads="1"/>
            </p:cNvSpPr>
            <p:nvPr/>
          </p:nvSpPr>
          <p:spPr bwMode="auto">
            <a:xfrm>
              <a:off x="590" y="1454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2" name="Oval 65"/>
            <p:cNvSpPr>
              <a:spLocks noChangeArrowheads="1"/>
            </p:cNvSpPr>
            <p:nvPr/>
          </p:nvSpPr>
          <p:spPr bwMode="auto">
            <a:xfrm>
              <a:off x="570" y="1480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3" name="Oval 66"/>
            <p:cNvSpPr>
              <a:spLocks noChangeArrowheads="1"/>
            </p:cNvSpPr>
            <p:nvPr/>
          </p:nvSpPr>
          <p:spPr bwMode="auto">
            <a:xfrm>
              <a:off x="590" y="1729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4" name="Oval 67"/>
            <p:cNvSpPr>
              <a:spLocks noChangeArrowheads="1"/>
            </p:cNvSpPr>
            <p:nvPr/>
          </p:nvSpPr>
          <p:spPr bwMode="auto">
            <a:xfrm>
              <a:off x="570" y="1755"/>
              <a:ext cx="141" cy="1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5" name="Oval 68"/>
            <p:cNvSpPr>
              <a:spLocks noChangeArrowheads="1"/>
            </p:cNvSpPr>
            <p:nvPr/>
          </p:nvSpPr>
          <p:spPr bwMode="auto">
            <a:xfrm>
              <a:off x="590" y="2141"/>
              <a:ext cx="150" cy="1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6" name="Oval 69"/>
            <p:cNvSpPr>
              <a:spLocks noChangeArrowheads="1"/>
            </p:cNvSpPr>
            <p:nvPr/>
          </p:nvSpPr>
          <p:spPr bwMode="auto">
            <a:xfrm>
              <a:off x="570" y="2168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7" name="Oval 70"/>
            <p:cNvSpPr>
              <a:spLocks noChangeArrowheads="1"/>
            </p:cNvSpPr>
            <p:nvPr/>
          </p:nvSpPr>
          <p:spPr bwMode="auto">
            <a:xfrm>
              <a:off x="590" y="2487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8" name="Oval 71"/>
            <p:cNvSpPr>
              <a:spLocks noChangeArrowheads="1"/>
            </p:cNvSpPr>
            <p:nvPr/>
          </p:nvSpPr>
          <p:spPr bwMode="auto">
            <a:xfrm>
              <a:off x="570" y="2513"/>
              <a:ext cx="141" cy="1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9" name="Oval 72"/>
            <p:cNvSpPr>
              <a:spLocks noChangeArrowheads="1"/>
            </p:cNvSpPr>
            <p:nvPr/>
          </p:nvSpPr>
          <p:spPr bwMode="auto">
            <a:xfrm>
              <a:off x="626" y="1983"/>
              <a:ext cx="70" cy="74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320" name="Group 75"/>
            <p:cNvGrpSpPr>
              <a:grpSpLocks/>
            </p:cNvGrpSpPr>
            <p:nvPr/>
          </p:nvGrpSpPr>
          <p:grpSpPr bwMode="auto">
            <a:xfrm>
              <a:off x="726" y="2250"/>
              <a:ext cx="431" cy="307"/>
              <a:chOff x="726" y="2250"/>
              <a:chExt cx="431" cy="307"/>
            </a:xfrm>
          </p:grpSpPr>
          <p:sp>
            <p:nvSpPr>
              <p:cNvPr id="52351" name="Line 73"/>
              <p:cNvSpPr>
                <a:spLocks noChangeShapeType="1"/>
              </p:cNvSpPr>
              <p:nvPr/>
            </p:nvSpPr>
            <p:spPr bwMode="auto">
              <a:xfrm flipV="1">
                <a:off x="726" y="2300"/>
                <a:ext cx="361" cy="25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2" name="Freeform 74"/>
              <p:cNvSpPr>
                <a:spLocks/>
              </p:cNvSpPr>
              <p:nvPr/>
            </p:nvSpPr>
            <p:spPr bwMode="auto">
              <a:xfrm>
                <a:off x="1055" y="2250"/>
                <a:ext cx="102" cy="96"/>
              </a:xfrm>
              <a:custGeom>
                <a:avLst/>
                <a:gdLst>
                  <a:gd name="T0" fmla="*/ 55 w 102"/>
                  <a:gd name="T1" fmla="*/ 96 h 96"/>
                  <a:gd name="T2" fmla="*/ 102 w 102"/>
                  <a:gd name="T3" fmla="*/ 0 h 96"/>
                  <a:gd name="T4" fmla="*/ 0 w 102"/>
                  <a:gd name="T5" fmla="*/ 17 h 96"/>
                  <a:gd name="T6" fmla="*/ 55 w 102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96"/>
                  <a:gd name="T14" fmla="*/ 102 w 102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96">
                    <a:moveTo>
                      <a:pt x="55" y="96"/>
                    </a:moveTo>
                    <a:lnTo>
                      <a:pt x="102" y="0"/>
                    </a:lnTo>
                    <a:lnTo>
                      <a:pt x="0" y="17"/>
                    </a:lnTo>
                    <a:lnTo>
                      <a:pt x="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1" name="Group 78"/>
            <p:cNvGrpSpPr>
              <a:grpSpLocks/>
            </p:cNvGrpSpPr>
            <p:nvPr/>
          </p:nvGrpSpPr>
          <p:grpSpPr bwMode="auto">
            <a:xfrm>
              <a:off x="729" y="2092"/>
              <a:ext cx="408" cy="114"/>
              <a:chOff x="729" y="2092"/>
              <a:chExt cx="408" cy="114"/>
            </a:xfrm>
          </p:grpSpPr>
          <p:sp>
            <p:nvSpPr>
              <p:cNvPr id="52349" name="Line 76"/>
              <p:cNvSpPr>
                <a:spLocks noChangeShapeType="1"/>
              </p:cNvSpPr>
              <p:nvPr/>
            </p:nvSpPr>
            <p:spPr bwMode="auto">
              <a:xfrm flipV="1">
                <a:off x="729" y="2139"/>
                <a:ext cx="323" cy="6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50" name="Freeform 77"/>
              <p:cNvSpPr>
                <a:spLocks/>
              </p:cNvSpPr>
              <p:nvPr/>
            </p:nvSpPr>
            <p:spPr bwMode="auto">
              <a:xfrm>
                <a:off x="1034" y="2092"/>
                <a:ext cx="103" cy="96"/>
              </a:xfrm>
              <a:custGeom>
                <a:avLst/>
                <a:gdLst>
                  <a:gd name="T0" fmla="*/ 23 w 103"/>
                  <a:gd name="T1" fmla="*/ 96 h 96"/>
                  <a:gd name="T2" fmla="*/ 103 w 103"/>
                  <a:gd name="T3" fmla="*/ 26 h 96"/>
                  <a:gd name="T4" fmla="*/ 0 w 103"/>
                  <a:gd name="T5" fmla="*/ 0 h 96"/>
                  <a:gd name="T6" fmla="*/ 23 w 103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96"/>
                  <a:gd name="T14" fmla="*/ 103 w 103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96">
                    <a:moveTo>
                      <a:pt x="23" y="96"/>
                    </a:moveTo>
                    <a:lnTo>
                      <a:pt x="103" y="26"/>
                    </a:lnTo>
                    <a:lnTo>
                      <a:pt x="0" y="0"/>
                    </a:lnTo>
                    <a:lnTo>
                      <a:pt x="23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2" name="Group 81"/>
            <p:cNvGrpSpPr>
              <a:grpSpLocks/>
            </p:cNvGrpSpPr>
            <p:nvPr/>
          </p:nvGrpSpPr>
          <p:grpSpPr bwMode="auto">
            <a:xfrm>
              <a:off x="734" y="1819"/>
              <a:ext cx="397" cy="194"/>
              <a:chOff x="734" y="1819"/>
              <a:chExt cx="397" cy="194"/>
            </a:xfrm>
          </p:grpSpPr>
          <p:sp>
            <p:nvSpPr>
              <p:cNvPr id="52347" name="Line 79"/>
              <p:cNvSpPr>
                <a:spLocks noChangeShapeType="1"/>
              </p:cNvSpPr>
              <p:nvPr/>
            </p:nvSpPr>
            <p:spPr bwMode="auto">
              <a:xfrm>
                <a:off x="734" y="1819"/>
                <a:ext cx="318" cy="1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48" name="Freeform 80"/>
              <p:cNvSpPr>
                <a:spLocks/>
              </p:cNvSpPr>
              <p:nvPr/>
            </p:nvSpPr>
            <p:spPr bwMode="auto">
              <a:xfrm>
                <a:off x="1025" y="1928"/>
                <a:ext cx="106" cy="85"/>
              </a:xfrm>
              <a:custGeom>
                <a:avLst/>
                <a:gdLst>
                  <a:gd name="T0" fmla="*/ 0 w 106"/>
                  <a:gd name="T1" fmla="*/ 85 h 85"/>
                  <a:gd name="T2" fmla="*/ 106 w 106"/>
                  <a:gd name="T3" fmla="*/ 82 h 85"/>
                  <a:gd name="T4" fmla="*/ 41 w 106"/>
                  <a:gd name="T5" fmla="*/ 0 h 85"/>
                  <a:gd name="T6" fmla="*/ 0 w 106"/>
                  <a:gd name="T7" fmla="*/ 85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85"/>
                  <a:gd name="T14" fmla="*/ 106 w 106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85">
                    <a:moveTo>
                      <a:pt x="0" y="85"/>
                    </a:moveTo>
                    <a:lnTo>
                      <a:pt x="106" y="82"/>
                    </a:lnTo>
                    <a:lnTo>
                      <a:pt x="41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3" name="Group 84"/>
            <p:cNvGrpSpPr>
              <a:grpSpLocks/>
            </p:cNvGrpSpPr>
            <p:nvPr/>
          </p:nvGrpSpPr>
          <p:grpSpPr bwMode="auto">
            <a:xfrm>
              <a:off x="743" y="1547"/>
              <a:ext cx="388" cy="316"/>
              <a:chOff x="743" y="1547"/>
              <a:chExt cx="388" cy="316"/>
            </a:xfrm>
          </p:grpSpPr>
          <p:sp>
            <p:nvSpPr>
              <p:cNvPr id="52345" name="Line 82"/>
              <p:cNvSpPr>
                <a:spLocks noChangeShapeType="1"/>
              </p:cNvSpPr>
              <p:nvPr/>
            </p:nvSpPr>
            <p:spPr bwMode="auto">
              <a:xfrm>
                <a:off x="743" y="1547"/>
                <a:ext cx="320" cy="26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46" name="Freeform 83"/>
              <p:cNvSpPr>
                <a:spLocks/>
              </p:cNvSpPr>
              <p:nvPr/>
            </p:nvSpPr>
            <p:spPr bwMode="auto">
              <a:xfrm>
                <a:off x="1025" y="1770"/>
                <a:ext cx="106" cy="93"/>
              </a:xfrm>
              <a:custGeom>
                <a:avLst/>
                <a:gdLst>
                  <a:gd name="T0" fmla="*/ 0 w 106"/>
                  <a:gd name="T1" fmla="*/ 73 h 93"/>
                  <a:gd name="T2" fmla="*/ 106 w 106"/>
                  <a:gd name="T3" fmla="*/ 93 h 93"/>
                  <a:gd name="T4" fmla="*/ 62 w 106"/>
                  <a:gd name="T5" fmla="*/ 0 h 93"/>
                  <a:gd name="T6" fmla="*/ 0 w 106"/>
                  <a:gd name="T7" fmla="*/ 7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93"/>
                  <a:gd name="T14" fmla="*/ 106 w 106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93">
                    <a:moveTo>
                      <a:pt x="0" y="73"/>
                    </a:moveTo>
                    <a:lnTo>
                      <a:pt x="106" y="93"/>
                    </a:lnTo>
                    <a:lnTo>
                      <a:pt x="62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4" name="Group 87"/>
            <p:cNvGrpSpPr>
              <a:grpSpLocks/>
            </p:cNvGrpSpPr>
            <p:nvPr/>
          </p:nvGrpSpPr>
          <p:grpSpPr bwMode="auto">
            <a:xfrm>
              <a:off x="726" y="2250"/>
              <a:ext cx="431" cy="307"/>
              <a:chOff x="726" y="2250"/>
              <a:chExt cx="431" cy="307"/>
            </a:xfrm>
          </p:grpSpPr>
          <p:sp>
            <p:nvSpPr>
              <p:cNvPr id="52343" name="Line 85"/>
              <p:cNvSpPr>
                <a:spLocks noChangeShapeType="1"/>
              </p:cNvSpPr>
              <p:nvPr/>
            </p:nvSpPr>
            <p:spPr bwMode="auto">
              <a:xfrm flipV="1">
                <a:off x="726" y="2300"/>
                <a:ext cx="361" cy="25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44" name="Freeform 86"/>
              <p:cNvSpPr>
                <a:spLocks/>
              </p:cNvSpPr>
              <p:nvPr/>
            </p:nvSpPr>
            <p:spPr bwMode="auto">
              <a:xfrm>
                <a:off x="1055" y="2250"/>
                <a:ext cx="102" cy="96"/>
              </a:xfrm>
              <a:custGeom>
                <a:avLst/>
                <a:gdLst>
                  <a:gd name="T0" fmla="*/ 55 w 102"/>
                  <a:gd name="T1" fmla="*/ 96 h 96"/>
                  <a:gd name="T2" fmla="*/ 102 w 102"/>
                  <a:gd name="T3" fmla="*/ 0 h 96"/>
                  <a:gd name="T4" fmla="*/ 0 w 102"/>
                  <a:gd name="T5" fmla="*/ 17 h 96"/>
                  <a:gd name="T6" fmla="*/ 55 w 102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96"/>
                  <a:gd name="T14" fmla="*/ 102 w 102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96">
                    <a:moveTo>
                      <a:pt x="55" y="96"/>
                    </a:moveTo>
                    <a:lnTo>
                      <a:pt x="102" y="0"/>
                    </a:lnTo>
                    <a:lnTo>
                      <a:pt x="0" y="17"/>
                    </a:lnTo>
                    <a:lnTo>
                      <a:pt x="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5" name="Group 90"/>
            <p:cNvGrpSpPr>
              <a:grpSpLocks/>
            </p:cNvGrpSpPr>
            <p:nvPr/>
          </p:nvGrpSpPr>
          <p:grpSpPr bwMode="auto">
            <a:xfrm>
              <a:off x="729" y="2092"/>
              <a:ext cx="408" cy="114"/>
              <a:chOff x="729" y="2092"/>
              <a:chExt cx="408" cy="114"/>
            </a:xfrm>
          </p:grpSpPr>
          <p:sp>
            <p:nvSpPr>
              <p:cNvPr id="52341" name="Line 88"/>
              <p:cNvSpPr>
                <a:spLocks noChangeShapeType="1"/>
              </p:cNvSpPr>
              <p:nvPr/>
            </p:nvSpPr>
            <p:spPr bwMode="auto">
              <a:xfrm flipV="1">
                <a:off x="729" y="2139"/>
                <a:ext cx="323" cy="6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42" name="Freeform 89"/>
              <p:cNvSpPr>
                <a:spLocks/>
              </p:cNvSpPr>
              <p:nvPr/>
            </p:nvSpPr>
            <p:spPr bwMode="auto">
              <a:xfrm>
                <a:off x="1034" y="2092"/>
                <a:ext cx="103" cy="96"/>
              </a:xfrm>
              <a:custGeom>
                <a:avLst/>
                <a:gdLst>
                  <a:gd name="T0" fmla="*/ 23 w 103"/>
                  <a:gd name="T1" fmla="*/ 96 h 96"/>
                  <a:gd name="T2" fmla="*/ 103 w 103"/>
                  <a:gd name="T3" fmla="*/ 26 h 96"/>
                  <a:gd name="T4" fmla="*/ 0 w 103"/>
                  <a:gd name="T5" fmla="*/ 0 h 96"/>
                  <a:gd name="T6" fmla="*/ 23 w 103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96"/>
                  <a:gd name="T14" fmla="*/ 103 w 103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96">
                    <a:moveTo>
                      <a:pt x="23" y="96"/>
                    </a:moveTo>
                    <a:lnTo>
                      <a:pt x="103" y="26"/>
                    </a:lnTo>
                    <a:lnTo>
                      <a:pt x="0" y="0"/>
                    </a:lnTo>
                    <a:lnTo>
                      <a:pt x="23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6" name="Group 93"/>
            <p:cNvGrpSpPr>
              <a:grpSpLocks/>
            </p:cNvGrpSpPr>
            <p:nvPr/>
          </p:nvGrpSpPr>
          <p:grpSpPr bwMode="auto">
            <a:xfrm>
              <a:off x="734" y="1819"/>
              <a:ext cx="397" cy="194"/>
              <a:chOff x="734" y="1819"/>
              <a:chExt cx="397" cy="194"/>
            </a:xfrm>
          </p:grpSpPr>
          <p:sp>
            <p:nvSpPr>
              <p:cNvPr id="52339" name="Line 91"/>
              <p:cNvSpPr>
                <a:spLocks noChangeShapeType="1"/>
              </p:cNvSpPr>
              <p:nvPr/>
            </p:nvSpPr>
            <p:spPr bwMode="auto">
              <a:xfrm>
                <a:off x="734" y="1819"/>
                <a:ext cx="318" cy="1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40" name="Freeform 92"/>
              <p:cNvSpPr>
                <a:spLocks/>
              </p:cNvSpPr>
              <p:nvPr/>
            </p:nvSpPr>
            <p:spPr bwMode="auto">
              <a:xfrm>
                <a:off x="1025" y="1928"/>
                <a:ext cx="106" cy="85"/>
              </a:xfrm>
              <a:custGeom>
                <a:avLst/>
                <a:gdLst>
                  <a:gd name="T0" fmla="*/ 0 w 106"/>
                  <a:gd name="T1" fmla="*/ 85 h 85"/>
                  <a:gd name="T2" fmla="*/ 106 w 106"/>
                  <a:gd name="T3" fmla="*/ 82 h 85"/>
                  <a:gd name="T4" fmla="*/ 41 w 106"/>
                  <a:gd name="T5" fmla="*/ 0 h 85"/>
                  <a:gd name="T6" fmla="*/ 0 w 106"/>
                  <a:gd name="T7" fmla="*/ 85 h 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85"/>
                  <a:gd name="T14" fmla="*/ 106 w 106"/>
                  <a:gd name="T15" fmla="*/ 85 h 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85">
                    <a:moveTo>
                      <a:pt x="0" y="85"/>
                    </a:moveTo>
                    <a:lnTo>
                      <a:pt x="106" y="82"/>
                    </a:lnTo>
                    <a:lnTo>
                      <a:pt x="41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7" name="Group 96"/>
            <p:cNvGrpSpPr>
              <a:grpSpLocks/>
            </p:cNvGrpSpPr>
            <p:nvPr/>
          </p:nvGrpSpPr>
          <p:grpSpPr bwMode="auto">
            <a:xfrm>
              <a:off x="743" y="1547"/>
              <a:ext cx="388" cy="316"/>
              <a:chOff x="743" y="1547"/>
              <a:chExt cx="388" cy="316"/>
            </a:xfrm>
          </p:grpSpPr>
          <p:sp>
            <p:nvSpPr>
              <p:cNvPr id="52337" name="Line 94"/>
              <p:cNvSpPr>
                <a:spLocks noChangeShapeType="1"/>
              </p:cNvSpPr>
              <p:nvPr/>
            </p:nvSpPr>
            <p:spPr bwMode="auto">
              <a:xfrm>
                <a:off x="743" y="1547"/>
                <a:ext cx="320" cy="26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38" name="Freeform 95"/>
              <p:cNvSpPr>
                <a:spLocks/>
              </p:cNvSpPr>
              <p:nvPr/>
            </p:nvSpPr>
            <p:spPr bwMode="auto">
              <a:xfrm>
                <a:off x="1025" y="1770"/>
                <a:ext cx="106" cy="93"/>
              </a:xfrm>
              <a:custGeom>
                <a:avLst/>
                <a:gdLst>
                  <a:gd name="T0" fmla="*/ 0 w 106"/>
                  <a:gd name="T1" fmla="*/ 73 h 93"/>
                  <a:gd name="T2" fmla="*/ 106 w 106"/>
                  <a:gd name="T3" fmla="*/ 93 h 93"/>
                  <a:gd name="T4" fmla="*/ 62 w 106"/>
                  <a:gd name="T5" fmla="*/ 0 h 93"/>
                  <a:gd name="T6" fmla="*/ 0 w 106"/>
                  <a:gd name="T7" fmla="*/ 7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93"/>
                  <a:gd name="T14" fmla="*/ 106 w 106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93">
                    <a:moveTo>
                      <a:pt x="0" y="73"/>
                    </a:moveTo>
                    <a:lnTo>
                      <a:pt x="106" y="93"/>
                    </a:lnTo>
                    <a:lnTo>
                      <a:pt x="62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328" name="Group 115"/>
            <p:cNvGrpSpPr>
              <a:grpSpLocks/>
            </p:cNvGrpSpPr>
            <p:nvPr/>
          </p:nvGrpSpPr>
          <p:grpSpPr bwMode="auto">
            <a:xfrm>
              <a:off x="2555" y="1468"/>
              <a:ext cx="36" cy="1370"/>
              <a:chOff x="2555" y="1468"/>
              <a:chExt cx="36" cy="1370"/>
            </a:xfrm>
          </p:grpSpPr>
          <p:sp>
            <p:nvSpPr>
              <p:cNvPr id="52331" name="Rectangle 109"/>
              <p:cNvSpPr>
                <a:spLocks noChangeArrowheads="1"/>
              </p:cNvSpPr>
              <p:nvPr/>
            </p:nvSpPr>
            <p:spPr bwMode="auto">
              <a:xfrm>
                <a:off x="2555" y="1468"/>
                <a:ext cx="36" cy="1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32" name="Rectangle 110"/>
              <p:cNvSpPr>
                <a:spLocks noChangeArrowheads="1"/>
              </p:cNvSpPr>
              <p:nvPr/>
            </p:nvSpPr>
            <p:spPr bwMode="auto">
              <a:xfrm>
                <a:off x="2555" y="1714"/>
                <a:ext cx="36" cy="1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33" name="Rectangle 111"/>
              <p:cNvSpPr>
                <a:spLocks noChangeArrowheads="1"/>
              </p:cNvSpPr>
              <p:nvPr/>
            </p:nvSpPr>
            <p:spPr bwMode="auto">
              <a:xfrm>
                <a:off x="2555" y="1960"/>
                <a:ext cx="36" cy="1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34" name="Rectangle 112"/>
              <p:cNvSpPr>
                <a:spLocks noChangeArrowheads="1"/>
              </p:cNvSpPr>
              <p:nvPr/>
            </p:nvSpPr>
            <p:spPr bwMode="auto">
              <a:xfrm>
                <a:off x="2555" y="2206"/>
                <a:ext cx="36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35" name="Rectangle 113"/>
              <p:cNvSpPr>
                <a:spLocks noChangeArrowheads="1"/>
              </p:cNvSpPr>
              <p:nvPr/>
            </p:nvSpPr>
            <p:spPr bwMode="auto">
              <a:xfrm>
                <a:off x="2555" y="2452"/>
                <a:ext cx="36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36" name="Rectangle 114"/>
              <p:cNvSpPr>
                <a:spLocks noChangeArrowheads="1"/>
              </p:cNvSpPr>
              <p:nvPr/>
            </p:nvSpPr>
            <p:spPr bwMode="auto">
              <a:xfrm>
                <a:off x="2555" y="2698"/>
                <a:ext cx="36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329" name="Text Box 168"/>
            <p:cNvSpPr txBox="1">
              <a:spLocks noChangeArrowheads="1"/>
            </p:cNvSpPr>
            <p:nvPr/>
          </p:nvSpPr>
          <p:spPr bwMode="auto">
            <a:xfrm>
              <a:off x="84" y="1452"/>
              <a:ext cx="5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Sprecher</a:t>
              </a:r>
            </a:p>
          </p:txBody>
        </p:sp>
        <p:sp>
          <p:nvSpPr>
            <p:cNvPr id="52330" name="Text Box 169"/>
            <p:cNvSpPr txBox="1">
              <a:spLocks noChangeArrowheads="1"/>
            </p:cNvSpPr>
            <p:nvPr/>
          </p:nvSpPr>
          <p:spPr bwMode="auto">
            <a:xfrm>
              <a:off x="180" y="1728"/>
              <a:ext cx="5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Musik</a:t>
              </a:r>
            </a:p>
          </p:txBody>
        </p:sp>
      </p:grpSp>
      <p:grpSp>
        <p:nvGrpSpPr>
          <p:cNvPr id="23" name="Group 173"/>
          <p:cNvGrpSpPr>
            <a:grpSpLocks/>
          </p:cNvGrpSpPr>
          <p:nvPr/>
        </p:nvGrpSpPr>
        <p:grpSpPr bwMode="auto">
          <a:xfrm>
            <a:off x="4471988" y="1633538"/>
            <a:ext cx="4167187" cy="3322637"/>
            <a:chOff x="2817" y="1029"/>
            <a:chExt cx="2625" cy="2093"/>
          </a:xfrm>
        </p:grpSpPr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4418" y="1029"/>
              <a:ext cx="8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</a:rPr>
                <a:t>erschlossene</a:t>
              </a:r>
              <a:endParaRPr lang="de-DE"/>
            </a:p>
          </p:txBody>
        </p:sp>
        <p:sp>
          <p:nvSpPr>
            <p:cNvPr id="52233" name="Rectangle 11"/>
            <p:cNvSpPr>
              <a:spLocks noChangeArrowheads="1"/>
            </p:cNvSpPr>
            <p:nvPr/>
          </p:nvSpPr>
          <p:spPr bwMode="auto">
            <a:xfrm>
              <a:off x="4418" y="1199"/>
              <a:ext cx="6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>
                  <a:solidFill>
                    <a:srgbClr val="000000"/>
                  </a:solidFill>
                </a:rPr>
                <a:t>Einflüsse</a:t>
              </a:r>
              <a:endParaRPr lang="de-DE"/>
            </a:p>
          </p:txBody>
        </p:sp>
        <p:grpSp>
          <p:nvGrpSpPr>
            <p:cNvPr id="52234" name="Group 22"/>
            <p:cNvGrpSpPr>
              <a:grpSpLocks/>
            </p:cNvGrpSpPr>
            <p:nvPr/>
          </p:nvGrpSpPr>
          <p:grpSpPr bwMode="auto">
            <a:xfrm>
              <a:off x="3011" y="1647"/>
              <a:ext cx="1139" cy="743"/>
              <a:chOff x="3011" y="1647"/>
              <a:chExt cx="1139" cy="743"/>
            </a:xfrm>
          </p:grpSpPr>
          <p:sp>
            <p:nvSpPr>
              <p:cNvPr id="52286" name="Freeform 19"/>
              <p:cNvSpPr>
                <a:spLocks/>
              </p:cNvSpPr>
              <p:nvPr/>
            </p:nvSpPr>
            <p:spPr bwMode="auto">
              <a:xfrm>
                <a:off x="4083" y="1647"/>
                <a:ext cx="67" cy="743"/>
              </a:xfrm>
              <a:custGeom>
                <a:avLst/>
                <a:gdLst>
                  <a:gd name="T0" fmla="*/ 0 w 67"/>
                  <a:gd name="T1" fmla="*/ 743 h 743"/>
                  <a:gd name="T2" fmla="*/ 0 w 67"/>
                  <a:gd name="T3" fmla="*/ 70 h 743"/>
                  <a:gd name="T4" fmla="*/ 67 w 67"/>
                  <a:gd name="T5" fmla="*/ 0 h 743"/>
                  <a:gd name="T6" fmla="*/ 67 w 67"/>
                  <a:gd name="T7" fmla="*/ 673 h 743"/>
                  <a:gd name="T8" fmla="*/ 0 w 67"/>
                  <a:gd name="T9" fmla="*/ 743 h 7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43"/>
                  <a:gd name="T17" fmla="*/ 67 w 67"/>
                  <a:gd name="T18" fmla="*/ 743 h 7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43">
                    <a:moveTo>
                      <a:pt x="0" y="743"/>
                    </a:moveTo>
                    <a:lnTo>
                      <a:pt x="0" y="70"/>
                    </a:lnTo>
                    <a:lnTo>
                      <a:pt x="67" y="0"/>
                    </a:lnTo>
                    <a:lnTo>
                      <a:pt x="67" y="673"/>
                    </a:lnTo>
                    <a:lnTo>
                      <a:pt x="0" y="74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87" name="Freeform 20"/>
              <p:cNvSpPr>
                <a:spLocks/>
              </p:cNvSpPr>
              <p:nvPr/>
            </p:nvSpPr>
            <p:spPr bwMode="auto">
              <a:xfrm>
                <a:off x="3011" y="1647"/>
                <a:ext cx="1139" cy="70"/>
              </a:xfrm>
              <a:custGeom>
                <a:avLst/>
                <a:gdLst>
                  <a:gd name="T0" fmla="*/ 1072 w 1139"/>
                  <a:gd name="T1" fmla="*/ 70 h 70"/>
                  <a:gd name="T2" fmla="*/ 0 w 1139"/>
                  <a:gd name="T3" fmla="*/ 70 h 70"/>
                  <a:gd name="T4" fmla="*/ 67 w 1139"/>
                  <a:gd name="T5" fmla="*/ 0 h 70"/>
                  <a:gd name="T6" fmla="*/ 1139 w 1139"/>
                  <a:gd name="T7" fmla="*/ 0 h 70"/>
                  <a:gd name="T8" fmla="*/ 1072 w 1139"/>
                  <a:gd name="T9" fmla="*/ 7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9"/>
                  <a:gd name="T16" fmla="*/ 0 h 70"/>
                  <a:gd name="T17" fmla="*/ 1139 w 1139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9" h="70">
                    <a:moveTo>
                      <a:pt x="1072" y="70"/>
                    </a:moveTo>
                    <a:lnTo>
                      <a:pt x="0" y="70"/>
                    </a:lnTo>
                    <a:lnTo>
                      <a:pt x="67" y="0"/>
                    </a:lnTo>
                    <a:lnTo>
                      <a:pt x="1139" y="0"/>
                    </a:lnTo>
                    <a:lnTo>
                      <a:pt x="1072" y="7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88" name="Rectangle 21"/>
              <p:cNvSpPr>
                <a:spLocks noChangeArrowheads="1"/>
              </p:cNvSpPr>
              <p:nvPr/>
            </p:nvSpPr>
            <p:spPr bwMode="auto">
              <a:xfrm>
                <a:off x="3011" y="1717"/>
                <a:ext cx="1072" cy="673"/>
              </a:xfrm>
              <a:prstGeom prst="rect">
                <a:avLst/>
              </a:pr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235" name="Rectangle 23"/>
            <p:cNvSpPr>
              <a:spLocks noChangeArrowheads="1"/>
            </p:cNvSpPr>
            <p:nvPr/>
          </p:nvSpPr>
          <p:spPr bwMode="auto">
            <a:xfrm>
              <a:off x="3134" y="1904"/>
              <a:ext cx="91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Entkopplung</a:t>
              </a:r>
              <a:endParaRPr lang="de-DE"/>
            </a:p>
          </p:txBody>
        </p:sp>
        <p:sp>
          <p:nvSpPr>
            <p:cNvPr id="52236" name="Rectangle 61"/>
            <p:cNvSpPr>
              <a:spLocks noChangeArrowheads="1"/>
            </p:cNvSpPr>
            <p:nvPr/>
          </p:nvSpPr>
          <p:spPr bwMode="auto">
            <a:xfrm>
              <a:off x="3011" y="1717"/>
              <a:ext cx="1072" cy="673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7" name="Rectangle 63"/>
            <p:cNvSpPr>
              <a:spLocks noChangeArrowheads="1"/>
            </p:cNvSpPr>
            <p:nvPr/>
          </p:nvSpPr>
          <p:spPr bwMode="auto">
            <a:xfrm>
              <a:off x="3134" y="1904"/>
              <a:ext cx="91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Entkopplung</a:t>
              </a:r>
              <a:endParaRPr lang="de-DE"/>
            </a:p>
          </p:txBody>
        </p:sp>
        <p:sp>
          <p:nvSpPr>
            <p:cNvPr id="52238" name="Oval 116"/>
            <p:cNvSpPr>
              <a:spLocks noChangeArrowheads="1"/>
            </p:cNvSpPr>
            <p:nvPr/>
          </p:nvSpPr>
          <p:spPr bwMode="auto">
            <a:xfrm>
              <a:off x="4741" y="1547"/>
              <a:ext cx="150" cy="152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9" name="Oval 117"/>
            <p:cNvSpPr>
              <a:spLocks noChangeArrowheads="1"/>
            </p:cNvSpPr>
            <p:nvPr/>
          </p:nvSpPr>
          <p:spPr bwMode="auto">
            <a:xfrm>
              <a:off x="4720" y="1574"/>
              <a:ext cx="141" cy="14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0" name="Oval 118"/>
            <p:cNvSpPr>
              <a:spLocks noChangeArrowheads="1"/>
            </p:cNvSpPr>
            <p:nvPr/>
          </p:nvSpPr>
          <p:spPr bwMode="auto">
            <a:xfrm>
              <a:off x="4741" y="1825"/>
              <a:ext cx="150" cy="1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1" name="Oval 119"/>
            <p:cNvSpPr>
              <a:spLocks noChangeArrowheads="1"/>
            </p:cNvSpPr>
            <p:nvPr/>
          </p:nvSpPr>
          <p:spPr bwMode="auto">
            <a:xfrm>
              <a:off x="4720" y="1852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2" name="Oval 120"/>
            <p:cNvSpPr>
              <a:spLocks noChangeArrowheads="1"/>
            </p:cNvSpPr>
            <p:nvPr/>
          </p:nvSpPr>
          <p:spPr bwMode="auto">
            <a:xfrm>
              <a:off x="4741" y="2238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3" name="Oval 121"/>
            <p:cNvSpPr>
              <a:spLocks noChangeArrowheads="1"/>
            </p:cNvSpPr>
            <p:nvPr/>
          </p:nvSpPr>
          <p:spPr bwMode="auto">
            <a:xfrm>
              <a:off x="4720" y="2264"/>
              <a:ext cx="141" cy="1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4" name="Oval 122"/>
            <p:cNvSpPr>
              <a:spLocks noChangeArrowheads="1"/>
            </p:cNvSpPr>
            <p:nvPr/>
          </p:nvSpPr>
          <p:spPr bwMode="auto">
            <a:xfrm>
              <a:off x="4741" y="2584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5" name="Oval 123"/>
            <p:cNvSpPr>
              <a:spLocks noChangeArrowheads="1"/>
            </p:cNvSpPr>
            <p:nvPr/>
          </p:nvSpPr>
          <p:spPr bwMode="auto">
            <a:xfrm>
              <a:off x="4720" y="2610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6" name="Oval 124"/>
            <p:cNvSpPr>
              <a:spLocks noChangeArrowheads="1"/>
            </p:cNvSpPr>
            <p:nvPr/>
          </p:nvSpPr>
          <p:spPr bwMode="auto">
            <a:xfrm>
              <a:off x="4773" y="2080"/>
              <a:ext cx="73" cy="70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7" name="Oval 125"/>
            <p:cNvSpPr>
              <a:spLocks noChangeArrowheads="1"/>
            </p:cNvSpPr>
            <p:nvPr/>
          </p:nvSpPr>
          <p:spPr bwMode="auto">
            <a:xfrm>
              <a:off x="4741" y="1547"/>
              <a:ext cx="150" cy="152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8" name="Oval 126"/>
            <p:cNvSpPr>
              <a:spLocks noChangeArrowheads="1"/>
            </p:cNvSpPr>
            <p:nvPr/>
          </p:nvSpPr>
          <p:spPr bwMode="auto">
            <a:xfrm>
              <a:off x="4720" y="1574"/>
              <a:ext cx="141" cy="143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9" name="Oval 127"/>
            <p:cNvSpPr>
              <a:spLocks noChangeArrowheads="1"/>
            </p:cNvSpPr>
            <p:nvPr/>
          </p:nvSpPr>
          <p:spPr bwMode="auto">
            <a:xfrm>
              <a:off x="4741" y="1825"/>
              <a:ext cx="150" cy="150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0" name="Oval 128"/>
            <p:cNvSpPr>
              <a:spLocks noChangeArrowheads="1"/>
            </p:cNvSpPr>
            <p:nvPr/>
          </p:nvSpPr>
          <p:spPr bwMode="auto">
            <a:xfrm>
              <a:off x="4720" y="1852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1" name="Oval 129"/>
            <p:cNvSpPr>
              <a:spLocks noChangeArrowheads="1"/>
            </p:cNvSpPr>
            <p:nvPr/>
          </p:nvSpPr>
          <p:spPr bwMode="auto">
            <a:xfrm>
              <a:off x="4741" y="2238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2" name="Oval 130"/>
            <p:cNvSpPr>
              <a:spLocks noChangeArrowheads="1"/>
            </p:cNvSpPr>
            <p:nvPr/>
          </p:nvSpPr>
          <p:spPr bwMode="auto">
            <a:xfrm>
              <a:off x="4720" y="2264"/>
              <a:ext cx="141" cy="141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3" name="Oval 131"/>
            <p:cNvSpPr>
              <a:spLocks noChangeArrowheads="1"/>
            </p:cNvSpPr>
            <p:nvPr/>
          </p:nvSpPr>
          <p:spPr bwMode="auto">
            <a:xfrm>
              <a:off x="4741" y="2584"/>
              <a:ext cx="150" cy="1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4" name="Oval 132"/>
            <p:cNvSpPr>
              <a:spLocks noChangeArrowheads="1"/>
            </p:cNvSpPr>
            <p:nvPr/>
          </p:nvSpPr>
          <p:spPr bwMode="auto">
            <a:xfrm>
              <a:off x="4720" y="2610"/>
              <a:ext cx="141" cy="140"/>
            </a:xfrm>
            <a:prstGeom prst="ellipse">
              <a:avLst/>
            </a:prstGeom>
            <a:solidFill>
              <a:srgbClr val="FFFFFF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55" name="Oval 133"/>
            <p:cNvSpPr>
              <a:spLocks noChangeArrowheads="1"/>
            </p:cNvSpPr>
            <p:nvPr/>
          </p:nvSpPr>
          <p:spPr bwMode="auto">
            <a:xfrm>
              <a:off x="4773" y="2080"/>
              <a:ext cx="73" cy="70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256" name="Group 136"/>
            <p:cNvGrpSpPr>
              <a:grpSpLocks/>
            </p:cNvGrpSpPr>
            <p:nvPr/>
          </p:nvGrpSpPr>
          <p:grpSpPr bwMode="auto">
            <a:xfrm>
              <a:off x="4118" y="2303"/>
              <a:ext cx="529" cy="365"/>
              <a:chOff x="4118" y="2303"/>
              <a:chExt cx="529" cy="365"/>
            </a:xfrm>
          </p:grpSpPr>
          <p:sp>
            <p:nvSpPr>
              <p:cNvPr id="52284" name="Line 134"/>
              <p:cNvSpPr>
                <a:spLocks noChangeShapeType="1"/>
              </p:cNvSpPr>
              <p:nvPr/>
            </p:nvSpPr>
            <p:spPr bwMode="auto">
              <a:xfrm>
                <a:off x="4118" y="2303"/>
                <a:ext cx="458" cy="31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85" name="Freeform 135"/>
              <p:cNvSpPr>
                <a:spLocks/>
              </p:cNvSpPr>
              <p:nvPr/>
            </p:nvSpPr>
            <p:spPr bwMode="auto">
              <a:xfrm>
                <a:off x="4541" y="2578"/>
                <a:ext cx="106" cy="90"/>
              </a:xfrm>
              <a:custGeom>
                <a:avLst/>
                <a:gdLst>
                  <a:gd name="T0" fmla="*/ 0 w 106"/>
                  <a:gd name="T1" fmla="*/ 79 h 90"/>
                  <a:gd name="T2" fmla="*/ 106 w 106"/>
                  <a:gd name="T3" fmla="*/ 90 h 90"/>
                  <a:gd name="T4" fmla="*/ 56 w 106"/>
                  <a:gd name="T5" fmla="*/ 0 h 90"/>
                  <a:gd name="T6" fmla="*/ 0 w 106"/>
                  <a:gd name="T7" fmla="*/ 79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90"/>
                  <a:gd name="T14" fmla="*/ 106 w 106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90">
                    <a:moveTo>
                      <a:pt x="0" y="79"/>
                    </a:moveTo>
                    <a:lnTo>
                      <a:pt x="106" y="90"/>
                    </a:lnTo>
                    <a:lnTo>
                      <a:pt x="56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257" name="Group 139"/>
            <p:cNvGrpSpPr>
              <a:grpSpLocks/>
            </p:cNvGrpSpPr>
            <p:nvPr/>
          </p:nvGrpSpPr>
          <p:grpSpPr bwMode="auto">
            <a:xfrm>
              <a:off x="4115" y="1881"/>
              <a:ext cx="523" cy="97"/>
              <a:chOff x="4115" y="1881"/>
              <a:chExt cx="523" cy="97"/>
            </a:xfrm>
          </p:grpSpPr>
          <p:sp>
            <p:nvSpPr>
              <p:cNvPr id="52282" name="Line 137"/>
              <p:cNvSpPr>
                <a:spLocks noChangeShapeType="1"/>
              </p:cNvSpPr>
              <p:nvPr/>
            </p:nvSpPr>
            <p:spPr bwMode="auto">
              <a:xfrm flipV="1">
                <a:off x="4115" y="1928"/>
                <a:ext cx="435" cy="2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83" name="Freeform 138"/>
              <p:cNvSpPr>
                <a:spLocks/>
              </p:cNvSpPr>
              <p:nvPr/>
            </p:nvSpPr>
            <p:spPr bwMode="auto">
              <a:xfrm>
                <a:off x="4541" y="1881"/>
                <a:ext cx="97" cy="97"/>
              </a:xfrm>
              <a:custGeom>
                <a:avLst/>
                <a:gdLst>
                  <a:gd name="T0" fmla="*/ 6 w 97"/>
                  <a:gd name="T1" fmla="*/ 97 h 97"/>
                  <a:gd name="T2" fmla="*/ 97 w 97"/>
                  <a:gd name="T3" fmla="*/ 41 h 97"/>
                  <a:gd name="T4" fmla="*/ 0 w 97"/>
                  <a:gd name="T5" fmla="*/ 0 h 97"/>
                  <a:gd name="T6" fmla="*/ 6 w 97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97"/>
                  <a:gd name="T14" fmla="*/ 97 w 97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97">
                    <a:moveTo>
                      <a:pt x="6" y="97"/>
                    </a:moveTo>
                    <a:lnTo>
                      <a:pt x="97" y="41"/>
                    </a:lnTo>
                    <a:lnTo>
                      <a:pt x="0" y="0"/>
                    </a:lnTo>
                    <a:lnTo>
                      <a:pt x="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258" name="Group 142"/>
            <p:cNvGrpSpPr>
              <a:grpSpLocks/>
            </p:cNvGrpSpPr>
            <p:nvPr/>
          </p:nvGrpSpPr>
          <p:grpSpPr bwMode="auto">
            <a:xfrm>
              <a:off x="4109" y="1632"/>
              <a:ext cx="535" cy="149"/>
              <a:chOff x="4109" y="1632"/>
              <a:chExt cx="535" cy="149"/>
            </a:xfrm>
          </p:grpSpPr>
          <p:sp>
            <p:nvSpPr>
              <p:cNvPr id="52280" name="Line 140"/>
              <p:cNvSpPr>
                <a:spLocks noChangeShapeType="1"/>
              </p:cNvSpPr>
              <p:nvPr/>
            </p:nvSpPr>
            <p:spPr bwMode="auto">
              <a:xfrm flipV="1">
                <a:off x="4109" y="1679"/>
                <a:ext cx="450" cy="10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81" name="Freeform 141"/>
              <p:cNvSpPr>
                <a:spLocks/>
              </p:cNvSpPr>
              <p:nvPr/>
            </p:nvSpPr>
            <p:spPr bwMode="auto">
              <a:xfrm>
                <a:off x="4541" y="1632"/>
                <a:ext cx="103" cy="97"/>
              </a:xfrm>
              <a:custGeom>
                <a:avLst/>
                <a:gdLst>
                  <a:gd name="T0" fmla="*/ 24 w 103"/>
                  <a:gd name="T1" fmla="*/ 97 h 97"/>
                  <a:gd name="T2" fmla="*/ 103 w 103"/>
                  <a:gd name="T3" fmla="*/ 26 h 97"/>
                  <a:gd name="T4" fmla="*/ 0 w 103"/>
                  <a:gd name="T5" fmla="*/ 0 h 97"/>
                  <a:gd name="T6" fmla="*/ 24 w 103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97"/>
                  <a:gd name="T14" fmla="*/ 103 w 103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97">
                    <a:moveTo>
                      <a:pt x="24" y="97"/>
                    </a:moveTo>
                    <a:lnTo>
                      <a:pt x="103" y="26"/>
                    </a:lnTo>
                    <a:lnTo>
                      <a:pt x="0" y="0"/>
                    </a:lnTo>
                    <a:lnTo>
                      <a:pt x="2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259" name="Group 145"/>
            <p:cNvGrpSpPr>
              <a:grpSpLocks/>
            </p:cNvGrpSpPr>
            <p:nvPr/>
          </p:nvGrpSpPr>
          <p:grpSpPr bwMode="auto">
            <a:xfrm>
              <a:off x="4115" y="2141"/>
              <a:ext cx="529" cy="185"/>
              <a:chOff x="4115" y="2141"/>
              <a:chExt cx="529" cy="185"/>
            </a:xfrm>
          </p:grpSpPr>
          <p:sp>
            <p:nvSpPr>
              <p:cNvPr id="52278" name="Line 143"/>
              <p:cNvSpPr>
                <a:spLocks noChangeShapeType="1"/>
              </p:cNvSpPr>
              <p:nvPr/>
            </p:nvSpPr>
            <p:spPr bwMode="auto">
              <a:xfrm>
                <a:off x="4115" y="2141"/>
                <a:ext cx="444" cy="1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9" name="Freeform 144"/>
              <p:cNvSpPr>
                <a:spLocks/>
              </p:cNvSpPr>
              <p:nvPr/>
            </p:nvSpPr>
            <p:spPr bwMode="auto">
              <a:xfrm>
                <a:off x="4538" y="2235"/>
                <a:ext cx="106" cy="91"/>
              </a:xfrm>
              <a:custGeom>
                <a:avLst/>
                <a:gdLst>
                  <a:gd name="T0" fmla="*/ 0 w 106"/>
                  <a:gd name="T1" fmla="*/ 91 h 91"/>
                  <a:gd name="T2" fmla="*/ 106 w 106"/>
                  <a:gd name="T3" fmla="*/ 73 h 91"/>
                  <a:gd name="T4" fmla="*/ 29 w 106"/>
                  <a:gd name="T5" fmla="*/ 0 h 91"/>
                  <a:gd name="T6" fmla="*/ 0 w 106"/>
                  <a:gd name="T7" fmla="*/ 91 h 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91"/>
                  <a:gd name="T14" fmla="*/ 106 w 106"/>
                  <a:gd name="T15" fmla="*/ 91 h 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91">
                    <a:moveTo>
                      <a:pt x="0" y="91"/>
                    </a:moveTo>
                    <a:lnTo>
                      <a:pt x="106" y="73"/>
                    </a:lnTo>
                    <a:lnTo>
                      <a:pt x="29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260" name="Rectangle 148"/>
            <p:cNvSpPr>
              <a:spLocks noChangeArrowheads="1"/>
            </p:cNvSpPr>
            <p:nvPr/>
          </p:nvSpPr>
          <p:spPr bwMode="auto">
            <a:xfrm>
              <a:off x="2817" y="2712"/>
              <a:ext cx="587" cy="410"/>
            </a:xfrm>
            <a:prstGeom prst="rect">
              <a:avLst/>
            </a:prstGeom>
            <a:solidFill>
              <a:srgbClr val="FF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>
              <a:flatTx/>
            </a:bodyPr>
            <a:lstStyle/>
            <a:p>
              <a:endParaRPr lang="de-DE"/>
            </a:p>
          </p:txBody>
        </p:sp>
        <p:sp>
          <p:nvSpPr>
            <p:cNvPr id="52261" name="Rectangle 150"/>
            <p:cNvSpPr>
              <a:spLocks noChangeArrowheads="1"/>
            </p:cNvSpPr>
            <p:nvPr/>
          </p:nvSpPr>
          <p:spPr bwMode="auto">
            <a:xfrm>
              <a:off x="2890" y="2803"/>
              <a:ext cx="51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Modell</a:t>
              </a:r>
              <a:endParaRPr lang="de-DE"/>
            </a:p>
          </p:txBody>
        </p:sp>
        <p:sp>
          <p:nvSpPr>
            <p:cNvPr id="52262" name="Rectangle 153"/>
            <p:cNvSpPr>
              <a:spLocks noChangeArrowheads="1"/>
            </p:cNvSpPr>
            <p:nvPr/>
          </p:nvSpPr>
          <p:spPr bwMode="auto">
            <a:xfrm>
              <a:off x="3581" y="2698"/>
              <a:ext cx="587" cy="41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77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endParaRPr lang="de-DE"/>
            </a:p>
          </p:txBody>
        </p:sp>
        <p:sp>
          <p:nvSpPr>
            <p:cNvPr id="52263" name="Rectangle 155"/>
            <p:cNvSpPr>
              <a:spLocks noChangeArrowheads="1"/>
            </p:cNvSpPr>
            <p:nvPr/>
          </p:nvSpPr>
          <p:spPr bwMode="auto">
            <a:xfrm>
              <a:off x="3698" y="2715"/>
              <a:ext cx="3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Para-</a:t>
              </a:r>
              <a:endParaRPr lang="de-DE"/>
            </a:p>
          </p:txBody>
        </p:sp>
        <p:sp>
          <p:nvSpPr>
            <p:cNvPr id="52264" name="Rectangle 156"/>
            <p:cNvSpPr>
              <a:spLocks noChangeArrowheads="1"/>
            </p:cNvSpPr>
            <p:nvPr/>
          </p:nvSpPr>
          <p:spPr bwMode="auto">
            <a:xfrm>
              <a:off x="3689" y="2885"/>
              <a:ext cx="3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800" b="1">
                  <a:solidFill>
                    <a:srgbClr val="000000"/>
                  </a:solidFill>
                </a:rPr>
                <a:t>meter</a:t>
              </a:r>
              <a:endParaRPr lang="de-DE"/>
            </a:p>
          </p:txBody>
        </p:sp>
        <p:grpSp>
          <p:nvGrpSpPr>
            <p:cNvPr id="52265" name="Group 159"/>
            <p:cNvGrpSpPr>
              <a:grpSpLocks/>
            </p:cNvGrpSpPr>
            <p:nvPr/>
          </p:nvGrpSpPr>
          <p:grpSpPr bwMode="auto">
            <a:xfrm>
              <a:off x="3090" y="2405"/>
              <a:ext cx="153" cy="278"/>
              <a:chOff x="3090" y="2405"/>
              <a:chExt cx="153" cy="278"/>
            </a:xfrm>
          </p:grpSpPr>
          <p:sp>
            <p:nvSpPr>
              <p:cNvPr id="52276" name="Freeform 157"/>
              <p:cNvSpPr>
                <a:spLocks/>
              </p:cNvSpPr>
              <p:nvPr/>
            </p:nvSpPr>
            <p:spPr bwMode="auto">
              <a:xfrm>
                <a:off x="3096" y="2543"/>
                <a:ext cx="85" cy="140"/>
              </a:xfrm>
              <a:custGeom>
                <a:avLst/>
                <a:gdLst>
                  <a:gd name="T0" fmla="*/ 0 w 85"/>
                  <a:gd name="T1" fmla="*/ 125 h 140"/>
                  <a:gd name="T2" fmla="*/ 29 w 85"/>
                  <a:gd name="T3" fmla="*/ 140 h 140"/>
                  <a:gd name="T4" fmla="*/ 85 w 85"/>
                  <a:gd name="T5" fmla="*/ 14 h 140"/>
                  <a:gd name="T6" fmla="*/ 56 w 85"/>
                  <a:gd name="T7" fmla="*/ 0 h 140"/>
                  <a:gd name="T8" fmla="*/ 0 w 85"/>
                  <a:gd name="T9" fmla="*/ 12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40"/>
                  <a:gd name="T17" fmla="*/ 85 w 85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40">
                    <a:moveTo>
                      <a:pt x="0" y="125"/>
                    </a:moveTo>
                    <a:lnTo>
                      <a:pt x="29" y="140"/>
                    </a:lnTo>
                    <a:lnTo>
                      <a:pt x="85" y="14"/>
                    </a:lnTo>
                    <a:lnTo>
                      <a:pt x="56" y="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7" name="Freeform 158"/>
              <p:cNvSpPr>
                <a:spLocks/>
              </p:cNvSpPr>
              <p:nvPr/>
            </p:nvSpPr>
            <p:spPr bwMode="auto">
              <a:xfrm>
                <a:off x="3090" y="2405"/>
                <a:ext cx="153" cy="184"/>
              </a:xfrm>
              <a:custGeom>
                <a:avLst/>
                <a:gdLst>
                  <a:gd name="T0" fmla="*/ 153 w 153"/>
                  <a:gd name="T1" fmla="*/ 184 h 184"/>
                  <a:gd name="T2" fmla="*/ 144 w 153"/>
                  <a:gd name="T3" fmla="*/ 0 h 184"/>
                  <a:gd name="T4" fmla="*/ 0 w 153"/>
                  <a:gd name="T5" fmla="*/ 117 h 184"/>
                  <a:gd name="T6" fmla="*/ 153 w 153"/>
                  <a:gd name="T7" fmla="*/ 184 h 1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184"/>
                  <a:gd name="T14" fmla="*/ 153 w 153"/>
                  <a:gd name="T15" fmla="*/ 184 h 1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184">
                    <a:moveTo>
                      <a:pt x="153" y="184"/>
                    </a:moveTo>
                    <a:lnTo>
                      <a:pt x="144" y="0"/>
                    </a:lnTo>
                    <a:lnTo>
                      <a:pt x="0" y="117"/>
                    </a:lnTo>
                    <a:lnTo>
                      <a:pt x="153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2266" name="Group 167"/>
            <p:cNvGrpSpPr>
              <a:grpSpLocks/>
            </p:cNvGrpSpPr>
            <p:nvPr/>
          </p:nvGrpSpPr>
          <p:grpSpPr bwMode="auto">
            <a:xfrm>
              <a:off x="3669" y="2387"/>
              <a:ext cx="417" cy="273"/>
              <a:chOff x="3669" y="2387"/>
              <a:chExt cx="417" cy="273"/>
            </a:xfrm>
          </p:grpSpPr>
          <p:sp>
            <p:nvSpPr>
              <p:cNvPr id="52269" name="Freeform 160"/>
              <p:cNvSpPr>
                <a:spLocks/>
              </p:cNvSpPr>
              <p:nvPr/>
            </p:nvSpPr>
            <p:spPr bwMode="auto">
              <a:xfrm>
                <a:off x="3669" y="2449"/>
                <a:ext cx="123" cy="26"/>
              </a:xfrm>
              <a:custGeom>
                <a:avLst/>
                <a:gdLst>
                  <a:gd name="T0" fmla="*/ 0 w 123"/>
                  <a:gd name="T1" fmla="*/ 26 h 26"/>
                  <a:gd name="T2" fmla="*/ 97 w 123"/>
                  <a:gd name="T3" fmla="*/ 26 h 26"/>
                  <a:gd name="T4" fmla="*/ 123 w 123"/>
                  <a:gd name="T5" fmla="*/ 0 h 26"/>
                  <a:gd name="T6" fmla="*/ 26 w 123"/>
                  <a:gd name="T7" fmla="*/ 0 h 26"/>
                  <a:gd name="T8" fmla="*/ 0 w 123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26"/>
                  <a:gd name="T17" fmla="*/ 123 w 123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26">
                    <a:moveTo>
                      <a:pt x="0" y="26"/>
                    </a:moveTo>
                    <a:lnTo>
                      <a:pt x="97" y="26"/>
                    </a:lnTo>
                    <a:lnTo>
                      <a:pt x="123" y="0"/>
                    </a:lnTo>
                    <a:lnTo>
                      <a:pt x="2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0" name="Freeform 161"/>
              <p:cNvSpPr>
                <a:spLocks/>
              </p:cNvSpPr>
              <p:nvPr/>
            </p:nvSpPr>
            <p:spPr bwMode="auto">
              <a:xfrm>
                <a:off x="3766" y="2449"/>
                <a:ext cx="26" cy="211"/>
              </a:xfrm>
              <a:custGeom>
                <a:avLst/>
                <a:gdLst>
                  <a:gd name="T0" fmla="*/ 0 w 26"/>
                  <a:gd name="T1" fmla="*/ 26 h 211"/>
                  <a:gd name="T2" fmla="*/ 0 w 26"/>
                  <a:gd name="T3" fmla="*/ 211 h 211"/>
                  <a:gd name="T4" fmla="*/ 26 w 26"/>
                  <a:gd name="T5" fmla="*/ 187 h 211"/>
                  <a:gd name="T6" fmla="*/ 26 w 26"/>
                  <a:gd name="T7" fmla="*/ 0 h 211"/>
                  <a:gd name="T8" fmla="*/ 0 w 26"/>
                  <a:gd name="T9" fmla="*/ 26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11"/>
                  <a:gd name="T17" fmla="*/ 26 w 26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11">
                    <a:moveTo>
                      <a:pt x="0" y="26"/>
                    </a:moveTo>
                    <a:lnTo>
                      <a:pt x="0" y="211"/>
                    </a:lnTo>
                    <a:lnTo>
                      <a:pt x="26" y="187"/>
                    </a:lnTo>
                    <a:lnTo>
                      <a:pt x="2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1" name="Freeform 162"/>
              <p:cNvSpPr>
                <a:spLocks/>
              </p:cNvSpPr>
              <p:nvPr/>
            </p:nvSpPr>
            <p:spPr bwMode="auto">
              <a:xfrm>
                <a:off x="3766" y="2636"/>
                <a:ext cx="223" cy="24"/>
              </a:xfrm>
              <a:custGeom>
                <a:avLst/>
                <a:gdLst>
                  <a:gd name="T0" fmla="*/ 0 w 223"/>
                  <a:gd name="T1" fmla="*/ 24 h 24"/>
                  <a:gd name="T2" fmla="*/ 196 w 223"/>
                  <a:gd name="T3" fmla="*/ 24 h 24"/>
                  <a:gd name="T4" fmla="*/ 223 w 223"/>
                  <a:gd name="T5" fmla="*/ 0 h 24"/>
                  <a:gd name="T6" fmla="*/ 26 w 223"/>
                  <a:gd name="T7" fmla="*/ 0 h 24"/>
                  <a:gd name="T8" fmla="*/ 0 w 223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3"/>
                  <a:gd name="T16" fmla="*/ 0 h 24"/>
                  <a:gd name="T17" fmla="*/ 223 w 22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3" h="24">
                    <a:moveTo>
                      <a:pt x="0" y="24"/>
                    </a:moveTo>
                    <a:lnTo>
                      <a:pt x="196" y="24"/>
                    </a:lnTo>
                    <a:lnTo>
                      <a:pt x="223" y="0"/>
                    </a:lnTo>
                    <a:lnTo>
                      <a:pt x="2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2" name="Freeform 163"/>
              <p:cNvSpPr>
                <a:spLocks/>
              </p:cNvSpPr>
              <p:nvPr/>
            </p:nvSpPr>
            <p:spPr bwMode="auto">
              <a:xfrm>
                <a:off x="3962" y="2449"/>
                <a:ext cx="27" cy="211"/>
              </a:xfrm>
              <a:custGeom>
                <a:avLst/>
                <a:gdLst>
                  <a:gd name="T0" fmla="*/ 0 w 27"/>
                  <a:gd name="T1" fmla="*/ 211 h 211"/>
                  <a:gd name="T2" fmla="*/ 0 w 27"/>
                  <a:gd name="T3" fmla="*/ 26 h 211"/>
                  <a:gd name="T4" fmla="*/ 27 w 27"/>
                  <a:gd name="T5" fmla="*/ 0 h 211"/>
                  <a:gd name="T6" fmla="*/ 27 w 27"/>
                  <a:gd name="T7" fmla="*/ 187 h 211"/>
                  <a:gd name="T8" fmla="*/ 0 w 27"/>
                  <a:gd name="T9" fmla="*/ 21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1"/>
                  <a:gd name="T17" fmla="*/ 27 w 27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1">
                    <a:moveTo>
                      <a:pt x="0" y="21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7" y="187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3" name="Freeform 164"/>
              <p:cNvSpPr>
                <a:spLocks/>
              </p:cNvSpPr>
              <p:nvPr/>
            </p:nvSpPr>
            <p:spPr bwMode="auto">
              <a:xfrm>
                <a:off x="3962" y="2449"/>
                <a:ext cx="124" cy="26"/>
              </a:xfrm>
              <a:custGeom>
                <a:avLst/>
                <a:gdLst>
                  <a:gd name="T0" fmla="*/ 0 w 124"/>
                  <a:gd name="T1" fmla="*/ 26 h 26"/>
                  <a:gd name="T2" fmla="*/ 97 w 124"/>
                  <a:gd name="T3" fmla="*/ 26 h 26"/>
                  <a:gd name="T4" fmla="*/ 124 w 124"/>
                  <a:gd name="T5" fmla="*/ 0 h 26"/>
                  <a:gd name="T6" fmla="*/ 27 w 124"/>
                  <a:gd name="T7" fmla="*/ 0 h 26"/>
                  <a:gd name="T8" fmla="*/ 0 w 124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6"/>
                  <a:gd name="T17" fmla="*/ 124 w 12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6">
                    <a:moveTo>
                      <a:pt x="0" y="26"/>
                    </a:moveTo>
                    <a:lnTo>
                      <a:pt x="97" y="26"/>
                    </a:lnTo>
                    <a:lnTo>
                      <a:pt x="124" y="0"/>
                    </a:lnTo>
                    <a:lnTo>
                      <a:pt x="27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4" name="Freeform 165"/>
              <p:cNvSpPr>
                <a:spLocks/>
              </p:cNvSpPr>
              <p:nvPr/>
            </p:nvSpPr>
            <p:spPr bwMode="auto">
              <a:xfrm>
                <a:off x="3865" y="2387"/>
                <a:ext cx="221" cy="88"/>
              </a:xfrm>
              <a:custGeom>
                <a:avLst/>
                <a:gdLst>
                  <a:gd name="T0" fmla="*/ 194 w 221"/>
                  <a:gd name="T1" fmla="*/ 88 h 88"/>
                  <a:gd name="T2" fmla="*/ 0 w 221"/>
                  <a:gd name="T3" fmla="*/ 24 h 88"/>
                  <a:gd name="T4" fmla="*/ 24 w 221"/>
                  <a:gd name="T5" fmla="*/ 0 h 88"/>
                  <a:gd name="T6" fmla="*/ 221 w 221"/>
                  <a:gd name="T7" fmla="*/ 62 h 88"/>
                  <a:gd name="T8" fmla="*/ 194 w 221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"/>
                  <a:gd name="T16" fmla="*/ 0 h 88"/>
                  <a:gd name="T17" fmla="*/ 221 w 22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" h="88">
                    <a:moveTo>
                      <a:pt x="194" y="88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21" y="62"/>
                    </a:lnTo>
                    <a:lnTo>
                      <a:pt x="19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275" name="Freeform 166"/>
              <p:cNvSpPr>
                <a:spLocks/>
              </p:cNvSpPr>
              <p:nvPr/>
            </p:nvSpPr>
            <p:spPr bwMode="auto">
              <a:xfrm>
                <a:off x="3669" y="2387"/>
                <a:ext cx="220" cy="88"/>
              </a:xfrm>
              <a:custGeom>
                <a:avLst/>
                <a:gdLst>
                  <a:gd name="T0" fmla="*/ 196 w 220"/>
                  <a:gd name="T1" fmla="*/ 24 h 88"/>
                  <a:gd name="T2" fmla="*/ 0 w 220"/>
                  <a:gd name="T3" fmla="*/ 88 h 88"/>
                  <a:gd name="T4" fmla="*/ 26 w 220"/>
                  <a:gd name="T5" fmla="*/ 62 h 88"/>
                  <a:gd name="T6" fmla="*/ 220 w 220"/>
                  <a:gd name="T7" fmla="*/ 0 h 88"/>
                  <a:gd name="T8" fmla="*/ 196 w 220"/>
                  <a:gd name="T9" fmla="*/ 2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88"/>
                  <a:gd name="T17" fmla="*/ 220 w 220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88">
                    <a:moveTo>
                      <a:pt x="196" y="24"/>
                    </a:moveTo>
                    <a:lnTo>
                      <a:pt x="0" y="88"/>
                    </a:lnTo>
                    <a:lnTo>
                      <a:pt x="26" y="62"/>
                    </a:lnTo>
                    <a:lnTo>
                      <a:pt x="220" y="0"/>
                    </a:lnTo>
                    <a:lnTo>
                      <a:pt x="19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267" name="Text Box 170"/>
            <p:cNvSpPr txBox="1">
              <a:spLocks noChangeArrowheads="1"/>
            </p:cNvSpPr>
            <p:nvPr/>
          </p:nvSpPr>
          <p:spPr bwMode="auto">
            <a:xfrm>
              <a:off x="4920" y="1524"/>
              <a:ext cx="5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Sprecher</a:t>
              </a:r>
            </a:p>
          </p:txBody>
        </p:sp>
        <p:sp>
          <p:nvSpPr>
            <p:cNvPr id="52268" name="Text Box 171"/>
            <p:cNvSpPr txBox="1">
              <a:spLocks noChangeArrowheads="1"/>
            </p:cNvSpPr>
            <p:nvPr/>
          </p:nvSpPr>
          <p:spPr bwMode="auto">
            <a:xfrm>
              <a:off x="4908" y="1824"/>
              <a:ext cx="5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400"/>
                <a:t>Musik</a:t>
              </a:r>
            </a:p>
          </p:txBody>
        </p:sp>
      </p:grpSp>
      <p:sp>
        <p:nvSpPr>
          <p:cNvPr id="52231" name="Text Box 175"/>
          <p:cNvSpPr txBox="1">
            <a:spLocks noChangeArrowheads="1"/>
          </p:cNvSpPr>
          <p:nvPr/>
        </p:nvSpPr>
        <p:spPr bwMode="auto">
          <a:xfrm>
            <a:off x="493713" y="1035050"/>
            <a:ext cx="755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de-DE">
                <a:solidFill>
                  <a:schemeClr val="tx2"/>
                </a:solidFill>
                <a:latin typeface="Arial Black" pitchFamily="34" charset="0"/>
              </a:rPr>
              <a:t>Trennung unbekannter Quellen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A277EA3C-1100-40B9-826A-08B240379404}" type="slidenum">
              <a:rPr lang="de-DE" smtClean="0"/>
              <a:pPr>
                <a:defRPr/>
              </a:pPr>
              <a:t>44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048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4238AF6-6249-4156-A9CC-D5631FF7A9D6}" type="slidenum">
              <a:rPr lang="de-DE" sz="1000" smtClean="0"/>
              <a:pPr/>
              <a:t>45</a:t>
            </a:fld>
            <a:r>
              <a:rPr lang="de-DE" sz="1000" smtClean="0"/>
              <a:t> -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 Information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1268413"/>
            <a:ext cx="8570912" cy="3228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	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0" smtClean="0"/>
              <a:t> ~ n = ld(2</a:t>
            </a:r>
            <a:r>
              <a:rPr lang="de-DE" b="0" baseline="30000" smtClean="0"/>
              <a:t>n</a:t>
            </a:r>
            <a:r>
              <a:rPr lang="de-DE" b="0" smtClean="0"/>
              <a:t>) = ld (</a:t>
            </a:r>
            <a:r>
              <a:rPr lang="de-DE" sz="2000" b="0" smtClean="0">
                <a:solidFill>
                  <a:schemeClr val="bg2"/>
                </a:solidFill>
              </a:rPr>
              <a:t>Zahl der möglichen Daten</a:t>
            </a:r>
            <a:r>
              <a:rPr lang="de-DE" b="0" smtClean="0"/>
              <a:t>)</a:t>
            </a:r>
            <a:r>
              <a:rPr lang="de-DE" smtClean="0"/>
              <a:t> </a:t>
            </a:r>
          </a:p>
          <a:p>
            <a:pPr marL="0" indent="0">
              <a:buFontTx/>
              <a:buNone/>
            </a:pP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	</a:t>
            </a:r>
            <a:r>
              <a:rPr lang="de-DE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~ ld(1/P)	[Bit]</a:t>
            </a:r>
            <a:r>
              <a:rPr lang="de-DE" b="0" smtClean="0"/>
              <a:t> </a:t>
            </a:r>
          </a:p>
          <a:p>
            <a:pPr marL="0" indent="0">
              <a:buFontTx/>
              <a:buNone/>
            </a:pPr>
            <a:r>
              <a:rPr lang="de-DE" smtClean="0"/>
              <a:t>DEF</a:t>
            </a:r>
            <a:r>
              <a:rPr lang="de-DE" b="0" smtClean="0"/>
              <a:t> 	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0" smtClean="0"/>
              <a:t>(X) := ln(1/P(x</a:t>
            </a:r>
            <a:r>
              <a:rPr lang="de-DE" b="0" baseline="30000" smtClean="0"/>
              <a:t>k</a:t>
            </a:r>
            <a:r>
              <a:rPr lang="de-DE" b="0" smtClean="0"/>
              <a:t>)) = – ln(P(x</a:t>
            </a:r>
            <a:r>
              <a:rPr lang="de-DE" b="0" baseline="30000" smtClean="0"/>
              <a:t>k</a:t>
            </a:r>
            <a:r>
              <a:rPr lang="de-DE" b="0" smtClean="0"/>
              <a:t>))            </a:t>
            </a:r>
            <a:r>
              <a:rPr lang="de-DE" b="0" i="1" smtClean="0">
                <a:solidFill>
                  <a:schemeClr val="accent2"/>
                </a:solidFill>
              </a:rPr>
              <a:t>Information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smtClean="0"/>
              <a:t>DEF</a:t>
            </a:r>
            <a:r>
              <a:rPr lang="de-DE" b="0" smtClean="0">
                <a:solidFill>
                  <a:schemeClr val="accent2"/>
                </a:solidFill>
              </a:rPr>
              <a:t>	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H(X) :=  </a:t>
            </a:r>
            <a:r>
              <a:rPr lang="de-DE" sz="3600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pl-PL" b="0" baseline="-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k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P(x</a:t>
            </a:r>
            <a:r>
              <a:rPr lang="pl-PL" b="0" baseline="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k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)I(x</a:t>
            </a:r>
            <a:r>
              <a:rPr lang="pl-PL" b="0" baseline="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k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 = 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I(x</a:t>
            </a:r>
            <a:r>
              <a:rPr lang="pl-PL" b="0" baseline="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k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pl-PL" b="0" baseline="-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k</a:t>
            </a:r>
            <a:r>
              <a:rPr lang="pl-PL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            </a:t>
            </a:r>
            <a:r>
              <a:rPr lang="pl-PL" b="0" i="1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Entropie</a:t>
            </a:r>
            <a:r>
              <a:rPr lang="de-DE" b="0" smtClean="0"/>
              <a:t> 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b="0" smtClean="0"/>
              <a:t>	</a:t>
            </a:r>
            <a:r>
              <a:rPr lang="de-DE" smtClean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0825" y="3914775"/>
            <a:ext cx="7188200" cy="1095375"/>
            <a:chOff x="958" y="2466"/>
            <a:chExt cx="4528" cy="690"/>
          </a:xfrm>
        </p:grpSpPr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958" y="2656"/>
              <a:ext cx="7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2400">
                  <a:latin typeface="TIMES" charset="0"/>
                  <a:cs typeface="Times New Roman" pitchFamily="18" charset="0"/>
                </a:rPr>
                <a:t>H(X) := </a:t>
              </a:r>
              <a:endParaRPr lang="de-DE" sz="4800">
                <a:latin typeface="TIMES" charset="0"/>
              </a:endParaRPr>
            </a:p>
          </p:txBody>
        </p:sp>
        <p:graphicFrame>
          <p:nvGraphicFramePr>
            <p:cNvPr id="20482" name="Object 4"/>
            <p:cNvGraphicFramePr>
              <a:graphicFrameLocks noChangeAspect="1"/>
            </p:cNvGraphicFramePr>
            <p:nvPr/>
          </p:nvGraphicFramePr>
          <p:xfrm>
            <a:off x="1638" y="2466"/>
            <a:ext cx="338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" name="Equation" r:id="rId3" imgW="215713" imgH="444114" progId="Equation.DSMT4">
                    <p:embed/>
                  </p:oleObj>
                </mc:Choice>
                <mc:Fallback>
                  <p:oleObj name="Equation" r:id="rId3" imgW="215713" imgH="44411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8" y="2466"/>
                          <a:ext cx="338" cy="6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862" y="2644"/>
              <a:ext cx="3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2400">
                  <a:latin typeface="TIMES" charset="0"/>
                  <a:cs typeface="Times New Roman" pitchFamily="18" charset="0"/>
                </a:rPr>
                <a:t>p(x) ln p(x)</a:t>
              </a:r>
              <a:r>
                <a:rPr lang="de-DE" sz="2400" baseline="30000">
                  <a:latin typeface="TIMES" charset="0"/>
                  <a:cs typeface="Times New Roman" pitchFamily="18" charset="0"/>
                </a:rPr>
                <a:t>-1</a:t>
              </a:r>
              <a:r>
                <a:rPr lang="de-DE" sz="2400">
                  <a:latin typeface="TIMES" charset="0"/>
                  <a:cs typeface="Times New Roman" pitchFamily="18" charset="0"/>
                </a:rPr>
                <a:t>dx       </a:t>
              </a:r>
              <a:r>
                <a:rPr lang="de-DE" sz="2400" i="1">
                  <a:solidFill>
                    <a:schemeClr val="accent2"/>
                  </a:solidFill>
                  <a:latin typeface="TIMES" charset="0"/>
                  <a:cs typeface="Times New Roman" pitchFamily="18" charset="0"/>
                </a:rPr>
                <a:t>differenzielle Entropie</a:t>
              </a:r>
              <a:r>
                <a:rPr lang="de-DE" sz="2400"/>
                <a:t> </a:t>
              </a:r>
              <a:endParaRPr lang="de-DE" sz="4800">
                <a:latin typeface="TIMES" charset="0"/>
              </a:endParaRPr>
            </a:p>
          </p:txBody>
        </p:sp>
      </p:grp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52450" y="5753100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Frage</a:t>
            </a:r>
            <a:r>
              <a:rPr lang="de-DE"/>
              <a:t>: Wieviel Information hat eine 32-bit floating-point Zahl?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325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8146B71-8092-4187-A7A0-881450D9E065}" type="slidenum">
              <a:rPr lang="de-DE" sz="1000" smtClean="0"/>
              <a:pPr/>
              <a:t>46</a:t>
            </a:fld>
            <a:r>
              <a:rPr lang="de-DE" sz="1000" smtClean="0"/>
              <a:t> -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 Transinformation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68438"/>
            <a:ext cx="8532812" cy="5873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fr-FR" smtClean="0"/>
              <a:t>DEF	</a:t>
            </a:r>
            <a:r>
              <a:rPr lang="fr-FR" b="0" smtClean="0"/>
              <a:t>H(X,Y)</a:t>
            </a:r>
            <a:r>
              <a:rPr lang="fr-FR" b="0" i="1" smtClean="0"/>
              <a:t> </a:t>
            </a:r>
            <a:r>
              <a:rPr lang="fr-FR" b="0" smtClean="0"/>
              <a:t>= H(X) + H(Y) – </a:t>
            </a:r>
            <a:r>
              <a:rPr lang="fr-FR" b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0" smtClean="0"/>
              <a:t>(X;Y) </a:t>
            </a:r>
            <a:r>
              <a:rPr lang="fr-FR" smtClean="0"/>
              <a:t>	</a:t>
            </a:r>
            <a:r>
              <a:rPr lang="fr-FR" b="0" i="1" smtClean="0">
                <a:solidFill>
                  <a:schemeClr val="accent2"/>
                </a:solidFill>
              </a:rPr>
              <a:t>Verbundentropie</a:t>
            </a:r>
          </a:p>
        </p:txBody>
      </p:sp>
      <p:grpSp>
        <p:nvGrpSpPr>
          <p:cNvPr id="53254" name="Group 114"/>
          <p:cNvGrpSpPr>
            <a:grpSpLocks/>
          </p:cNvGrpSpPr>
          <p:nvPr/>
        </p:nvGrpSpPr>
        <p:grpSpPr bwMode="auto">
          <a:xfrm>
            <a:off x="1995488" y="2124075"/>
            <a:ext cx="4332287" cy="2822575"/>
            <a:chOff x="1257" y="1338"/>
            <a:chExt cx="2729" cy="1778"/>
          </a:xfrm>
        </p:grpSpPr>
        <p:sp>
          <p:nvSpPr>
            <p:cNvPr id="53256" name="Rectangle 24"/>
            <p:cNvSpPr>
              <a:spLocks noChangeArrowheads="1"/>
            </p:cNvSpPr>
            <p:nvPr/>
          </p:nvSpPr>
          <p:spPr bwMode="auto">
            <a:xfrm>
              <a:off x="1257" y="1352"/>
              <a:ext cx="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de-DE"/>
            </a:p>
          </p:txBody>
        </p:sp>
        <p:sp>
          <p:nvSpPr>
            <p:cNvPr id="53257" name="Rectangle 29"/>
            <p:cNvSpPr>
              <a:spLocks noChangeArrowheads="1"/>
            </p:cNvSpPr>
            <p:nvPr/>
          </p:nvSpPr>
          <p:spPr bwMode="auto">
            <a:xfrm>
              <a:off x="1608" y="1755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58" name="Rectangle 30"/>
            <p:cNvSpPr>
              <a:spLocks noChangeArrowheads="1"/>
            </p:cNvSpPr>
            <p:nvPr/>
          </p:nvSpPr>
          <p:spPr bwMode="auto">
            <a:xfrm>
              <a:off x="1959" y="1755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59" name="Rectangle 32"/>
            <p:cNvSpPr>
              <a:spLocks noChangeArrowheads="1"/>
            </p:cNvSpPr>
            <p:nvPr/>
          </p:nvSpPr>
          <p:spPr bwMode="auto">
            <a:xfrm>
              <a:off x="1608" y="1866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60" name="Rectangle 33"/>
            <p:cNvSpPr>
              <a:spLocks noChangeArrowheads="1"/>
            </p:cNvSpPr>
            <p:nvPr/>
          </p:nvSpPr>
          <p:spPr bwMode="auto">
            <a:xfrm>
              <a:off x="1959" y="1866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61" name="Rectangle 41"/>
            <p:cNvSpPr>
              <a:spLocks noChangeArrowheads="1"/>
            </p:cNvSpPr>
            <p:nvPr/>
          </p:nvSpPr>
          <p:spPr bwMode="auto">
            <a:xfrm>
              <a:off x="1960" y="2727"/>
              <a:ext cx="4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62" name="Rectangle 42"/>
            <p:cNvSpPr>
              <a:spLocks noChangeArrowheads="1"/>
            </p:cNvSpPr>
            <p:nvPr/>
          </p:nvSpPr>
          <p:spPr bwMode="auto">
            <a:xfrm>
              <a:off x="2311" y="2727"/>
              <a:ext cx="4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63" name="Rectangle 43"/>
            <p:cNvSpPr>
              <a:spLocks noChangeArrowheads="1"/>
            </p:cNvSpPr>
            <p:nvPr/>
          </p:nvSpPr>
          <p:spPr bwMode="auto">
            <a:xfrm>
              <a:off x="2539" y="2727"/>
              <a:ext cx="9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Transformation</a:t>
              </a:r>
              <a:endParaRPr lang="de-DE"/>
            </a:p>
          </p:txBody>
        </p:sp>
        <p:sp>
          <p:nvSpPr>
            <p:cNvPr id="53264" name="Rectangle 44"/>
            <p:cNvSpPr>
              <a:spLocks noChangeArrowheads="1"/>
            </p:cNvSpPr>
            <p:nvPr/>
          </p:nvSpPr>
          <p:spPr bwMode="auto">
            <a:xfrm>
              <a:off x="3411" y="2637"/>
              <a:ext cx="75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3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65" name="Rectangle 46"/>
            <p:cNvSpPr>
              <a:spLocks noChangeArrowheads="1"/>
            </p:cNvSpPr>
            <p:nvPr/>
          </p:nvSpPr>
          <p:spPr bwMode="auto">
            <a:xfrm>
              <a:off x="1444" y="2856"/>
              <a:ext cx="35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H(X)</a:t>
              </a:r>
              <a:endParaRPr lang="de-DE" sz="1600"/>
            </a:p>
          </p:txBody>
        </p:sp>
        <p:sp>
          <p:nvSpPr>
            <p:cNvPr id="53266" name="Rectangle 50"/>
            <p:cNvSpPr>
              <a:spLocks noChangeArrowheads="1"/>
            </p:cNvSpPr>
            <p:nvPr/>
          </p:nvSpPr>
          <p:spPr bwMode="auto">
            <a:xfrm>
              <a:off x="2500" y="2856"/>
              <a:ext cx="10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de-DE"/>
            </a:p>
          </p:txBody>
        </p:sp>
        <p:sp>
          <p:nvSpPr>
            <p:cNvPr id="53267" name="Rectangle 54"/>
            <p:cNvSpPr>
              <a:spLocks noChangeArrowheads="1"/>
            </p:cNvSpPr>
            <p:nvPr/>
          </p:nvSpPr>
          <p:spPr bwMode="auto">
            <a:xfrm>
              <a:off x="3010" y="2856"/>
              <a:ext cx="5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68" name="Rectangle 56"/>
            <p:cNvSpPr>
              <a:spLocks noChangeArrowheads="1"/>
            </p:cNvSpPr>
            <p:nvPr/>
          </p:nvSpPr>
          <p:spPr bwMode="auto">
            <a:xfrm>
              <a:off x="3600" y="2856"/>
              <a:ext cx="35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H(Y)</a:t>
              </a:r>
              <a:endParaRPr lang="de-DE" sz="1600"/>
            </a:p>
          </p:txBody>
        </p:sp>
        <p:sp>
          <p:nvSpPr>
            <p:cNvPr id="53269" name="Rectangle 57"/>
            <p:cNvSpPr>
              <a:spLocks noChangeArrowheads="1"/>
            </p:cNvSpPr>
            <p:nvPr/>
          </p:nvSpPr>
          <p:spPr bwMode="auto">
            <a:xfrm>
              <a:off x="3931" y="2857"/>
              <a:ext cx="5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70" name="Rectangle 58"/>
            <p:cNvSpPr>
              <a:spLocks noChangeArrowheads="1"/>
            </p:cNvSpPr>
            <p:nvPr/>
          </p:nvSpPr>
          <p:spPr bwMode="auto">
            <a:xfrm>
              <a:off x="1425" y="1482"/>
              <a:ext cx="300" cy="1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71" name="Rectangle 59"/>
            <p:cNvSpPr>
              <a:spLocks noChangeArrowheads="1"/>
            </p:cNvSpPr>
            <p:nvPr/>
          </p:nvSpPr>
          <p:spPr bwMode="auto">
            <a:xfrm>
              <a:off x="1425" y="1482"/>
              <a:ext cx="300" cy="11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72" name="Rectangle 60"/>
            <p:cNvSpPr>
              <a:spLocks noChangeArrowheads="1"/>
            </p:cNvSpPr>
            <p:nvPr/>
          </p:nvSpPr>
          <p:spPr bwMode="auto">
            <a:xfrm>
              <a:off x="1531" y="1495"/>
              <a:ext cx="9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53273" name="Rectangle 61"/>
            <p:cNvSpPr>
              <a:spLocks noChangeArrowheads="1"/>
            </p:cNvSpPr>
            <p:nvPr/>
          </p:nvSpPr>
          <p:spPr bwMode="auto">
            <a:xfrm>
              <a:off x="1609" y="1591"/>
              <a:ext cx="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53274" name="Rectangle 62"/>
            <p:cNvSpPr>
              <a:spLocks noChangeArrowheads="1"/>
            </p:cNvSpPr>
            <p:nvPr/>
          </p:nvSpPr>
          <p:spPr bwMode="auto">
            <a:xfrm>
              <a:off x="1652" y="1495"/>
              <a:ext cx="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75" name="Rectangle 63"/>
            <p:cNvSpPr>
              <a:spLocks noChangeArrowheads="1"/>
            </p:cNvSpPr>
            <p:nvPr/>
          </p:nvSpPr>
          <p:spPr bwMode="auto">
            <a:xfrm>
              <a:off x="1572" y="1772"/>
              <a:ext cx="6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53276" name="Rectangle 64"/>
            <p:cNvSpPr>
              <a:spLocks noChangeArrowheads="1"/>
            </p:cNvSpPr>
            <p:nvPr/>
          </p:nvSpPr>
          <p:spPr bwMode="auto">
            <a:xfrm>
              <a:off x="1624" y="1772"/>
              <a:ext cx="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53277" name="Rectangle 65"/>
            <p:cNvSpPr>
              <a:spLocks noChangeArrowheads="1"/>
            </p:cNvSpPr>
            <p:nvPr/>
          </p:nvSpPr>
          <p:spPr bwMode="auto">
            <a:xfrm>
              <a:off x="1572" y="2010"/>
              <a:ext cx="6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53278" name="Rectangle 66"/>
            <p:cNvSpPr>
              <a:spLocks noChangeArrowheads="1"/>
            </p:cNvSpPr>
            <p:nvPr/>
          </p:nvSpPr>
          <p:spPr bwMode="auto">
            <a:xfrm>
              <a:off x="1624" y="2010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53279" name="Rectangle 67"/>
            <p:cNvSpPr>
              <a:spLocks noChangeArrowheads="1"/>
            </p:cNvSpPr>
            <p:nvPr/>
          </p:nvSpPr>
          <p:spPr bwMode="auto">
            <a:xfrm>
              <a:off x="1572" y="2247"/>
              <a:ext cx="6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53280" name="Rectangle 68"/>
            <p:cNvSpPr>
              <a:spLocks noChangeArrowheads="1"/>
            </p:cNvSpPr>
            <p:nvPr/>
          </p:nvSpPr>
          <p:spPr bwMode="auto">
            <a:xfrm>
              <a:off x="1624" y="2247"/>
              <a:ext cx="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53281" name="Rectangle 71"/>
            <p:cNvSpPr>
              <a:spLocks noChangeArrowheads="1"/>
            </p:cNvSpPr>
            <p:nvPr/>
          </p:nvSpPr>
          <p:spPr bwMode="auto">
            <a:xfrm>
              <a:off x="1652" y="2395"/>
              <a:ext cx="3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82" name="Rectangle 72"/>
            <p:cNvSpPr>
              <a:spLocks noChangeArrowheads="1"/>
            </p:cNvSpPr>
            <p:nvPr/>
          </p:nvSpPr>
          <p:spPr bwMode="auto">
            <a:xfrm>
              <a:off x="3636" y="1482"/>
              <a:ext cx="305" cy="11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3" name="Rectangle 73"/>
            <p:cNvSpPr>
              <a:spLocks noChangeArrowheads="1"/>
            </p:cNvSpPr>
            <p:nvPr/>
          </p:nvSpPr>
          <p:spPr bwMode="auto">
            <a:xfrm>
              <a:off x="3630" y="1482"/>
              <a:ext cx="305" cy="11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84" name="Rectangle 74"/>
            <p:cNvSpPr>
              <a:spLocks noChangeArrowheads="1"/>
            </p:cNvSpPr>
            <p:nvPr/>
          </p:nvSpPr>
          <p:spPr bwMode="auto">
            <a:xfrm>
              <a:off x="3742" y="1495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53285" name="Rectangle 75"/>
            <p:cNvSpPr>
              <a:spLocks noChangeArrowheads="1"/>
            </p:cNvSpPr>
            <p:nvPr/>
          </p:nvSpPr>
          <p:spPr bwMode="auto">
            <a:xfrm>
              <a:off x="3807" y="1597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53286" name="Rectangle 76"/>
            <p:cNvSpPr>
              <a:spLocks noChangeArrowheads="1"/>
            </p:cNvSpPr>
            <p:nvPr/>
          </p:nvSpPr>
          <p:spPr bwMode="auto">
            <a:xfrm>
              <a:off x="3864" y="1495"/>
              <a:ext cx="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287" name="Rectangle 77"/>
            <p:cNvSpPr>
              <a:spLocks noChangeArrowheads="1"/>
            </p:cNvSpPr>
            <p:nvPr/>
          </p:nvSpPr>
          <p:spPr bwMode="auto">
            <a:xfrm>
              <a:off x="3788" y="1772"/>
              <a:ext cx="6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53288" name="Rectangle 78"/>
            <p:cNvSpPr>
              <a:spLocks noChangeArrowheads="1"/>
            </p:cNvSpPr>
            <p:nvPr/>
          </p:nvSpPr>
          <p:spPr bwMode="auto">
            <a:xfrm>
              <a:off x="3838" y="1772"/>
              <a:ext cx="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53289" name="Rectangle 79"/>
            <p:cNvSpPr>
              <a:spLocks noChangeArrowheads="1"/>
            </p:cNvSpPr>
            <p:nvPr/>
          </p:nvSpPr>
          <p:spPr bwMode="auto">
            <a:xfrm>
              <a:off x="3788" y="2010"/>
              <a:ext cx="6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53290" name="Rectangle 80"/>
            <p:cNvSpPr>
              <a:spLocks noChangeArrowheads="1"/>
            </p:cNvSpPr>
            <p:nvPr/>
          </p:nvSpPr>
          <p:spPr bwMode="auto">
            <a:xfrm>
              <a:off x="3838" y="2010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53291" name="Rectangle 81"/>
            <p:cNvSpPr>
              <a:spLocks noChangeArrowheads="1"/>
            </p:cNvSpPr>
            <p:nvPr/>
          </p:nvSpPr>
          <p:spPr bwMode="auto">
            <a:xfrm>
              <a:off x="3788" y="2247"/>
              <a:ext cx="6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53292" name="Rectangle 82"/>
            <p:cNvSpPr>
              <a:spLocks noChangeArrowheads="1"/>
            </p:cNvSpPr>
            <p:nvPr/>
          </p:nvSpPr>
          <p:spPr bwMode="auto">
            <a:xfrm>
              <a:off x="3838" y="2247"/>
              <a:ext cx="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53293" name="Rectangle 86"/>
            <p:cNvSpPr>
              <a:spLocks noChangeArrowheads="1"/>
            </p:cNvSpPr>
            <p:nvPr/>
          </p:nvSpPr>
          <p:spPr bwMode="auto">
            <a:xfrm>
              <a:off x="1496" y="2539"/>
              <a:ext cx="162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4" name="Rectangle 87"/>
            <p:cNvSpPr>
              <a:spLocks noChangeArrowheads="1"/>
            </p:cNvSpPr>
            <p:nvPr/>
          </p:nvSpPr>
          <p:spPr bwMode="auto">
            <a:xfrm>
              <a:off x="1496" y="1338"/>
              <a:ext cx="171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5" name="Rectangle 88"/>
            <p:cNvSpPr>
              <a:spLocks noChangeArrowheads="1"/>
            </p:cNvSpPr>
            <p:nvPr/>
          </p:nvSpPr>
          <p:spPr bwMode="auto">
            <a:xfrm>
              <a:off x="3703" y="1356"/>
              <a:ext cx="175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6" name="Rectangle 89"/>
            <p:cNvSpPr>
              <a:spLocks noChangeArrowheads="1"/>
            </p:cNvSpPr>
            <p:nvPr/>
          </p:nvSpPr>
          <p:spPr bwMode="auto">
            <a:xfrm>
              <a:off x="3703" y="2543"/>
              <a:ext cx="162" cy="1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7" name="Rectangle 90"/>
            <p:cNvSpPr>
              <a:spLocks noChangeArrowheads="1"/>
            </p:cNvSpPr>
            <p:nvPr/>
          </p:nvSpPr>
          <p:spPr bwMode="auto">
            <a:xfrm>
              <a:off x="2142" y="1575"/>
              <a:ext cx="1019" cy="10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8" name="Rectangle 91"/>
            <p:cNvSpPr>
              <a:spLocks noChangeArrowheads="1"/>
            </p:cNvSpPr>
            <p:nvPr/>
          </p:nvSpPr>
          <p:spPr bwMode="auto">
            <a:xfrm>
              <a:off x="2142" y="1575"/>
              <a:ext cx="1019" cy="1089"/>
            </a:xfrm>
            <a:prstGeom prst="rect">
              <a:avLst/>
            </a:prstGeom>
            <a:noFill/>
            <a:ln w="492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99" name="Rectangle 92"/>
            <p:cNvSpPr>
              <a:spLocks noChangeArrowheads="1"/>
            </p:cNvSpPr>
            <p:nvPr/>
          </p:nvSpPr>
          <p:spPr bwMode="auto">
            <a:xfrm>
              <a:off x="2244" y="1625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00" name="Rectangle 93"/>
            <p:cNvSpPr>
              <a:spLocks noChangeArrowheads="1"/>
            </p:cNvSpPr>
            <p:nvPr/>
          </p:nvSpPr>
          <p:spPr bwMode="auto">
            <a:xfrm>
              <a:off x="2244" y="1763"/>
              <a:ext cx="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01" name="Rectangle 94"/>
            <p:cNvSpPr>
              <a:spLocks noChangeArrowheads="1"/>
            </p:cNvSpPr>
            <p:nvPr/>
          </p:nvSpPr>
          <p:spPr bwMode="auto">
            <a:xfrm>
              <a:off x="2677" y="1899"/>
              <a:ext cx="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02" name="Freeform 95"/>
            <p:cNvSpPr>
              <a:spLocks/>
            </p:cNvSpPr>
            <p:nvPr/>
          </p:nvSpPr>
          <p:spPr bwMode="auto">
            <a:xfrm>
              <a:off x="1806" y="1714"/>
              <a:ext cx="1834" cy="668"/>
            </a:xfrm>
            <a:custGeom>
              <a:avLst/>
              <a:gdLst>
                <a:gd name="T0" fmla="*/ 856 w 2540"/>
                <a:gd name="T1" fmla="*/ 0 h 925"/>
                <a:gd name="T2" fmla="*/ 856 w 2540"/>
                <a:gd name="T3" fmla="*/ 91 h 925"/>
                <a:gd name="T4" fmla="*/ 0 w 2540"/>
                <a:gd name="T5" fmla="*/ 91 h 925"/>
                <a:gd name="T6" fmla="*/ 0 w 2540"/>
                <a:gd name="T7" fmla="*/ 257 h 925"/>
                <a:gd name="T8" fmla="*/ 856 w 2540"/>
                <a:gd name="T9" fmla="*/ 257 h 925"/>
                <a:gd name="T10" fmla="*/ 856 w 2540"/>
                <a:gd name="T11" fmla="*/ 348 h 925"/>
                <a:gd name="T12" fmla="*/ 956 w 2540"/>
                <a:gd name="T13" fmla="*/ 175 h 925"/>
                <a:gd name="T14" fmla="*/ 856 w 2540"/>
                <a:gd name="T15" fmla="*/ 0 h 9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40"/>
                <a:gd name="T25" fmla="*/ 0 h 925"/>
                <a:gd name="T26" fmla="*/ 2540 w 2540"/>
                <a:gd name="T27" fmla="*/ 925 h 9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40" h="925">
                  <a:moveTo>
                    <a:pt x="2273" y="0"/>
                  </a:moveTo>
                  <a:lnTo>
                    <a:pt x="2273" y="243"/>
                  </a:lnTo>
                  <a:lnTo>
                    <a:pt x="0" y="243"/>
                  </a:lnTo>
                  <a:lnTo>
                    <a:pt x="0" y="683"/>
                  </a:lnTo>
                  <a:lnTo>
                    <a:pt x="2273" y="683"/>
                  </a:lnTo>
                  <a:lnTo>
                    <a:pt x="2273" y="925"/>
                  </a:lnTo>
                  <a:lnTo>
                    <a:pt x="2540" y="46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3" name="Freeform 96"/>
            <p:cNvSpPr>
              <a:spLocks/>
            </p:cNvSpPr>
            <p:nvPr/>
          </p:nvSpPr>
          <p:spPr bwMode="auto">
            <a:xfrm>
              <a:off x="1806" y="1714"/>
              <a:ext cx="1834" cy="668"/>
            </a:xfrm>
            <a:custGeom>
              <a:avLst/>
              <a:gdLst>
                <a:gd name="T0" fmla="*/ 856 w 2540"/>
                <a:gd name="T1" fmla="*/ 0 h 925"/>
                <a:gd name="T2" fmla="*/ 856 w 2540"/>
                <a:gd name="T3" fmla="*/ 91 h 925"/>
                <a:gd name="T4" fmla="*/ 0 w 2540"/>
                <a:gd name="T5" fmla="*/ 91 h 925"/>
                <a:gd name="T6" fmla="*/ 0 w 2540"/>
                <a:gd name="T7" fmla="*/ 257 h 925"/>
                <a:gd name="T8" fmla="*/ 856 w 2540"/>
                <a:gd name="T9" fmla="*/ 257 h 925"/>
                <a:gd name="T10" fmla="*/ 856 w 2540"/>
                <a:gd name="T11" fmla="*/ 348 h 925"/>
                <a:gd name="T12" fmla="*/ 956 w 2540"/>
                <a:gd name="T13" fmla="*/ 175 h 925"/>
                <a:gd name="T14" fmla="*/ 856 w 2540"/>
                <a:gd name="T15" fmla="*/ 0 h 9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40"/>
                <a:gd name="T25" fmla="*/ 0 h 925"/>
                <a:gd name="T26" fmla="*/ 2540 w 2540"/>
                <a:gd name="T27" fmla="*/ 925 h 9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40" h="925">
                  <a:moveTo>
                    <a:pt x="2273" y="0"/>
                  </a:moveTo>
                  <a:lnTo>
                    <a:pt x="2273" y="243"/>
                  </a:lnTo>
                  <a:lnTo>
                    <a:pt x="0" y="243"/>
                  </a:lnTo>
                  <a:lnTo>
                    <a:pt x="0" y="683"/>
                  </a:lnTo>
                  <a:lnTo>
                    <a:pt x="2273" y="683"/>
                  </a:lnTo>
                  <a:lnTo>
                    <a:pt x="2273" y="925"/>
                  </a:lnTo>
                  <a:lnTo>
                    <a:pt x="2540" y="466"/>
                  </a:lnTo>
                  <a:lnTo>
                    <a:pt x="2273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4" name="Rectangle 97"/>
            <p:cNvSpPr>
              <a:spLocks noChangeArrowheads="1"/>
            </p:cNvSpPr>
            <p:nvPr/>
          </p:nvSpPr>
          <p:spPr bwMode="auto">
            <a:xfrm>
              <a:off x="2609" y="2328"/>
              <a:ext cx="58" cy="3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5" name="Rectangle 98"/>
            <p:cNvSpPr>
              <a:spLocks noChangeArrowheads="1"/>
            </p:cNvSpPr>
            <p:nvPr/>
          </p:nvSpPr>
          <p:spPr bwMode="auto">
            <a:xfrm>
              <a:off x="2609" y="2328"/>
              <a:ext cx="58" cy="3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6" name="Rectangle 99"/>
            <p:cNvSpPr>
              <a:spLocks noChangeArrowheads="1"/>
            </p:cNvSpPr>
            <p:nvPr/>
          </p:nvSpPr>
          <p:spPr bwMode="auto">
            <a:xfrm>
              <a:off x="1797" y="1943"/>
              <a:ext cx="151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Transinformation</a:t>
              </a:r>
              <a:endParaRPr lang="de-DE" sz="1800"/>
            </a:p>
          </p:txBody>
        </p:sp>
        <p:sp>
          <p:nvSpPr>
            <p:cNvPr id="53307" name="Rectangle 100"/>
            <p:cNvSpPr>
              <a:spLocks noChangeArrowheads="1"/>
            </p:cNvSpPr>
            <p:nvPr/>
          </p:nvSpPr>
          <p:spPr bwMode="auto">
            <a:xfrm>
              <a:off x="3169" y="1959"/>
              <a:ext cx="5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08" name="Freeform 101"/>
            <p:cNvSpPr>
              <a:spLocks/>
            </p:cNvSpPr>
            <p:nvPr/>
          </p:nvSpPr>
          <p:spPr bwMode="auto">
            <a:xfrm>
              <a:off x="2865" y="1504"/>
              <a:ext cx="771" cy="577"/>
            </a:xfrm>
            <a:custGeom>
              <a:avLst/>
              <a:gdLst>
                <a:gd name="T0" fmla="*/ 402 w 1068"/>
                <a:gd name="T1" fmla="*/ 216 h 800"/>
                <a:gd name="T2" fmla="*/ 280 w 1068"/>
                <a:gd name="T3" fmla="*/ 300 h 800"/>
                <a:gd name="T4" fmla="*/ 280 w 1068"/>
                <a:gd name="T5" fmla="*/ 258 h 800"/>
                <a:gd name="T6" fmla="*/ 232 w 1068"/>
                <a:gd name="T7" fmla="*/ 258 h 800"/>
                <a:gd name="T8" fmla="*/ 208 w 1068"/>
                <a:gd name="T9" fmla="*/ 258 h 800"/>
                <a:gd name="T10" fmla="*/ 185 w 1068"/>
                <a:gd name="T11" fmla="*/ 256 h 800"/>
                <a:gd name="T12" fmla="*/ 164 w 1068"/>
                <a:gd name="T13" fmla="*/ 254 h 800"/>
                <a:gd name="T14" fmla="*/ 143 w 1068"/>
                <a:gd name="T15" fmla="*/ 249 h 800"/>
                <a:gd name="T16" fmla="*/ 121 w 1068"/>
                <a:gd name="T17" fmla="*/ 245 h 800"/>
                <a:gd name="T18" fmla="*/ 103 w 1068"/>
                <a:gd name="T19" fmla="*/ 238 h 800"/>
                <a:gd name="T20" fmla="*/ 84 w 1068"/>
                <a:gd name="T21" fmla="*/ 231 h 800"/>
                <a:gd name="T22" fmla="*/ 68 w 1068"/>
                <a:gd name="T23" fmla="*/ 221 h 800"/>
                <a:gd name="T24" fmla="*/ 53 w 1068"/>
                <a:gd name="T25" fmla="*/ 212 h 800"/>
                <a:gd name="T26" fmla="*/ 40 w 1068"/>
                <a:gd name="T27" fmla="*/ 203 h 800"/>
                <a:gd name="T28" fmla="*/ 27 w 1068"/>
                <a:gd name="T29" fmla="*/ 193 h 800"/>
                <a:gd name="T30" fmla="*/ 19 w 1068"/>
                <a:gd name="T31" fmla="*/ 182 h 800"/>
                <a:gd name="T32" fmla="*/ 12 w 1068"/>
                <a:gd name="T33" fmla="*/ 170 h 800"/>
                <a:gd name="T34" fmla="*/ 4 w 1068"/>
                <a:gd name="T35" fmla="*/ 158 h 800"/>
                <a:gd name="T36" fmla="*/ 2 w 1068"/>
                <a:gd name="T37" fmla="*/ 145 h 800"/>
                <a:gd name="T38" fmla="*/ 0 w 1068"/>
                <a:gd name="T39" fmla="*/ 130 h 800"/>
                <a:gd name="T40" fmla="*/ 0 w 1068"/>
                <a:gd name="T41" fmla="*/ 0 h 800"/>
                <a:gd name="T42" fmla="*/ 121 w 1068"/>
                <a:gd name="T43" fmla="*/ 0 h 800"/>
                <a:gd name="T44" fmla="*/ 121 w 1068"/>
                <a:gd name="T45" fmla="*/ 130 h 800"/>
                <a:gd name="T46" fmla="*/ 121 w 1068"/>
                <a:gd name="T47" fmla="*/ 136 h 800"/>
                <a:gd name="T48" fmla="*/ 124 w 1068"/>
                <a:gd name="T49" fmla="*/ 139 h 800"/>
                <a:gd name="T50" fmla="*/ 126 w 1068"/>
                <a:gd name="T51" fmla="*/ 145 h 800"/>
                <a:gd name="T52" fmla="*/ 128 w 1068"/>
                <a:gd name="T53" fmla="*/ 146 h 800"/>
                <a:gd name="T54" fmla="*/ 134 w 1068"/>
                <a:gd name="T55" fmla="*/ 151 h 800"/>
                <a:gd name="T56" fmla="*/ 140 w 1068"/>
                <a:gd name="T57" fmla="*/ 154 h 800"/>
                <a:gd name="T58" fmla="*/ 145 w 1068"/>
                <a:gd name="T59" fmla="*/ 156 h 800"/>
                <a:gd name="T60" fmla="*/ 154 w 1068"/>
                <a:gd name="T61" fmla="*/ 161 h 800"/>
                <a:gd name="T62" fmla="*/ 161 w 1068"/>
                <a:gd name="T63" fmla="*/ 163 h 800"/>
                <a:gd name="T64" fmla="*/ 170 w 1068"/>
                <a:gd name="T65" fmla="*/ 165 h 800"/>
                <a:gd name="T66" fmla="*/ 189 w 1068"/>
                <a:gd name="T67" fmla="*/ 167 h 800"/>
                <a:gd name="T68" fmla="*/ 208 w 1068"/>
                <a:gd name="T69" fmla="*/ 170 h 800"/>
                <a:gd name="T70" fmla="*/ 232 w 1068"/>
                <a:gd name="T71" fmla="*/ 172 h 800"/>
                <a:gd name="T72" fmla="*/ 280 w 1068"/>
                <a:gd name="T73" fmla="*/ 172 h 800"/>
                <a:gd name="T74" fmla="*/ 280 w 1068"/>
                <a:gd name="T75" fmla="*/ 130 h 800"/>
                <a:gd name="T76" fmla="*/ 402 w 1068"/>
                <a:gd name="T77" fmla="*/ 216 h 8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8"/>
                <a:gd name="T118" fmla="*/ 0 h 800"/>
                <a:gd name="T119" fmla="*/ 1068 w 1068"/>
                <a:gd name="T120" fmla="*/ 800 h 8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8" h="800">
                  <a:moveTo>
                    <a:pt x="1068" y="577"/>
                  </a:moveTo>
                  <a:lnTo>
                    <a:pt x="745" y="800"/>
                  </a:lnTo>
                  <a:lnTo>
                    <a:pt x="745" y="689"/>
                  </a:lnTo>
                  <a:lnTo>
                    <a:pt x="615" y="689"/>
                  </a:lnTo>
                  <a:lnTo>
                    <a:pt x="553" y="689"/>
                  </a:lnTo>
                  <a:lnTo>
                    <a:pt x="491" y="682"/>
                  </a:lnTo>
                  <a:lnTo>
                    <a:pt x="435" y="676"/>
                  </a:lnTo>
                  <a:lnTo>
                    <a:pt x="379" y="664"/>
                  </a:lnTo>
                  <a:lnTo>
                    <a:pt x="323" y="651"/>
                  </a:lnTo>
                  <a:lnTo>
                    <a:pt x="273" y="633"/>
                  </a:lnTo>
                  <a:lnTo>
                    <a:pt x="223" y="614"/>
                  </a:lnTo>
                  <a:lnTo>
                    <a:pt x="180" y="589"/>
                  </a:lnTo>
                  <a:lnTo>
                    <a:pt x="143" y="565"/>
                  </a:lnTo>
                  <a:lnTo>
                    <a:pt x="106" y="540"/>
                  </a:lnTo>
                  <a:lnTo>
                    <a:pt x="74" y="515"/>
                  </a:lnTo>
                  <a:lnTo>
                    <a:pt x="50" y="484"/>
                  </a:lnTo>
                  <a:lnTo>
                    <a:pt x="31" y="453"/>
                  </a:lnTo>
                  <a:lnTo>
                    <a:pt x="12" y="422"/>
                  </a:lnTo>
                  <a:lnTo>
                    <a:pt x="6" y="385"/>
                  </a:lnTo>
                  <a:lnTo>
                    <a:pt x="0" y="347"/>
                  </a:lnTo>
                  <a:lnTo>
                    <a:pt x="0" y="0"/>
                  </a:lnTo>
                  <a:lnTo>
                    <a:pt x="323" y="0"/>
                  </a:lnTo>
                  <a:lnTo>
                    <a:pt x="323" y="347"/>
                  </a:lnTo>
                  <a:lnTo>
                    <a:pt x="323" y="360"/>
                  </a:lnTo>
                  <a:lnTo>
                    <a:pt x="329" y="372"/>
                  </a:lnTo>
                  <a:lnTo>
                    <a:pt x="335" y="385"/>
                  </a:lnTo>
                  <a:lnTo>
                    <a:pt x="341" y="391"/>
                  </a:lnTo>
                  <a:lnTo>
                    <a:pt x="354" y="403"/>
                  </a:lnTo>
                  <a:lnTo>
                    <a:pt x="373" y="409"/>
                  </a:lnTo>
                  <a:lnTo>
                    <a:pt x="385" y="416"/>
                  </a:lnTo>
                  <a:lnTo>
                    <a:pt x="410" y="428"/>
                  </a:lnTo>
                  <a:lnTo>
                    <a:pt x="428" y="434"/>
                  </a:lnTo>
                  <a:lnTo>
                    <a:pt x="453" y="440"/>
                  </a:lnTo>
                  <a:lnTo>
                    <a:pt x="503" y="447"/>
                  </a:lnTo>
                  <a:lnTo>
                    <a:pt x="553" y="453"/>
                  </a:lnTo>
                  <a:lnTo>
                    <a:pt x="615" y="459"/>
                  </a:lnTo>
                  <a:lnTo>
                    <a:pt x="745" y="459"/>
                  </a:lnTo>
                  <a:lnTo>
                    <a:pt x="745" y="347"/>
                  </a:lnTo>
                  <a:lnTo>
                    <a:pt x="1068" y="57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09" name="Freeform 102"/>
            <p:cNvSpPr>
              <a:spLocks/>
            </p:cNvSpPr>
            <p:nvPr/>
          </p:nvSpPr>
          <p:spPr bwMode="auto">
            <a:xfrm>
              <a:off x="2865" y="1504"/>
              <a:ext cx="771" cy="577"/>
            </a:xfrm>
            <a:custGeom>
              <a:avLst/>
              <a:gdLst>
                <a:gd name="T0" fmla="*/ 402 w 1068"/>
                <a:gd name="T1" fmla="*/ 216 h 800"/>
                <a:gd name="T2" fmla="*/ 280 w 1068"/>
                <a:gd name="T3" fmla="*/ 300 h 800"/>
                <a:gd name="T4" fmla="*/ 280 w 1068"/>
                <a:gd name="T5" fmla="*/ 258 h 800"/>
                <a:gd name="T6" fmla="*/ 232 w 1068"/>
                <a:gd name="T7" fmla="*/ 258 h 800"/>
                <a:gd name="T8" fmla="*/ 208 w 1068"/>
                <a:gd name="T9" fmla="*/ 258 h 800"/>
                <a:gd name="T10" fmla="*/ 185 w 1068"/>
                <a:gd name="T11" fmla="*/ 256 h 800"/>
                <a:gd name="T12" fmla="*/ 164 w 1068"/>
                <a:gd name="T13" fmla="*/ 254 h 800"/>
                <a:gd name="T14" fmla="*/ 143 w 1068"/>
                <a:gd name="T15" fmla="*/ 249 h 800"/>
                <a:gd name="T16" fmla="*/ 121 w 1068"/>
                <a:gd name="T17" fmla="*/ 245 h 800"/>
                <a:gd name="T18" fmla="*/ 103 w 1068"/>
                <a:gd name="T19" fmla="*/ 238 h 800"/>
                <a:gd name="T20" fmla="*/ 84 w 1068"/>
                <a:gd name="T21" fmla="*/ 231 h 800"/>
                <a:gd name="T22" fmla="*/ 68 w 1068"/>
                <a:gd name="T23" fmla="*/ 221 h 800"/>
                <a:gd name="T24" fmla="*/ 53 w 1068"/>
                <a:gd name="T25" fmla="*/ 212 h 800"/>
                <a:gd name="T26" fmla="*/ 40 w 1068"/>
                <a:gd name="T27" fmla="*/ 203 h 800"/>
                <a:gd name="T28" fmla="*/ 27 w 1068"/>
                <a:gd name="T29" fmla="*/ 193 h 800"/>
                <a:gd name="T30" fmla="*/ 19 w 1068"/>
                <a:gd name="T31" fmla="*/ 182 h 800"/>
                <a:gd name="T32" fmla="*/ 12 w 1068"/>
                <a:gd name="T33" fmla="*/ 170 h 800"/>
                <a:gd name="T34" fmla="*/ 4 w 1068"/>
                <a:gd name="T35" fmla="*/ 158 h 800"/>
                <a:gd name="T36" fmla="*/ 2 w 1068"/>
                <a:gd name="T37" fmla="*/ 145 h 800"/>
                <a:gd name="T38" fmla="*/ 0 w 1068"/>
                <a:gd name="T39" fmla="*/ 130 h 800"/>
                <a:gd name="T40" fmla="*/ 0 w 1068"/>
                <a:gd name="T41" fmla="*/ 0 h 800"/>
                <a:gd name="T42" fmla="*/ 121 w 1068"/>
                <a:gd name="T43" fmla="*/ 0 h 800"/>
                <a:gd name="T44" fmla="*/ 121 w 1068"/>
                <a:gd name="T45" fmla="*/ 130 h 800"/>
                <a:gd name="T46" fmla="*/ 121 w 1068"/>
                <a:gd name="T47" fmla="*/ 136 h 800"/>
                <a:gd name="T48" fmla="*/ 124 w 1068"/>
                <a:gd name="T49" fmla="*/ 139 h 800"/>
                <a:gd name="T50" fmla="*/ 126 w 1068"/>
                <a:gd name="T51" fmla="*/ 145 h 800"/>
                <a:gd name="T52" fmla="*/ 128 w 1068"/>
                <a:gd name="T53" fmla="*/ 146 h 800"/>
                <a:gd name="T54" fmla="*/ 134 w 1068"/>
                <a:gd name="T55" fmla="*/ 151 h 800"/>
                <a:gd name="T56" fmla="*/ 140 w 1068"/>
                <a:gd name="T57" fmla="*/ 154 h 800"/>
                <a:gd name="T58" fmla="*/ 145 w 1068"/>
                <a:gd name="T59" fmla="*/ 156 h 800"/>
                <a:gd name="T60" fmla="*/ 154 w 1068"/>
                <a:gd name="T61" fmla="*/ 161 h 800"/>
                <a:gd name="T62" fmla="*/ 161 w 1068"/>
                <a:gd name="T63" fmla="*/ 163 h 800"/>
                <a:gd name="T64" fmla="*/ 170 w 1068"/>
                <a:gd name="T65" fmla="*/ 165 h 800"/>
                <a:gd name="T66" fmla="*/ 189 w 1068"/>
                <a:gd name="T67" fmla="*/ 167 h 800"/>
                <a:gd name="T68" fmla="*/ 208 w 1068"/>
                <a:gd name="T69" fmla="*/ 170 h 800"/>
                <a:gd name="T70" fmla="*/ 232 w 1068"/>
                <a:gd name="T71" fmla="*/ 172 h 800"/>
                <a:gd name="T72" fmla="*/ 280 w 1068"/>
                <a:gd name="T73" fmla="*/ 172 h 800"/>
                <a:gd name="T74" fmla="*/ 280 w 1068"/>
                <a:gd name="T75" fmla="*/ 130 h 800"/>
                <a:gd name="T76" fmla="*/ 402 w 1068"/>
                <a:gd name="T77" fmla="*/ 216 h 8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68"/>
                <a:gd name="T118" fmla="*/ 0 h 800"/>
                <a:gd name="T119" fmla="*/ 1068 w 1068"/>
                <a:gd name="T120" fmla="*/ 800 h 8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68" h="800">
                  <a:moveTo>
                    <a:pt x="1068" y="577"/>
                  </a:moveTo>
                  <a:lnTo>
                    <a:pt x="745" y="800"/>
                  </a:lnTo>
                  <a:lnTo>
                    <a:pt x="745" y="689"/>
                  </a:lnTo>
                  <a:lnTo>
                    <a:pt x="615" y="689"/>
                  </a:lnTo>
                  <a:lnTo>
                    <a:pt x="553" y="689"/>
                  </a:lnTo>
                  <a:lnTo>
                    <a:pt x="491" y="682"/>
                  </a:lnTo>
                  <a:lnTo>
                    <a:pt x="435" y="676"/>
                  </a:lnTo>
                  <a:lnTo>
                    <a:pt x="379" y="664"/>
                  </a:lnTo>
                  <a:lnTo>
                    <a:pt x="323" y="651"/>
                  </a:lnTo>
                  <a:lnTo>
                    <a:pt x="273" y="633"/>
                  </a:lnTo>
                  <a:lnTo>
                    <a:pt x="223" y="614"/>
                  </a:lnTo>
                  <a:lnTo>
                    <a:pt x="180" y="589"/>
                  </a:lnTo>
                  <a:lnTo>
                    <a:pt x="143" y="565"/>
                  </a:lnTo>
                  <a:lnTo>
                    <a:pt x="106" y="540"/>
                  </a:lnTo>
                  <a:lnTo>
                    <a:pt x="74" y="515"/>
                  </a:lnTo>
                  <a:lnTo>
                    <a:pt x="50" y="484"/>
                  </a:lnTo>
                  <a:lnTo>
                    <a:pt x="31" y="453"/>
                  </a:lnTo>
                  <a:lnTo>
                    <a:pt x="12" y="422"/>
                  </a:lnTo>
                  <a:lnTo>
                    <a:pt x="6" y="385"/>
                  </a:lnTo>
                  <a:lnTo>
                    <a:pt x="0" y="347"/>
                  </a:lnTo>
                  <a:lnTo>
                    <a:pt x="0" y="0"/>
                  </a:lnTo>
                  <a:lnTo>
                    <a:pt x="323" y="0"/>
                  </a:lnTo>
                  <a:lnTo>
                    <a:pt x="323" y="347"/>
                  </a:lnTo>
                  <a:lnTo>
                    <a:pt x="323" y="360"/>
                  </a:lnTo>
                  <a:lnTo>
                    <a:pt x="329" y="372"/>
                  </a:lnTo>
                  <a:lnTo>
                    <a:pt x="335" y="385"/>
                  </a:lnTo>
                  <a:lnTo>
                    <a:pt x="341" y="391"/>
                  </a:lnTo>
                  <a:lnTo>
                    <a:pt x="354" y="403"/>
                  </a:lnTo>
                  <a:lnTo>
                    <a:pt x="373" y="409"/>
                  </a:lnTo>
                  <a:lnTo>
                    <a:pt x="385" y="416"/>
                  </a:lnTo>
                  <a:lnTo>
                    <a:pt x="410" y="428"/>
                  </a:lnTo>
                  <a:lnTo>
                    <a:pt x="428" y="434"/>
                  </a:lnTo>
                  <a:lnTo>
                    <a:pt x="453" y="440"/>
                  </a:lnTo>
                  <a:lnTo>
                    <a:pt x="503" y="447"/>
                  </a:lnTo>
                  <a:lnTo>
                    <a:pt x="553" y="453"/>
                  </a:lnTo>
                  <a:lnTo>
                    <a:pt x="615" y="459"/>
                  </a:lnTo>
                  <a:lnTo>
                    <a:pt x="745" y="459"/>
                  </a:lnTo>
                  <a:lnTo>
                    <a:pt x="745" y="347"/>
                  </a:lnTo>
                  <a:lnTo>
                    <a:pt x="1068" y="57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0" name="Rectangle 103"/>
            <p:cNvSpPr>
              <a:spLocks noChangeArrowheads="1"/>
            </p:cNvSpPr>
            <p:nvPr/>
          </p:nvSpPr>
          <p:spPr bwMode="auto">
            <a:xfrm>
              <a:off x="2645" y="1338"/>
              <a:ext cx="646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1" name="Rectangle 104"/>
            <p:cNvSpPr>
              <a:spLocks noChangeArrowheads="1"/>
            </p:cNvSpPr>
            <p:nvPr/>
          </p:nvSpPr>
          <p:spPr bwMode="auto">
            <a:xfrm>
              <a:off x="2765" y="1339"/>
              <a:ext cx="4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Rauschen</a:t>
              </a:r>
              <a:endParaRPr lang="de-DE" sz="1800"/>
            </a:p>
          </p:txBody>
        </p:sp>
        <p:sp>
          <p:nvSpPr>
            <p:cNvPr id="53312" name="Rectangle 105"/>
            <p:cNvSpPr>
              <a:spLocks noChangeArrowheads="1"/>
            </p:cNvSpPr>
            <p:nvPr/>
          </p:nvSpPr>
          <p:spPr bwMode="auto">
            <a:xfrm>
              <a:off x="3178" y="1339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13" name="Rectangle 106"/>
            <p:cNvSpPr>
              <a:spLocks noChangeArrowheads="1"/>
            </p:cNvSpPr>
            <p:nvPr/>
          </p:nvSpPr>
          <p:spPr bwMode="auto">
            <a:xfrm>
              <a:off x="2728" y="1448"/>
              <a:ext cx="5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Redundanz</a:t>
              </a:r>
              <a:endParaRPr lang="de-DE" sz="1800"/>
            </a:p>
          </p:txBody>
        </p:sp>
        <p:sp>
          <p:nvSpPr>
            <p:cNvPr id="53314" name="Rectangle 107"/>
            <p:cNvSpPr>
              <a:spLocks noChangeArrowheads="1"/>
            </p:cNvSpPr>
            <p:nvPr/>
          </p:nvSpPr>
          <p:spPr bwMode="auto">
            <a:xfrm>
              <a:off x="3207" y="1435"/>
              <a:ext cx="4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15" name="Freeform 108"/>
            <p:cNvSpPr>
              <a:spLocks/>
            </p:cNvSpPr>
            <p:nvPr/>
          </p:nvSpPr>
          <p:spPr bwMode="auto">
            <a:xfrm>
              <a:off x="1797" y="2211"/>
              <a:ext cx="735" cy="696"/>
            </a:xfrm>
            <a:custGeom>
              <a:avLst/>
              <a:gdLst>
                <a:gd name="T0" fmla="*/ 276 w 1018"/>
                <a:gd name="T1" fmla="*/ 364 h 963"/>
                <a:gd name="T2" fmla="*/ 383 w 1018"/>
                <a:gd name="T3" fmla="*/ 255 h 963"/>
                <a:gd name="T4" fmla="*/ 332 w 1018"/>
                <a:gd name="T5" fmla="*/ 255 h 963"/>
                <a:gd name="T6" fmla="*/ 332 w 1018"/>
                <a:gd name="T7" fmla="*/ 209 h 963"/>
                <a:gd name="T8" fmla="*/ 332 w 1018"/>
                <a:gd name="T9" fmla="*/ 187 h 963"/>
                <a:gd name="T10" fmla="*/ 329 w 1018"/>
                <a:gd name="T11" fmla="*/ 167 h 963"/>
                <a:gd name="T12" fmla="*/ 325 w 1018"/>
                <a:gd name="T13" fmla="*/ 148 h 963"/>
                <a:gd name="T14" fmla="*/ 318 w 1018"/>
                <a:gd name="T15" fmla="*/ 127 h 963"/>
                <a:gd name="T16" fmla="*/ 310 w 1018"/>
                <a:gd name="T17" fmla="*/ 110 h 963"/>
                <a:gd name="T18" fmla="*/ 304 w 1018"/>
                <a:gd name="T19" fmla="*/ 92 h 963"/>
                <a:gd name="T20" fmla="*/ 295 w 1018"/>
                <a:gd name="T21" fmla="*/ 75 h 963"/>
                <a:gd name="T22" fmla="*/ 282 w 1018"/>
                <a:gd name="T23" fmla="*/ 61 h 963"/>
                <a:gd name="T24" fmla="*/ 271 w 1018"/>
                <a:gd name="T25" fmla="*/ 47 h 963"/>
                <a:gd name="T26" fmla="*/ 259 w 1018"/>
                <a:gd name="T27" fmla="*/ 35 h 963"/>
                <a:gd name="T28" fmla="*/ 245 w 1018"/>
                <a:gd name="T29" fmla="*/ 26 h 963"/>
                <a:gd name="T30" fmla="*/ 232 w 1018"/>
                <a:gd name="T31" fmla="*/ 17 h 963"/>
                <a:gd name="T32" fmla="*/ 217 w 1018"/>
                <a:gd name="T33" fmla="*/ 9 h 963"/>
                <a:gd name="T34" fmla="*/ 201 w 1018"/>
                <a:gd name="T35" fmla="*/ 5 h 963"/>
                <a:gd name="T36" fmla="*/ 185 w 1018"/>
                <a:gd name="T37" fmla="*/ 0 h 963"/>
                <a:gd name="T38" fmla="*/ 168 w 1018"/>
                <a:gd name="T39" fmla="*/ 0 h 963"/>
                <a:gd name="T40" fmla="*/ 0 w 1018"/>
                <a:gd name="T41" fmla="*/ 0 h 963"/>
                <a:gd name="T42" fmla="*/ 0 w 1018"/>
                <a:gd name="T43" fmla="*/ 108 h 963"/>
                <a:gd name="T44" fmla="*/ 168 w 1018"/>
                <a:gd name="T45" fmla="*/ 108 h 963"/>
                <a:gd name="T46" fmla="*/ 173 w 1018"/>
                <a:gd name="T47" fmla="*/ 110 h 963"/>
                <a:gd name="T48" fmla="*/ 178 w 1018"/>
                <a:gd name="T49" fmla="*/ 110 h 963"/>
                <a:gd name="T50" fmla="*/ 182 w 1018"/>
                <a:gd name="T51" fmla="*/ 112 h 963"/>
                <a:gd name="T52" fmla="*/ 187 w 1018"/>
                <a:gd name="T53" fmla="*/ 118 h 963"/>
                <a:gd name="T54" fmla="*/ 192 w 1018"/>
                <a:gd name="T55" fmla="*/ 121 h 963"/>
                <a:gd name="T56" fmla="*/ 196 w 1018"/>
                <a:gd name="T57" fmla="*/ 127 h 963"/>
                <a:gd name="T58" fmla="*/ 201 w 1018"/>
                <a:gd name="T59" fmla="*/ 132 h 963"/>
                <a:gd name="T60" fmla="*/ 204 w 1018"/>
                <a:gd name="T61" fmla="*/ 139 h 963"/>
                <a:gd name="T62" fmla="*/ 208 w 1018"/>
                <a:gd name="T63" fmla="*/ 145 h 963"/>
                <a:gd name="T64" fmla="*/ 211 w 1018"/>
                <a:gd name="T65" fmla="*/ 152 h 963"/>
                <a:gd name="T66" fmla="*/ 214 w 1018"/>
                <a:gd name="T67" fmla="*/ 171 h 963"/>
                <a:gd name="T68" fmla="*/ 217 w 1018"/>
                <a:gd name="T69" fmla="*/ 190 h 963"/>
                <a:gd name="T70" fmla="*/ 220 w 1018"/>
                <a:gd name="T71" fmla="*/ 209 h 963"/>
                <a:gd name="T72" fmla="*/ 220 w 1018"/>
                <a:gd name="T73" fmla="*/ 255 h 963"/>
                <a:gd name="T74" fmla="*/ 168 w 1018"/>
                <a:gd name="T75" fmla="*/ 255 h 963"/>
                <a:gd name="T76" fmla="*/ 276 w 1018"/>
                <a:gd name="T77" fmla="*/ 364 h 9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8"/>
                <a:gd name="T118" fmla="*/ 0 h 963"/>
                <a:gd name="T119" fmla="*/ 1018 w 1018"/>
                <a:gd name="T120" fmla="*/ 963 h 9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8" h="963">
                  <a:moveTo>
                    <a:pt x="733" y="963"/>
                  </a:moveTo>
                  <a:lnTo>
                    <a:pt x="1018" y="677"/>
                  </a:lnTo>
                  <a:lnTo>
                    <a:pt x="882" y="677"/>
                  </a:lnTo>
                  <a:lnTo>
                    <a:pt x="882" y="553"/>
                  </a:lnTo>
                  <a:lnTo>
                    <a:pt x="882" y="497"/>
                  </a:lnTo>
                  <a:lnTo>
                    <a:pt x="876" y="441"/>
                  </a:lnTo>
                  <a:lnTo>
                    <a:pt x="863" y="392"/>
                  </a:lnTo>
                  <a:lnTo>
                    <a:pt x="845" y="336"/>
                  </a:lnTo>
                  <a:lnTo>
                    <a:pt x="826" y="292"/>
                  </a:lnTo>
                  <a:lnTo>
                    <a:pt x="807" y="243"/>
                  </a:lnTo>
                  <a:lnTo>
                    <a:pt x="782" y="199"/>
                  </a:lnTo>
                  <a:lnTo>
                    <a:pt x="751" y="162"/>
                  </a:lnTo>
                  <a:lnTo>
                    <a:pt x="720" y="125"/>
                  </a:lnTo>
                  <a:lnTo>
                    <a:pt x="689" y="94"/>
                  </a:lnTo>
                  <a:lnTo>
                    <a:pt x="652" y="69"/>
                  </a:lnTo>
                  <a:lnTo>
                    <a:pt x="615" y="44"/>
                  </a:lnTo>
                  <a:lnTo>
                    <a:pt x="578" y="25"/>
                  </a:lnTo>
                  <a:lnTo>
                    <a:pt x="534" y="13"/>
                  </a:lnTo>
                  <a:lnTo>
                    <a:pt x="491" y="0"/>
                  </a:lnTo>
                  <a:lnTo>
                    <a:pt x="447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447" y="286"/>
                  </a:lnTo>
                  <a:lnTo>
                    <a:pt x="460" y="292"/>
                  </a:lnTo>
                  <a:lnTo>
                    <a:pt x="472" y="292"/>
                  </a:lnTo>
                  <a:lnTo>
                    <a:pt x="484" y="298"/>
                  </a:lnTo>
                  <a:lnTo>
                    <a:pt x="497" y="311"/>
                  </a:lnTo>
                  <a:lnTo>
                    <a:pt x="509" y="323"/>
                  </a:lnTo>
                  <a:lnTo>
                    <a:pt x="522" y="336"/>
                  </a:lnTo>
                  <a:lnTo>
                    <a:pt x="534" y="348"/>
                  </a:lnTo>
                  <a:lnTo>
                    <a:pt x="540" y="367"/>
                  </a:lnTo>
                  <a:lnTo>
                    <a:pt x="553" y="385"/>
                  </a:lnTo>
                  <a:lnTo>
                    <a:pt x="559" y="404"/>
                  </a:lnTo>
                  <a:lnTo>
                    <a:pt x="571" y="454"/>
                  </a:lnTo>
                  <a:lnTo>
                    <a:pt x="578" y="503"/>
                  </a:lnTo>
                  <a:lnTo>
                    <a:pt x="584" y="553"/>
                  </a:lnTo>
                  <a:lnTo>
                    <a:pt x="584" y="677"/>
                  </a:lnTo>
                  <a:lnTo>
                    <a:pt x="447" y="677"/>
                  </a:lnTo>
                  <a:lnTo>
                    <a:pt x="733" y="9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16" name="Freeform 109"/>
            <p:cNvSpPr>
              <a:spLocks/>
            </p:cNvSpPr>
            <p:nvPr/>
          </p:nvSpPr>
          <p:spPr bwMode="auto">
            <a:xfrm>
              <a:off x="1797" y="2211"/>
              <a:ext cx="735" cy="696"/>
            </a:xfrm>
            <a:custGeom>
              <a:avLst/>
              <a:gdLst>
                <a:gd name="T0" fmla="*/ 276 w 1018"/>
                <a:gd name="T1" fmla="*/ 364 h 963"/>
                <a:gd name="T2" fmla="*/ 383 w 1018"/>
                <a:gd name="T3" fmla="*/ 255 h 963"/>
                <a:gd name="T4" fmla="*/ 332 w 1018"/>
                <a:gd name="T5" fmla="*/ 255 h 963"/>
                <a:gd name="T6" fmla="*/ 332 w 1018"/>
                <a:gd name="T7" fmla="*/ 209 h 963"/>
                <a:gd name="T8" fmla="*/ 332 w 1018"/>
                <a:gd name="T9" fmla="*/ 187 h 963"/>
                <a:gd name="T10" fmla="*/ 329 w 1018"/>
                <a:gd name="T11" fmla="*/ 167 h 963"/>
                <a:gd name="T12" fmla="*/ 325 w 1018"/>
                <a:gd name="T13" fmla="*/ 148 h 963"/>
                <a:gd name="T14" fmla="*/ 318 w 1018"/>
                <a:gd name="T15" fmla="*/ 127 h 963"/>
                <a:gd name="T16" fmla="*/ 310 w 1018"/>
                <a:gd name="T17" fmla="*/ 110 h 963"/>
                <a:gd name="T18" fmla="*/ 304 w 1018"/>
                <a:gd name="T19" fmla="*/ 92 h 963"/>
                <a:gd name="T20" fmla="*/ 295 w 1018"/>
                <a:gd name="T21" fmla="*/ 75 h 963"/>
                <a:gd name="T22" fmla="*/ 282 w 1018"/>
                <a:gd name="T23" fmla="*/ 61 h 963"/>
                <a:gd name="T24" fmla="*/ 271 w 1018"/>
                <a:gd name="T25" fmla="*/ 47 h 963"/>
                <a:gd name="T26" fmla="*/ 259 w 1018"/>
                <a:gd name="T27" fmla="*/ 35 h 963"/>
                <a:gd name="T28" fmla="*/ 245 w 1018"/>
                <a:gd name="T29" fmla="*/ 26 h 963"/>
                <a:gd name="T30" fmla="*/ 232 w 1018"/>
                <a:gd name="T31" fmla="*/ 17 h 963"/>
                <a:gd name="T32" fmla="*/ 217 w 1018"/>
                <a:gd name="T33" fmla="*/ 9 h 963"/>
                <a:gd name="T34" fmla="*/ 201 w 1018"/>
                <a:gd name="T35" fmla="*/ 5 h 963"/>
                <a:gd name="T36" fmla="*/ 185 w 1018"/>
                <a:gd name="T37" fmla="*/ 0 h 963"/>
                <a:gd name="T38" fmla="*/ 168 w 1018"/>
                <a:gd name="T39" fmla="*/ 0 h 963"/>
                <a:gd name="T40" fmla="*/ 0 w 1018"/>
                <a:gd name="T41" fmla="*/ 0 h 963"/>
                <a:gd name="T42" fmla="*/ 0 w 1018"/>
                <a:gd name="T43" fmla="*/ 108 h 963"/>
                <a:gd name="T44" fmla="*/ 168 w 1018"/>
                <a:gd name="T45" fmla="*/ 108 h 963"/>
                <a:gd name="T46" fmla="*/ 173 w 1018"/>
                <a:gd name="T47" fmla="*/ 110 h 963"/>
                <a:gd name="T48" fmla="*/ 178 w 1018"/>
                <a:gd name="T49" fmla="*/ 110 h 963"/>
                <a:gd name="T50" fmla="*/ 182 w 1018"/>
                <a:gd name="T51" fmla="*/ 112 h 963"/>
                <a:gd name="T52" fmla="*/ 187 w 1018"/>
                <a:gd name="T53" fmla="*/ 118 h 963"/>
                <a:gd name="T54" fmla="*/ 192 w 1018"/>
                <a:gd name="T55" fmla="*/ 121 h 963"/>
                <a:gd name="T56" fmla="*/ 196 w 1018"/>
                <a:gd name="T57" fmla="*/ 127 h 963"/>
                <a:gd name="T58" fmla="*/ 201 w 1018"/>
                <a:gd name="T59" fmla="*/ 132 h 963"/>
                <a:gd name="T60" fmla="*/ 204 w 1018"/>
                <a:gd name="T61" fmla="*/ 139 h 963"/>
                <a:gd name="T62" fmla="*/ 208 w 1018"/>
                <a:gd name="T63" fmla="*/ 145 h 963"/>
                <a:gd name="T64" fmla="*/ 211 w 1018"/>
                <a:gd name="T65" fmla="*/ 152 h 963"/>
                <a:gd name="T66" fmla="*/ 214 w 1018"/>
                <a:gd name="T67" fmla="*/ 171 h 963"/>
                <a:gd name="T68" fmla="*/ 217 w 1018"/>
                <a:gd name="T69" fmla="*/ 190 h 963"/>
                <a:gd name="T70" fmla="*/ 220 w 1018"/>
                <a:gd name="T71" fmla="*/ 209 h 963"/>
                <a:gd name="T72" fmla="*/ 220 w 1018"/>
                <a:gd name="T73" fmla="*/ 255 h 963"/>
                <a:gd name="T74" fmla="*/ 168 w 1018"/>
                <a:gd name="T75" fmla="*/ 255 h 963"/>
                <a:gd name="T76" fmla="*/ 276 w 1018"/>
                <a:gd name="T77" fmla="*/ 364 h 9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8"/>
                <a:gd name="T118" fmla="*/ 0 h 963"/>
                <a:gd name="T119" fmla="*/ 1018 w 1018"/>
                <a:gd name="T120" fmla="*/ 963 h 9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8" h="963">
                  <a:moveTo>
                    <a:pt x="733" y="963"/>
                  </a:moveTo>
                  <a:lnTo>
                    <a:pt x="1018" y="677"/>
                  </a:lnTo>
                  <a:lnTo>
                    <a:pt x="882" y="677"/>
                  </a:lnTo>
                  <a:lnTo>
                    <a:pt x="882" y="553"/>
                  </a:lnTo>
                  <a:lnTo>
                    <a:pt x="882" y="497"/>
                  </a:lnTo>
                  <a:lnTo>
                    <a:pt x="876" y="441"/>
                  </a:lnTo>
                  <a:lnTo>
                    <a:pt x="863" y="392"/>
                  </a:lnTo>
                  <a:lnTo>
                    <a:pt x="845" y="336"/>
                  </a:lnTo>
                  <a:lnTo>
                    <a:pt x="826" y="292"/>
                  </a:lnTo>
                  <a:lnTo>
                    <a:pt x="807" y="243"/>
                  </a:lnTo>
                  <a:lnTo>
                    <a:pt x="782" y="199"/>
                  </a:lnTo>
                  <a:lnTo>
                    <a:pt x="751" y="162"/>
                  </a:lnTo>
                  <a:lnTo>
                    <a:pt x="720" y="125"/>
                  </a:lnTo>
                  <a:lnTo>
                    <a:pt x="689" y="94"/>
                  </a:lnTo>
                  <a:lnTo>
                    <a:pt x="652" y="69"/>
                  </a:lnTo>
                  <a:lnTo>
                    <a:pt x="615" y="44"/>
                  </a:lnTo>
                  <a:lnTo>
                    <a:pt x="578" y="25"/>
                  </a:lnTo>
                  <a:lnTo>
                    <a:pt x="534" y="13"/>
                  </a:lnTo>
                  <a:lnTo>
                    <a:pt x="491" y="0"/>
                  </a:lnTo>
                  <a:lnTo>
                    <a:pt x="447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447" y="286"/>
                  </a:lnTo>
                  <a:lnTo>
                    <a:pt x="460" y="292"/>
                  </a:lnTo>
                  <a:lnTo>
                    <a:pt x="472" y="292"/>
                  </a:lnTo>
                  <a:lnTo>
                    <a:pt x="484" y="298"/>
                  </a:lnTo>
                  <a:lnTo>
                    <a:pt x="497" y="311"/>
                  </a:lnTo>
                  <a:lnTo>
                    <a:pt x="509" y="323"/>
                  </a:lnTo>
                  <a:lnTo>
                    <a:pt x="522" y="336"/>
                  </a:lnTo>
                  <a:lnTo>
                    <a:pt x="534" y="348"/>
                  </a:lnTo>
                  <a:lnTo>
                    <a:pt x="540" y="367"/>
                  </a:lnTo>
                  <a:lnTo>
                    <a:pt x="553" y="385"/>
                  </a:lnTo>
                  <a:lnTo>
                    <a:pt x="559" y="404"/>
                  </a:lnTo>
                  <a:lnTo>
                    <a:pt x="571" y="454"/>
                  </a:lnTo>
                  <a:lnTo>
                    <a:pt x="578" y="503"/>
                  </a:lnTo>
                  <a:lnTo>
                    <a:pt x="584" y="553"/>
                  </a:lnTo>
                  <a:lnTo>
                    <a:pt x="584" y="677"/>
                  </a:lnTo>
                  <a:lnTo>
                    <a:pt x="447" y="677"/>
                  </a:lnTo>
                  <a:lnTo>
                    <a:pt x="733" y="963"/>
                  </a:lnTo>
                </a:path>
              </a:pathLst>
            </a:custGeom>
            <a:solidFill>
              <a:schemeClr val="hlink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17" name="Rectangle 110"/>
            <p:cNvSpPr>
              <a:spLocks noChangeArrowheads="1"/>
            </p:cNvSpPr>
            <p:nvPr/>
          </p:nvSpPr>
          <p:spPr bwMode="auto">
            <a:xfrm>
              <a:off x="1791" y="2212"/>
              <a:ext cx="46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Rauschen</a:t>
              </a:r>
              <a:endParaRPr lang="de-DE" sz="1800"/>
            </a:p>
          </p:txBody>
        </p:sp>
        <p:sp>
          <p:nvSpPr>
            <p:cNvPr id="53318" name="Rectangle 111"/>
            <p:cNvSpPr>
              <a:spLocks noChangeArrowheads="1"/>
            </p:cNvSpPr>
            <p:nvPr/>
          </p:nvSpPr>
          <p:spPr bwMode="auto">
            <a:xfrm>
              <a:off x="2201" y="2212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19" name="Rectangle 112"/>
            <p:cNvSpPr>
              <a:spLocks noChangeArrowheads="1"/>
            </p:cNvSpPr>
            <p:nvPr/>
          </p:nvSpPr>
          <p:spPr bwMode="auto">
            <a:xfrm>
              <a:off x="1785" y="2328"/>
              <a:ext cx="53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>
                  <a:solidFill>
                    <a:srgbClr val="000000"/>
                  </a:solidFill>
                  <a:latin typeface="Times New Roman" pitchFamily="18" charset="0"/>
                </a:rPr>
                <a:t>Redundanz</a:t>
              </a:r>
              <a:endParaRPr lang="de-DE" sz="1800"/>
            </a:p>
          </p:txBody>
        </p:sp>
        <p:sp>
          <p:nvSpPr>
            <p:cNvPr id="53320" name="Rectangle 113"/>
            <p:cNvSpPr>
              <a:spLocks noChangeArrowheads="1"/>
            </p:cNvSpPr>
            <p:nvPr/>
          </p:nvSpPr>
          <p:spPr bwMode="auto">
            <a:xfrm>
              <a:off x="2266" y="2315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53321" name="Rectangle 70"/>
            <p:cNvSpPr>
              <a:spLocks noChangeArrowheads="1"/>
            </p:cNvSpPr>
            <p:nvPr/>
          </p:nvSpPr>
          <p:spPr bwMode="auto">
            <a:xfrm>
              <a:off x="1613" y="2471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53322" name="Rectangle 69"/>
            <p:cNvSpPr>
              <a:spLocks noChangeArrowheads="1"/>
            </p:cNvSpPr>
            <p:nvPr/>
          </p:nvSpPr>
          <p:spPr bwMode="auto">
            <a:xfrm>
              <a:off x="1531" y="2372"/>
              <a:ext cx="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53323" name="Rectangle 84"/>
            <p:cNvSpPr>
              <a:spLocks noChangeArrowheads="1"/>
            </p:cNvSpPr>
            <p:nvPr/>
          </p:nvSpPr>
          <p:spPr bwMode="auto">
            <a:xfrm>
              <a:off x="3830" y="2465"/>
              <a:ext cx="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53324" name="Rectangle 83"/>
            <p:cNvSpPr>
              <a:spLocks noChangeArrowheads="1"/>
            </p:cNvSpPr>
            <p:nvPr/>
          </p:nvSpPr>
          <p:spPr bwMode="auto">
            <a:xfrm>
              <a:off x="3742" y="2372"/>
              <a:ext cx="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</p:grpSp>
      <p:sp>
        <p:nvSpPr>
          <p:cNvPr id="53255" name="Rectangle 82"/>
          <p:cNvSpPr>
            <a:spLocks noChangeArrowheads="1"/>
          </p:cNvSpPr>
          <p:nvPr/>
        </p:nvSpPr>
        <p:spPr bwMode="auto">
          <a:xfrm>
            <a:off x="714375" y="5372100"/>
            <a:ext cx="666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b="1"/>
              <a:t>DEF	</a:t>
            </a:r>
            <a:r>
              <a:rPr lang="fr-FR"/>
              <a:t>I(X;Y)   = H(X) + H(Y) – H(X,Y)</a:t>
            </a:r>
            <a:r>
              <a:rPr lang="fr-FR" i="1"/>
              <a:t> 	</a:t>
            </a:r>
            <a:r>
              <a:rPr lang="fr-FR" i="1">
                <a:solidFill>
                  <a:schemeClr val="accent2"/>
                </a:solidFill>
              </a:rPr>
              <a:t>Transinformation</a:t>
            </a:r>
            <a:endParaRPr lang="de-DE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151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94E81BAC-4B09-414A-A740-7C4FD2D8A1E3}" type="slidenum">
              <a:rPr lang="de-DE" sz="1000" smtClean="0"/>
              <a:pPr/>
              <a:t>47</a:t>
            </a:fld>
            <a:r>
              <a:rPr lang="de-DE" sz="1000" smtClean="0"/>
              <a:t> -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73075" y="1162050"/>
            <a:ext cx="8382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266700" indent="-266700" algn="just">
              <a:spcBef>
                <a:spcPct val="32000"/>
              </a:spcBef>
            </a:pPr>
            <a:r>
              <a:rPr lang="de-DE" sz="2400" b="1"/>
              <a:t>Ziel:</a:t>
            </a:r>
            <a:r>
              <a:rPr lang="de-DE" sz="2400"/>
              <a:t> </a:t>
            </a:r>
            <a:r>
              <a:rPr lang="de-DE" b="1" i="1">
                <a:solidFill>
                  <a:srgbClr val="CC0000"/>
                </a:solidFill>
              </a:rPr>
              <a:t>minimale Transinformation zwischen den Ausgaben</a:t>
            </a:r>
            <a:r>
              <a:rPr lang="de-DE"/>
              <a:t> </a:t>
            </a:r>
            <a:r>
              <a:rPr lang="de-DE" b="1" i="1">
                <a:solidFill>
                  <a:srgbClr val="C00000"/>
                </a:solidFill>
              </a:rPr>
              <a:t>y</a:t>
            </a:r>
            <a:r>
              <a:rPr lang="de-DE" b="1" i="1" baseline="-25000">
                <a:solidFill>
                  <a:srgbClr val="C00000"/>
                </a:solidFill>
              </a:rPr>
              <a:t>i</a:t>
            </a:r>
            <a:r>
              <a:rPr lang="de-DE" b="1" i="1">
                <a:solidFill>
                  <a:srgbClr val="C00000"/>
                </a:solidFill>
              </a:rPr>
              <a:t> </a:t>
            </a:r>
            <a:r>
              <a:rPr lang="de-DE"/>
              <a:t>	</a:t>
            </a:r>
            <a:endParaRPr lang="de-DE">
              <a:solidFill>
                <a:schemeClr val="bg2"/>
              </a:solidFill>
            </a:endParaRPr>
          </a:p>
          <a:p>
            <a:pPr marL="266700" indent="-266700" algn="just">
              <a:spcBef>
                <a:spcPct val="32000"/>
              </a:spcBef>
            </a:pPr>
            <a:r>
              <a:rPr lang="de-DE"/>
              <a:t>    </a:t>
            </a:r>
            <a:r>
              <a:rPr lang="de-DE" b="1"/>
              <a:t>x</a:t>
            </a:r>
            <a:r>
              <a:rPr lang="de-DE"/>
              <a:t> = Kanäle, </a:t>
            </a:r>
          </a:p>
          <a:p>
            <a:pPr marL="266700" indent="-266700" algn="just">
              <a:spcBef>
                <a:spcPct val="32000"/>
              </a:spcBef>
            </a:pPr>
            <a:r>
              <a:rPr lang="de-DE"/>
              <a:t>    stoch. Variablen</a:t>
            </a:r>
            <a:endParaRPr lang="de-DE" sz="2400"/>
          </a:p>
          <a:p>
            <a:pPr marL="266700" indent="-266700" algn="just">
              <a:spcBef>
                <a:spcPct val="32000"/>
              </a:spcBef>
            </a:pPr>
            <a:r>
              <a:rPr lang="de-DE" sz="2400"/>
              <a:t>             </a:t>
            </a:r>
          </a:p>
          <a:p>
            <a:pPr marL="266700" indent="-266700" algn="just">
              <a:spcBef>
                <a:spcPct val="32000"/>
              </a:spcBef>
            </a:pPr>
            <a:endParaRPr lang="de-DE">
              <a:latin typeface="Times New Roman" pitchFamily="18" charset="0"/>
            </a:endParaRPr>
          </a:p>
          <a:p>
            <a:pPr marL="266700" indent="-266700" algn="just">
              <a:lnSpc>
                <a:spcPct val="120000"/>
              </a:lnSpc>
              <a:spcBef>
                <a:spcPct val="32000"/>
              </a:spcBef>
            </a:pPr>
            <a:r>
              <a:rPr lang="de-DE" b="1" i="1">
                <a:solidFill>
                  <a:schemeClr val="accent2"/>
                </a:solidFill>
              </a:rPr>
              <a:t>   </a:t>
            </a:r>
            <a:r>
              <a:rPr lang="de-DE" b="1" i="1">
                <a:solidFill>
                  <a:srgbClr val="0070C0"/>
                </a:solidFill>
              </a:rPr>
              <a:t>Transinformation</a:t>
            </a:r>
            <a:r>
              <a:rPr lang="de-DE" sz="1800">
                <a:latin typeface="Times New Roman" pitchFamily="18" charset="0"/>
              </a:rPr>
              <a:t>    </a:t>
            </a:r>
            <a:r>
              <a:rPr lang="de-DE">
                <a:latin typeface="Times New Roman" pitchFamily="18" charset="0"/>
              </a:rPr>
              <a:t>I(x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;x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 = H(x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) + H(x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 </a:t>
            </a:r>
            <a:r>
              <a:rPr lang="de-DE"/>
              <a:t>– </a:t>
            </a:r>
            <a:r>
              <a:rPr lang="de-DE">
                <a:latin typeface="Times New Roman" pitchFamily="18" charset="0"/>
              </a:rPr>
              <a:t> H(x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,x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</a:t>
            </a:r>
          </a:p>
          <a:p>
            <a:pPr marL="266700" indent="-266700" algn="just">
              <a:spcBef>
                <a:spcPct val="32000"/>
              </a:spcBef>
            </a:pPr>
            <a:r>
              <a:rPr lang="de-DE">
                <a:latin typeface="Times New Roman" pitchFamily="18" charset="0"/>
              </a:rPr>
              <a:t>	</a:t>
            </a:r>
            <a:r>
              <a:rPr lang="de-DE">
                <a:solidFill>
                  <a:srgbClr val="CC0000"/>
                </a:solidFill>
                <a:latin typeface="Times New Roman" pitchFamily="18" charset="0"/>
              </a:rPr>
              <a:t>minimal</a:t>
            </a:r>
            <a:r>
              <a:rPr lang="de-DE">
                <a:latin typeface="Times New Roman" pitchFamily="18" charset="0"/>
              </a:rPr>
              <a:t> bei I(x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;x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 = 0 bzw. </a:t>
            </a:r>
            <a:r>
              <a:rPr lang="de-DE">
                <a:solidFill>
                  <a:srgbClr val="CC0000"/>
                </a:solidFill>
                <a:latin typeface="Times New Roman" pitchFamily="18" charset="0"/>
              </a:rPr>
              <a:t>maximaler</a:t>
            </a:r>
            <a:r>
              <a:rPr lang="de-DE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Entropie</a:t>
            </a:r>
            <a:r>
              <a:rPr lang="de-DE" i="1">
                <a:latin typeface="Times New Roman" pitchFamily="18" charset="0"/>
              </a:rPr>
              <a:t> </a:t>
            </a:r>
            <a:r>
              <a:rPr lang="de-DE">
                <a:latin typeface="Times New Roman" pitchFamily="18" charset="0"/>
              </a:rPr>
              <a:t>H(x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,x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 = H(x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) + H(x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</a:t>
            </a:r>
          </a:p>
          <a:p>
            <a:pPr marL="266700" indent="-266700" algn="just">
              <a:lnSpc>
                <a:spcPct val="50000"/>
              </a:lnSpc>
              <a:spcBef>
                <a:spcPct val="32000"/>
              </a:spcBef>
            </a:pPr>
            <a:r>
              <a:rPr lang="de-DE">
                <a:latin typeface="Times New Roman" pitchFamily="18" charset="0"/>
              </a:rPr>
              <a:t>	bzw. p(x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,x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 = p(x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)</a:t>
            </a:r>
            <a:r>
              <a:rPr lang="de-DE">
                <a:latin typeface="Times New Roman" pitchFamily="18" charset="0"/>
                <a:sym typeface="Symbol" pitchFamily="18" charset="2"/>
              </a:rPr>
              <a:t></a:t>
            </a:r>
            <a:r>
              <a:rPr lang="de-DE">
                <a:latin typeface="Times New Roman" pitchFamily="18" charset="0"/>
              </a:rPr>
              <a:t>p(x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)</a:t>
            </a:r>
            <a:r>
              <a:rPr lang="de-DE" sz="2400">
                <a:latin typeface="Times New Roman" pitchFamily="18" charset="0"/>
              </a:rPr>
              <a:t>  </a:t>
            </a:r>
            <a:r>
              <a:rPr lang="de-DE">
                <a:solidFill>
                  <a:srgbClr val="CC0000"/>
                </a:solidFill>
                <a:latin typeface="Times New Roman" pitchFamily="18" charset="0"/>
              </a:rPr>
              <a:t>stochastische Unabhängigkeit</a:t>
            </a:r>
            <a:r>
              <a:rPr lang="de-DE">
                <a:latin typeface="Times New Roman" pitchFamily="18" charset="0"/>
              </a:rPr>
              <a:t> der Variablen</a:t>
            </a:r>
          </a:p>
        </p:txBody>
      </p:sp>
      <p:graphicFrame>
        <p:nvGraphicFramePr>
          <p:cNvPr id="21506" name="Object 4"/>
          <p:cNvGraphicFramePr>
            <a:graphicFrameLocks/>
          </p:cNvGraphicFramePr>
          <p:nvPr/>
        </p:nvGraphicFramePr>
        <p:xfrm>
          <a:off x="2924175" y="1704975"/>
          <a:ext cx="585787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" name="Dokument" r:id="rId4" imgW="3962568" imgH="1179770" progId="Word.Document.8">
                  <p:embed/>
                </p:oleObj>
              </mc:Choice>
              <mc:Fallback>
                <p:oleObj name="Dokument" r:id="rId4" imgW="3962568" imgH="1179770" progId="Word.Documen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1704975"/>
                        <a:ext cx="5857875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- Algorithmen 1</a:t>
            </a:r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3562350" y="14208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500">
                <a:solidFill>
                  <a:srgbClr val="000000"/>
                </a:solidFill>
                <a:latin typeface="Times New Roman" pitchFamily="18" charset="0"/>
              </a:rPr>
              <a:t> - 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79425" y="46482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32000"/>
              </a:spcBef>
              <a:tabLst>
                <a:tab pos="355600" algn="l"/>
              </a:tabLst>
            </a:pPr>
            <a:r>
              <a:rPr lang="de-DE" sz="1800" b="1">
                <a:latin typeface="Times New Roman" pitchFamily="18" charset="0"/>
              </a:rPr>
              <a:t>	W</a:t>
            </a:r>
            <a:r>
              <a:rPr lang="de-DE" sz="1800">
                <a:latin typeface="Times New Roman" pitchFamily="18" charset="0"/>
              </a:rPr>
              <a:t>(t+1) = </a:t>
            </a:r>
            <a:r>
              <a:rPr lang="de-DE" sz="1800" b="1">
                <a:latin typeface="Times New Roman" pitchFamily="18" charset="0"/>
              </a:rPr>
              <a:t>W</a:t>
            </a:r>
            <a:r>
              <a:rPr lang="de-DE" sz="1800">
                <a:latin typeface="Times New Roman" pitchFamily="18" charset="0"/>
              </a:rPr>
              <a:t>(t) </a:t>
            </a:r>
            <a:r>
              <a:rPr lang="de-DE"/>
              <a:t>–      </a:t>
            </a:r>
            <a:r>
              <a:rPr lang="de-DE">
                <a:sym typeface="Symbol" pitchFamily="18" charset="2"/>
              </a:rPr>
              <a:t></a:t>
            </a:r>
            <a:r>
              <a:rPr lang="de-DE">
                <a:latin typeface="Times New Roman" pitchFamily="18" charset="0"/>
              </a:rPr>
              <a:t>I(y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;y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;..;y</a:t>
            </a:r>
            <a:r>
              <a:rPr lang="de-DE" baseline="-25000">
                <a:latin typeface="Times New Roman" pitchFamily="18" charset="0"/>
              </a:rPr>
              <a:t>n</a:t>
            </a:r>
            <a:r>
              <a:rPr lang="de-DE">
                <a:latin typeface="Times New Roman" pitchFamily="18" charset="0"/>
              </a:rPr>
              <a:t>)</a:t>
            </a:r>
            <a:r>
              <a:rPr lang="de-DE" sz="1800">
                <a:latin typeface="Times New Roman" pitchFamily="18" charset="0"/>
              </a:rPr>
              <a:t>	</a:t>
            </a:r>
            <a:r>
              <a:rPr lang="de-DE" sz="1800" i="1"/>
              <a:t>Gradientenabstieg</a:t>
            </a:r>
          </a:p>
          <a:p>
            <a:pPr algn="just">
              <a:lnSpc>
                <a:spcPct val="250000"/>
              </a:lnSpc>
              <a:spcBef>
                <a:spcPct val="32000"/>
              </a:spcBef>
              <a:tabLst>
                <a:tab pos="355600" algn="l"/>
              </a:tabLst>
            </a:pPr>
            <a:r>
              <a:rPr lang="de-DE" sz="1600">
                <a:solidFill>
                  <a:schemeClr val="bg2"/>
                </a:solidFill>
              </a:rPr>
              <a:t>(Amari, Young, Cichocki 1996)</a:t>
            </a:r>
          </a:p>
          <a:p>
            <a:pPr algn="just">
              <a:lnSpc>
                <a:spcPct val="60000"/>
              </a:lnSpc>
              <a:spcBef>
                <a:spcPct val="32000"/>
              </a:spcBef>
              <a:tabLst>
                <a:tab pos="355600" algn="l"/>
              </a:tabLst>
            </a:pPr>
            <a:r>
              <a:rPr lang="de-DE" sz="1800" b="1">
                <a:latin typeface="Times New Roman" pitchFamily="18" charset="0"/>
              </a:rPr>
              <a:t>	</a:t>
            </a:r>
            <a:r>
              <a:rPr lang="de-DE">
                <a:latin typeface="Times New Roman" pitchFamily="18" charset="0"/>
              </a:rPr>
              <a:t>Entwicklung von p(y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,y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,..,y</a:t>
            </a:r>
            <a:r>
              <a:rPr lang="de-DE" baseline="-25000">
                <a:latin typeface="Times New Roman" pitchFamily="18" charset="0"/>
              </a:rPr>
              <a:t>n</a:t>
            </a:r>
            <a:r>
              <a:rPr lang="de-DE">
                <a:latin typeface="Times New Roman" pitchFamily="18" charset="0"/>
              </a:rPr>
              <a:t>) in  I(y</a:t>
            </a:r>
            <a:r>
              <a:rPr lang="de-DE" baseline="-25000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;y</a:t>
            </a:r>
            <a:r>
              <a:rPr lang="de-DE" baseline="-25000">
                <a:latin typeface="Times New Roman" pitchFamily="18" charset="0"/>
              </a:rPr>
              <a:t>2</a:t>
            </a:r>
            <a:r>
              <a:rPr lang="de-DE">
                <a:latin typeface="Times New Roman" pitchFamily="18" charset="0"/>
              </a:rPr>
              <a:t>;..;y</a:t>
            </a:r>
            <a:r>
              <a:rPr lang="de-DE" baseline="-25000">
                <a:latin typeface="Times New Roman" pitchFamily="18" charset="0"/>
              </a:rPr>
              <a:t>n</a:t>
            </a:r>
            <a:r>
              <a:rPr lang="de-DE">
                <a:latin typeface="Times New Roman" pitchFamily="18" charset="0"/>
              </a:rPr>
              <a:t>) nach höheren Momenten</a:t>
            </a:r>
          </a:p>
          <a:p>
            <a:pPr algn="just">
              <a:lnSpc>
                <a:spcPct val="70000"/>
              </a:lnSpc>
              <a:spcBef>
                <a:spcPct val="32000"/>
              </a:spcBef>
              <a:tabLst>
                <a:tab pos="355600" algn="l"/>
              </a:tabLst>
            </a:pPr>
            <a:r>
              <a:rPr lang="de-DE" b="1">
                <a:latin typeface="Times New Roman" pitchFamily="18" charset="0"/>
              </a:rPr>
              <a:t>	W</a:t>
            </a:r>
            <a:r>
              <a:rPr lang="de-DE">
                <a:latin typeface="Times New Roman" pitchFamily="18" charset="0"/>
              </a:rPr>
              <a:t>(t+1) = </a:t>
            </a:r>
            <a:r>
              <a:rPr lang="de-DE" b="1">
                <a:latin typeface="Times New Roman" pitchFamily="18" charset="0"/>
              </a:rPr>
              <a:t>W</a:t>
            </a:r>
            <a:r>
              <a:rPr lang="de-DE">
                <a:latin typeface="Times New Roman" pitchFamily="18" charset="0"/>
              </a:rPr>
              <a:t>(t) </a:t>
            </a:r>
            <a:r>
              <a:rPr lang="de-DE" sz="2400"/>
              <a:t>–</a:t>
            </a:r>
            <a:r>
              <a:rPr lang="de-DE">
                <a:latin typeface="Times New Roman" pitchFamily="18" charset="0"/>
              </a:rPr>
              <a:t> (</a:t>
            </a:r>
            <a:r>
              <a:rPr lang="de-DE" b="1">
                <a:latin typeface="Times New Roman" pitchFamily="18" charset="0"/>
              </a:rPr>
              <a:t>1</a:t>
            </a:r>
            <a:r>
              <a:rPr lang="de-DE">
                <a:latin typeface="Times New Roman" pitchFamily="18" charset="0"/>
              </a:rPr>
              <a:t>-</a:t>
            </a:r>
            <a:r>
              <a:rPr lang="de-DE" b="1">
                <a:latin typeface="Times New Roman" pitchFamily="18" charset="0"/>
              </a:rPr>
              <a:t>f</a:t>
            </a:r>
            <a:r>
              <a:rPr lang="de-DE">
                <a:latin typeface="Times New Roman" pitchFamily="18" charset="0"/>
              </a:rPr>
              <a:t>(</a:t>
            </a:r>
            <a:r>
              <a:rPr lang="de-DE" b="1">
                <a:latin typeface="Times New Roman" pitchFamily="18" charset="0"/>
              </a:rPr>
              <a:t>y</a:t>
            </a:r>
            <a:r>
              <a:rPr lang="de-DE">
                <a:latin typeface="Times New Roman" pitchFamily="18" charset="0"/>
              </a:rPr>
              <a:t>)</a:t>
            </a:r>
            <a:r>
              <a:rPr lang="de-DE" b="1">
                <a:latin typeface="Times New Roman" pitchFamily="18" charset="0"/>
              </a:rPr>
              <a:t>y</a:t>
            </a:r>
            <a:r>
              <a:rPr lang="de-DE" baseline="30000">
                <a:latin typeface="Times New Roman" pitchFamily="18" charset="0"/>
              </a:rPr>
              <a:t>T</a:t>
            </a:r>
            <a:r>
              <a:rPr lang="de-DE">
                <a:latin typeface="Times New Roman" pitchFamily="18" charset="0"/>
              </a:rPr>
              <a:t>)</a:t>
            </a:r>
            <a:r>
              <a:rPr lang="de-DE" b="1">
                <a:latin typeface="Times New Roman" pitchFamily="18" charset="0"/>
              </a:rPr>
              <a:t>W</a:t>
            </a:r>
            <a:r>
              <a:rPr lang="de-DE">
                <a:latin typeface="Times New Roman" pitchFamily="18" charset="0"/>
              </a:rPr>
              <a:t>(t)</a:t>
            </a:r>
            <a:r>
              <a:rPr lang="de-DE" sz="1800">
                <a:latin typeface="Times New Roman" pitchFamily="18" charset="0"/>
              </a:rPr>
              <a:t>    mit f</a:t>
            </a:r>
            <a:r>
              <a:rPr lang="de-DE" sz="1800" baseline="-25000">
                <a:latin typeface="Times New Roman" pitchFamily="18" charset="0"/>
              </a:rPr>
              <a:t>i</a:t>
            </a:r>
            <a:r>
              <a:rPr lang="de-DE" sz="1800">
                <a:latin typeface="Times New Roman" pitchFamily="18" charset="0"/>
              </a:rPr>
              <a:t>(y</a:t>
            </a:r>
            <a:r>
              <a:rPr lang="de-DE" sz="1800" baseline="-25000">
                <a:latin typeface="Times New Roman" pitchFamily="18" charset="0"/>
              </a:rPr>
              <a:t>i</a:t>
            </a:r>
            <a:r>
              <a:rPr lang="de-DE" sz="1800">
                <a:latin typeface="Times New Roman" pitchFamily="18" charset="0"/>
              </a:rPr>
              <a:t>) =</a:t>
            </a:r>
            <a:r>
              <a:rPr lang="de-DE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47466" name="Object 10"/>
          <p:cNvGraphicFramePr>
            <a:graphicFrameLocks/>
          </p:cNvGraphicFramePr>
          <p:nvPr/>
        </p:nvGraphicFramePr>
        <p:xfrm>
          <a:off x="5486400" y="5999163"/>
          <a:ext cx="3498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" name="Equation" r:id="rId6" imgW="1765080" imgH="228240" progId="Equation.DSMT4">
                  <p:embed/>
                </p:oleObj>
              </mc:Choice>
              <mc:Fallback>
                <p:oleObj name="Equation" r:id="rId6" imgW="1765080" imgH="22824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99163"/>
                        <a:ext cx="34988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7" name="Object 11"/>
          <p:cNvGraphicFramePr>
            <a:graphicFrameLocks noChangeAspect="1"/>
          </p:cNvGraphicFramePr>
          <p:nvPr/>
        </p:nvGraphicFramePr>
        <p:xfrm>
          <a:off x="2514600" y="4586288"/>
          <a:ext cx="4318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8" imgW="228600" imgH="355320" progId="Equation.DSMT4">
                  <p:embed/>
                </p:oleObj>
              </mc:Choice>
              <mc:Fallback>
                <p:oleObj name="Equation" r:id="rId8" imgW="228600" imgH="355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86288"/>
                        <a:ext cx="4318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krümmte Verbindung 12"/>
          <p:cNvCxnSpPr/>
          <p:nvPr/>
        </p:nvCxnSpPr>
        <p:spPr bwMode="auto">
          <a:xfrm rot="5400000">
            <a:off x="7534275" y="2390775"/>
            <a:ext cx="581025" cy="18097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Fußzeilenplatzhalter 1"/>
          <p:cNvSpPr txBox="1">
            <a:spLocks noGrp="1"/>
          </p:cNvSpPr>
          <p:nvPr/>
        </p:nvSpPr>
        <p:spPr bwMode="auto">
          <a:xfrm>
            <a:off x="762000" y="6629400"/>
            <a:ext cx="495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>
                <a:latin typeface="Tahoma" pitchFamily="34" charset="0"/>
              </a:rPr>
              <a:t>Rüdiger Brause: Adaptive Systeme, Institut für Informatik, WS 2009</a:t>
            </a:r>
          </a:p>
        </p:txBody>
      </p:sp>
      <p:sp>
        <p:nvSpPr>
          <p:cNvPr id="22537" name="Foliennummernplatzhalter 2"/>
          <p:cNvSpPr txBox="1">
            <a:spLocks noGrp="1"/>
          </p:cNvSpPr>
          <p:nvPr/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/>
              <a:t>- </a:t>
            </a:r>
            <a:fld id="{623772D9-0745-4AA8-A814-16FAD05AE3C1}" type="slidenum">
              <a:rPr lang="de-DE" sz="1000"/>
              <a:pPr algn="l">
                <a:spcBef>
                  <a:spcPct val="0"/>
                </a:spcBef>
              </a:pPr>
              <a:t>48</a:t>
            </a:fld>
            <a:r>
              <a:rPr lang="de-DE" sz="1000"/>
              <a:t> -</a:t>
            </a:r>
          </a:p>
        </p:txBody>
      </p: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715963" y="325438"/>
            <a:ext cx="7772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</a:pPr>
            <a:r>
              <a:rPr lang="de-DE" sz="2500" b="1">
                <a:solidFill>
                  <a:srgbClr val="000099"/>
                </a:solidFill>
                <a:latin typeface="Arial Black" pitchFamily="34" charset="0"/>
              </a:rPr>
              <a:t>ICA</a:t>
            </a:r>
            <a:r>
              <a:rPr lang="de-DE" sz="32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sz="2500" b="1">
                <a:solidFill>
                  <a:srgbClr val="000099"/>
                </a:solidFill>
                <a:latin typeface="Arial Black" pitchFamily="34" charset="0"/>
              </a:rPr>
              <a:t>Anwendung:</a:t>
            </a:r>
            <a:r>
              <a:rPr lang="de-DE" sz="3200" b="1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sz="2500" b="1">
                <a:solidFill>
                  <a:srgbClr val="000099"/>
                </a:solidFill>
                <a:latin typeface="Arial Black" pitchFamily="34" charset="0"/>
              </a:rPr>
              <a:t>Audioanalyse</a:t>
            </a:r>
          </a:p>
        </p:txBody>
      </p:sp>
      <p:graphicFrame>
        <p:nvGraphicFramePr>
          <p:cNvPr id="22530" name="Object 3"/>
          <p:cNvGraphicFramePr>
            <a:graphicFrameLocks/>
          </p:cNvGraphicFramePr>
          <p:nvPr/>
        </p:nvGraphicFramePr>
        <p:xfrm>
          <a:off x="850900" y="2647950"/>
          <a:ext cx="37211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" name="Document" r:id="rId4" imgW="4986000" imgH="2490480" progId="Word.Document.6">
                  <p:embed/>
                </p:oleObj>
              </mc:Choice>
              <mc:Fallback>
                <p:oleObj name="Document" r:id="rId4" imgW="4986000" imgH="2490480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647950"/>
                        <a:ext cx="37211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/>
          </p:cNvGraphicFramePr>
          <p:nvPr/>
        </p:nvGraphicFramePr>
        <p:xfrm>
          <a:off x="4953000" y="2667000"/>
          <a:ext cx="353536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4" name="Document" r:id="rId6" imgW="4919400" imgH="2358720" progId="Word.Document.6">
                  <p:embed/>
                </p:oleObj>
              </mc:Choice>
              <mc:Fallback>
                <p:oleObj name="Document" r:id="rId6" imgW="4919400" imgH="2358720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353536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468228"/>
              </p:ext>
            </p:extLst>
          </p:nvPr>
        </p:nvGraphicFramePr>
        <p:xfrm>
          <a:off x="4030663" y="24130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5" name="Objekt-Manager-Shellobjekt" showAsIcon="1" r:id="rId8" imgW="914400" imgH="792360" progId="Package">
                  <p:embed/>
                </p:oleObj>
              </mc:Choice>
              <mc:Fallback>
                <p:oleObj name="Objekt-Manager-Shellobjekt" showAsIcon="1" r:id="rId8" imgW="914400" imgH="792360" progId="Packag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413000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73477"/>
              </p:ext>
            </p:extLst>
          </p:nvPr>
        </p:nvGraphicFramePr>
        <p:xfrm>
          <a:off x="4000500" y="37306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6" name="Objekt-Manager-Shellobjekt" showAsIcon="1" r:id="rId10" imgW="914400" imgH="792360" progId="Package">
                  <p:embed/>
                </p:oleObj>
              </mc:Choice>
              <mc:Fallback>
                <p:oleObj name="Objekt-Manager-Shellobjekt" showAsIcon="1" r:id="rId10" imgW="914400" imgH="792360" progId="Package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730625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926916"/>
              </p:ext>
            </p:extLst>
          </p:nvPr>
        </p:nvGraphicFramePr>
        <p:xfrm>
          <a:off x="7964488" y="236855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7" name="Objekt-Manager-Shellobjekt" showAsIcon="1" r:id="rId12" imgW="914400" imgH="792360" progId="Package">
                  <p:embed/>
                </p:oleObj>
              </mc:Choice>
              <mc:Fallback>
                <p:oleObj name="Objekt-Manager-Shellobjekt" showAsIcon="1" r:id="rId12" imgW="914400" imgH="792360" progId="Package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4488" y="2368550"/>
                        <a:ext cx="9144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00128"/>
              </p:ext>
            </p:extLst>
          </p:nvPr>
        </p:nvGraphicFramePr>
        <p:xfrm>
          <a:off x="7964488" y="3681413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8" name="Objekt-Manager-Shellobjekt" showAsIcon="1" r:id="rId14" imgW="914400" imgH="792360" progId="Package">
                  <p:embed/>
                </p:oleObj>
              </mc:Choice>
              <mc:Fallback>
                <p:oleObj name="Objekt-Manager-Shellobjekt" showAsIcon="1" r:id="rId14" imgW="914400" imgH="792360" progId="Package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4488" y="3681413"/>
                        <a:ext cx="9144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5905500" y="112236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/>
              <a:t>2 Sprecher</a:t>
            </a:r>
          </a:p>
        </p:txBody>
      </p:sp>
      <p:sp>
        <p:nvSpPr>
          <p:cNvPr id="22540" name="Rectangle 10"/>
          <p:cNvSpPr>
            <a:spLocks noChangeArrowheads="1"/>
          </p:cNvSpPr>
          <p:nvPr/>
        </p:nvSpPr>
        <p:spPr bwMode="auto">
          <a:xfrm>
            <a:off x="1417638" y="1808163"/>
            <a:ext cx="2581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 sz="2800">
                <a:solidFill>
                  <a:schemeClr val="tx2"/>
                </a:solidFill>
                <a:latin typeface="Times New Roman" pitchFamily="18" charset="0"/>
              </a:rPr>
              <a:t>mixed sources    </a:t>
            </a: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5405438" y="1800225"/>
            <a:ext cx="2560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800">
                <a:solidFill>
                  <a:schemeClr val="tx2"/>
                </a:solidFill>
                <a:latin typeface="Times New Roman" pitchFamily="18" charset="0"/>
              </a:rPr>
              <a:t>demixed sources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850900" y="1168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Coctail-Party-Effekt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974FFB07-68E9-4BF2-AD7C-A0ACE4CADEBE}" type="slidenum">
              <a:rPr lang="de-DE" smtClean="0"/>
              <a:pPr>
                <a:defRPr/>
              </a:pPr>
              <a:t>48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Wodurch werden die Quellen bei der Informationsmethode getrennt?</a:t>
            </a:r>
          </a:p>
          <a:p>
            <a:endParaRPr lang="de-DE" dirty="0"/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de-DE" dirty="0" smtClean="0"/>
              <a:t>Durch maximale Transinformation zwischen den Ausgabevariablen</a:t>
            </a:r>
            <a:endParaRPr lang="de-DE" dirty="0" smtClean="0">
              <a:solidFill>
                <a:srgbClr val="00B0F0"/>
              </a:solidFill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de-DE" dirty="0" smtClean="0"/>
              <a:t>Durch maximale Entropie der Ausgaben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de-DE" dirty="0" smtClean="0"/>
              <a:t>Durch minimale Transinformation zwischen den Ausgabevariablen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de-DE" dirty="0" smtClean="0"/>
              <a:t>Durch minimale Verbundentropie der Ausgabekanäle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A277EA3C-1100-40B9-826A-08B240379404}" type="slidenum">
              <a:rPr lang="de-DE" smtClean="0"/>
              <a:pPr>
                <a:defRPr/>
              </a:pPr>
              <a:t>49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4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Autokorrelation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57225" y="1268413"/>
                <a:ext cx="8301424" cy="4984106"/>
              </a:xfrm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r>
                  <a:rPr lang="de-DE" sz="2800" dirty="0" smtClean="0">
                    <a:solidFill>
                      <a:srgbClr val="0070C0"/>
                    </a:solidFill>
                    <a:latin typeface="+mj-lt"/>
                  </a:rPr>
                  <a:t>Autokorrelation</a:t>
                </a:r>
                <a:r>
                  <a:rPr lang="de-DE" dirty="0" smtClean="0"/>
                  <a:t> </a:t>
                </a:r>
                <a:r>
                  <a:rPr lang="de-DE" b="0" dirty="0" smtClean="0"/>
                  <a:t>zwischen Komponenten von </a:t>
                </a:r>
                <a:r>
                  <a:rPr lang="de-DE" dirty="0" smtClean="0"/>
                  <a:t>x</a:t>
                </a:r>
              </a:p>
              <a:p>
                <a:pPr>
                  <a:buFontTx/>
                  <a:buNone/>
                  <a:defRPr/>
                </a:pPr>
                <a:r>
                  <a:rPr lang="de-DE" dirty="0" smtClean="0"/>
                  <a:t>	</a:t>
                </a:r>
                <a:r>
                  <a:rPr lang="de-DE" sz="2800" dirty="0" smtClean="0">
                    <a:latin typeface="Times New Roman"/>
                    <a:ea typeface="Times New Roman"/>
                  </a:rPr>
                  <a:t>A = </a:t>
                </a:r>
                <a:r>
                  <a:rPr lang="de-DE" sz="2800" dirty="0" err="1" smtClean="0">
                    <a:latin typeface="Symbol"/>
                    <a:ea typeface="Times New Roman"/>
                    <a:cs typeface="Times New Roman"/>
                  </a:rPr>
                  <a:t>á</a:t>
                </a:r>
                <a:r>
                  <a:rPr lang="de-DE" sz="2800" dirty="0" err="1" smtClean="0">
                    <a:latin typeface="Times New Roman"/>
                    <a:ea typeface="Times New Roman"/>
                  </a:rPr>
                  <a:t>xx</a:t>
                </a:r>
                <a:r>
                  <a:rPr lang="de-DE" sz="2800" baseline="30000" dirty="0" err="1" smtClean="0">
                    <a:latin typeface="Times New Roman"/>
                    <a:ea typeface="Times New Roman"/>
                  </a:rPr>
                  <a:t>T</a:t>
                </a:r>
                <a:r>
                  <a:rPr lang="de-DE" sz="2800" dirty="0" err="1" smtClean="0">
                    <a:latin typeface="Symbol"/>
                    <a:ea typeface="Times New Roman"/>
                    <a:cs typeface="Times New Roman"/>
                  </a:rPr>
                  <a:t>ñ</a:t>
                </a:r>
                <a:r>
                  <a:rPr lang="de-DE" sz="2800" dirty="0" smtClean="0">
                    <a:latin typeface="Symbol"/>
                    <a:ea typeface="Times New Roman"/>
                    <a:cs typeface="Times New Roman"/>
                  </a:rPr>
                  <a:t> </a:t>
                </a:r>
                <a:r>
                  <a:rPr lang="de-DE" b="0" dirty="0" smtClean="0">
                    <a:latin typeface="+mj-lt"/>
                    <a:ea typeface="Times New Roman"/>
                    <a:cs typeface="Times New Roman"/>
                  </a:rPr>
                  <a:t>=</a:t>
                </a:r>
                <a:r>
                  <a:rPr lang="de-DE" sz="2800" dirty="0" smtClean="0">
                    <a:latin typeface="Symbol"/>
                    <a:ea typeface="Times New Roman"/>
                    <a:cs typeface="Times New Roman"/>
                  </a:rPr>
                  <a:t> </a:t>
                </a:r>
                <a:r>
                  <a:rPr lang="de-DE" sz="2800" b="0" dirty="0" smtClean="0">
                    <a:latin typeface="+mj-lt"/>
                    <a:ea typeface="Times New Roman"/>
                    <a:cs typeface="Times New Roman"/>
                  </a:rPr>
                  <a:t>(</a:t>
                </a:r>
                <a:r>
                  <a:rPr lang="de-DE" b="0" dirty="0" err="1" smtClean="0">
                    <a:latin typeface="+mj-lt"/>
                    <a:ea typeface="Times New Roman"/>
                    <a:cs typeface="Times New Roman"/>
                  </a:rPr>
                  <a:t>a</a:t>
                </a:r>
                <a:r>
                  <a:rPr lang="de-DE" sz="2800" b="0" baseline="-25000" dirty="0" err="1" smtClean="0">
                    <a:latin typeface="+mj-lt"/>
                    <a:ea typeface="Times New Roman"/>
                    <a:cs typeface="Times New Roman"/>
                  </a:rPr>
                  <a:t>ij</a:t>
                </a:r>
                <a:r>
                  <a:rPr lang="de-DE" sz="2800" b="0" dirty="0" smtClean="0">
                    <a:latin typeface="+mj-lt"/>
                    <a:ea typeface="Times New Roman"/>
                    <a:cs typeface="Times New Roman"/>
                  </a:rPr>
                  <a:t>),    </a:t>
                </a:r>
                <a:r>
                  <a:rPr lang="de-DE" b="0" dirty="0" err="1" smtClean="0">
                    <a:latin typeface="+mj-lt"/>
                    <a:ea typeface="Times New Roman"/>
                  </a:rPr>
                  <a:t>a</a:t>
                </a:r>
                <a:r>
                  <a:rPr lang="de-DE" b="0" baseline="-25000" dirty="0" err="1" smtClean="0">
                    <a:latin typeface="+mj-lt"/>
                    <a:ea typeface="Times New Roman"/>
                  </a:rPr>
                  <a:t>ij</a:t>
                </a:r>
                <a:r>
                  <a:rPr lang="de-DE" b="0" dirty="0" smtClean="0">
                    <a:latin typeface="+mj-lt"/>
                    <a:ea typeface="Times New Roman"/>
                  </a:rPr>
                  <a:t> = </a:t>
                </a:r>
                <a:r>
                  <a:rPr lang="de-DE" sz="2800" b="0" dirty="0" err="1" smtClean="0">
                    <a:latin typeface="Symbol"/>
                    <a:ea typeface="Times New Roman"/>
                    <a:cs typeface="Times New Roman"/>
                  </a:rPr>
                  <a:t>á</a:t>
                </a:r>
                <a:r>
                  <a:rPr lang="de-DE" sz="2800" b="0" dirty="0" err="1" smtClean="0">
                    <a:latin typeface="Times New Roman"/>
                    <a:ea typeface="Times New Roman"/>
                  </a:rPr>
                  <a:t>x</a:t>
                </a:r>
                <a:r>
                  <a:rPr lang="de-DE" sz="2800" b="0" baseline="-25000" dirty="0" err="1" smtClean="0">
                    <a:latin typeface="Times New Roman"/>
                    <a:ea typeface="Times New Roman"/>
                  </a:rPr>
                  <a:t>i</a:t>
                </a:r>
                <a:r>
                  <a:rPr lang="de-DE" sz="2800" b="0" dirty="0" err="1" smtClean="0">
                    <a:latin typeface="Times New Roman"/>
                    <a:ea typeface="Times New Roman"/>
                  </a:rPr>
                  <a:t>x</a:t>
                </a:r>
                <a:r>
                  <a:rPr lang="de-DE" sz="2800" b="0" baseline="-25000" dirty="0" err="1" smtClean="0">
                    <a:latin typeface="Times New Roman"/>
                    <a:ea typeface="Times New Roman"/>
                  </a:rPr>
                  <a:t>j</a:t>
                </a:r>
                <a:r>
                  <a:rPr lang="de-DE" sz="2800" b="0" dirty="0" err="1" smtClean="0">
                    <a:latin typeface="Symbol"/>
                    <a:ea typeface="Times New Roman"/>
                    <a:cs typeface="Times New Roman"/>
                  </a:rPr>
                  <a:t>ñ</a:t>
                </a:r>
                <a:r>
                  <a:rPr lang="de-DE" sz="2800" b="0" baseline="-25000" dirty="0" err="1" smtClean="0">
                    <a:latin typeface="Times New Roman"/>
                    <a:ea typeface="Times New Roman"/>
                  </a:rPr>
                  <a:t>x</a:t>
                </a:r>
                <a:r>
                  <a:rPr lang="de-DE" sz="2800" b="0" dirty="0" smtClean="0">
                    <a:latin typeface="Times New Roman"/>
                    <a:ea typeface="Times New Roman"/>
                  </a:rPr>
                  <a:t> </a:t>
                </a:r>
                <a:r>
                  <a:rPr lang="de-DE" sz="2800" dirty="0" smtClean="0">
                    <a:latin typeface="Times New Roman"/>
                    <a:ea typeface="Times New Roman"/>
                  </a:rPr>
                  <a:t>=</a:t>
                </a:r>
              </a:p>
              <a:p>
                <a:pPr>
                  <a:buFontTx/>
                  <a:buNone/>
                  <a:defRPr/>
                </a:pPr>
                <a:r>
                  <a:rPr lang="de-DE" sz="2800" dirty="0" smtClean="0">
                    <a:solidFill>
                      <a:srgbClr val="FF0000"/>
                    </a:solidFill>
                    <a:latin typeface="+mj-lt"/>
                    <a:ea typeface="Times New Roman"/>
                  </a:rPr>
                  <a:t>Beispiel</a:t>
                </a:r>
                <a:r>
                  <a:rPr lang="de-DE" sz="2800" dirty="0" smtClean="0">
                    <a:latin typeface="+mj-lt"/>
                    <a:ea typeface="Times New Roman"/>
                  </a:rPr>
                  <a:t>    </a:t>
                </a:r>
                <a:r>
                  <a:rPr lang="de-DE" dirty="0" smtClean="0">
                    <a:latin typeface="+mj-lt"/>
                    <a:ea typeface="Times New Roman"/>
                  </a:rPr>
                  <a:t>x</a:t>
                </a:r>
                <a:r>
                  <a:rPr lang="de-DE" b="0" baseline="-25000" dirty="0" smtClean="0">
                    <a:latin typeface="+mj-lt"/>
                    <a:ea typeface="Times New Roman"/>
                  </a:rPr>
                  <a:t>1</a:t>
                </a:r>
                <a:r>
                  <a:rPr lang="de-DE" b="0" dirty="0" smtClean="0">
                    <a:latin typeface="+mj-lt"/>
                    <a:ea typeface="Times New Roman"/>
                  </a:rPr>
                  <a:t> = (1,2)   </a:t>
                </a:r>
                <a:r>
                  <a:rPr lang="de-DE" dirty="0" smtClean="0">
                    <a:latin typeface="+mj-lt"/>
                    <a:ea typeface="Times New Roman"/>
                  </a:rPr>
                  <a:t>x</a:t>
                </a:r>
                <a:r>
                  <a:rPr lang="de-DE" b="0" baseline="-25000" dirty="0" smtClean="0">
                    <a:latin typeface="+mj-lt"/>
                    <a:ea typeface="Times New Roman"/>
                  </a:rPr>
                  <a:t>2</a:t>
                </a:r>
                <a:r>
                  <a:rPr lang="de-DE" b="0" dirty="0" smtClean="0">
                    <a:latin typeface="+mj-lt"/>
                    <a:ea typeface="Times New Roman"/>
                  </a:rPr>
                  <a:t> = (3,4)</a:t>
                </a:r>
              </a:p>
              <a:p>
                <a:pPr>
                  <a:lnSpc>
                    <a:spcPct val="100000"/>
                  </a:lnSpc>
                  <a:buFontTx/>
                  <a:buNone/>
                  <a:defRPr/>
                </a:pPr>
                <a:r>
                  <a:rPr lang="de-DE" sz="2800" dirty="0" smtClean="0">
                    <a:latin typeface="+mj-lt"/>
                    <a:ea typeface="Times New Roman"/>
                  </a:rPr>
                  <a:t>       A </a:t>
                </a:r>
                <a:r>
                  <a:rPr lang="de-DE" sz="2800" b="0" dirty="0" smtClean="0">
                    <a:latin typeface="+mj-lt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sz="2800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de-DE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∙1</m:t>
                              </m:r>
                            </m:e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b="0">
                                  <a:latin typeface="Cambria Math"/>
                                </a:rPr>
                                <m:t>1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b="0" dirty="0" smtClean="0">
                    <a:latin typeface="+mj-lt"/>
                    <a:ea typeface="Times New Roman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de-DE" sz="2800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2800" b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2800" b="0" i="0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 smtClean="0">
                    <a:latin typeface="+mj-lt"/>
                    <a:ea typeface="Times New Roman"/>
                  </a:rPr>
                  <a:t> </a:t>
                </a:r>
                <a:r>
                  <a:rPr lang="de-DE" sz="2800" b="0" dirty="0" smtClean="0">
                    <a:latin typeface="+mj-lt"/>
                    <a:ea typeface="Times New Roman"/>
                  </a:rPr>
                  <a:t>=</a:t>
                </a:r>
                <a:r>
                  <a:rPr lang="de-DE" sz="2800" dirty="0" smtClean="0">
                    <a:latin typeface="+mj-lt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b="0" i="0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de-DE" sz="2800" b="0" i="0" smtClean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sz="2800" dirty="0" smtClean="0">
                  <a:latin typeface="+mj-lt"/>
                  <a:ea typeface="Times New Roman"/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  <a:buFontTx/>
                  <a:buNone/>
                  <a:defRPr/>
                </a:pPr>
                <a:r>
                  <a:rPr lang="de-DE" sz="2800" dirty="0" smtClean="0">
                    <a:latin typeface="+mj-lt"/>
                    <a:ea typeface="Times New Roman"/>
                  </a:rPr>
                  <a:t>Eigenvektor w </a:t>
                </a:r>
                <a:r>
                  <a:rPr lang="de-DE" sz="2800" b="0" dirty="0" smtClean="0">
                    <a:latin typeface="+mj-lt"/>
                    <a:ea typeface="Times New Roman"/>
                  </a:rPr>
                  <a:t>von</a:t>
                </a:r>
                <a:r>
                  <a:rPr lang="de-DE" sz="2800" dirty="0" smtClean="0">
                    <a:latin typeface="+mj-lt"/>
                    <a:ea typeface="Times New Roman"/>
                  </a:rPr>
                  <a:t> A: </a:t>
                </a:r>
                <a:r>
                  <a:rPr lang="de-DE" sz="2800" b="0" dirty="0" smtClean="0">
                    <a:latin typeface="+mj-lt"/>
                    <a:ea typeface="Times New Roman"/>
                  </a:rPr>
                  <a:t>	     </a:t>
                </a:r>
                <a:r>
                  <a:rPr lang="de-DE" sz="2800" b="0" dirty="0" err="1" smtClean="0">
                    <a:latin typeface="Symbol" panose="05050102010706020507" pitchFamily="18" charset="2"/>
                    <a:ea typeface="Times New Roman"/>
                  </a:rPr>
                  <a:t>l</a:t>
                </a:r>
                <a:r>
                  <a:rPr lang="de-DE" sz="2800" dirty="0" err="1" smtClean="0">
                    <a:latin typeface="+mj-lt"/>
                    <a:ea typeface="Times New Roman"/>
                  </a:rPr>
                  <a:t>w</a:t>
                </a:r>
                <a:r>
                  <a:rPr lang="de-DE" sz="2800" dirty="0" smtClean="0">
                    <a:latin typeface="+mj-lt"/>
                    <a:ea typeface="Times New Roman"/>
                  </a:rPr>
                  <a:t> </a:t>
                </a:r>
                <a:r>
                  <a:rPr lang="de-DE" sz="2800" b="0" dirty="0" smtClean="0">
                    <a:latin typeface="+mj-lt"/>
                    <a:ea typeface="Times New Roman"/>
                  </a:rPr>
                  <a:t>=</a:t>
                </a:r>
                <a:r>
                  <a:rPr lang="de-DE" sz="2800" dirty="0" smtClean="0">
                    <a:latin typeface="+mj-lt"/>
                    <a:ea typeface="Times New Roman"/>
                  </a:rPr>
                  <a:t> </a:t>
                </a:r>
                <a:r>
                  <a:rPr lang="de-DE" sz="2800" dirty="0" err="1" smtClean="0">
                    <a:latin typeface="+mj-lt"/>
                    <a:ea typeface="Times New Roman"/>
                  </a:rPr>
                  <a:t>Aw</a:t>
                </a:r>
                <a:endParaRPr lang="de-DE" sz="2800" dirty="0" smtClean="0">
                  <a:latin typeface="+mj-lt"/>
                  <a:ea typeface="Times New Roman"/>
                </a:endParaRPr>
              </a:p>
              <a:p>
                <a:pPr>
                  <a:buNone/>
                  <a:defRPr/>
                </a:pPr>
                <a:r>
                  <a:rPr lang="de-DE" b="0" dirty="0" smtClean="0">
                    <a:latin typeface="+mj-lt"/>
                    <a:ea typeface="Times New Roman"/>
                  </a:rPr>
                  <a:t>         Bestimme </a:t>
                </a:r>
                <a:r>
                  <a:rPr lang="de-DE" b="0" dirty="0" err="1" smtClean="0">
                    <a:latin typeface="Symbol" panose="05050102010706020507" pitchFamily="18" charset="2"/>
                    <a:ea typeface="Times New Roman"/>
                  </a:rPr>
                  <a:t>l</a:t>
                </a:r>
                <a:r>
                  <a:rPr lang="de-DE" b="0" dirty="0" err="1" smtClean="0">
                    <a:latin typeface="+mj-lt"/>
                    <a:ea typeface="Times New Roman"/>
                  </a:rPr>
                  <a:t>,</a:t>
                </a:r>
                <a:r>
                  <a:rPr lang="de-DE" dirty="0" err="1" smtClean="0">
                    <a:latin typeface="+mj-lt"/>
                    <a:ea typeface="Times New Roman"/>
                  </a:rPr>
                  <a:t>w</a:t>
                </a:r>
                <a:r>
                  <a:rPr lang="de-DE" b="0" dirty="0" smtClean="0">
                    <a:latin typeface="+mj-lt"/>
                    <a:ea typeface="Times New Roman"/>
                  </a:rPr>
                  <a:t> mit</a:t>
                </a:r>
                <a:r>
                  <a:rPr lang="de-DE" sz="2800" b="0" dirty="0" smtClean="0">
                    <a:latin typeface="Symbol" panose="05050102010706020507" pitchFamily="18" charset="2"/>
                    <a:ea typeface="Times New Roman"/>
                  </a:rPr>
                  <a:t>		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de-DE" sz="2800" b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800" b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de-DE" sz="2800" b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de-DE" sz="2800" b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 smtClean="0"/>
                  <a:t> </a:t>
                </a:r>
                <a:r>
                  <a:rPr lang="de-DE" sz="2800" b="0" dirty="0" smtClean="0"/>
                  <a:t>=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sz="28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800" b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de-DE" sz="2800" b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de-DE" sz="2800" b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de-DE" sz="2800" b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de-DE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de-DE" sz="2800" b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800" b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de-DE"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de-DE" sz="2800" b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a:rPr lang="de-DE" sz="2800" b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de-DE" sz="2800" dirty="0"/>
                  <a:t> </a:t>
                </a:r>
              </a:p>
              <a:p>
                <a:pPr>
                  <a:buFontTx/>
                  <a:buNone/>
                  <a:defRPr/>
                </a:pPr>
                <a:endParaRPr lang="de-DE" sz="2800" dirty="0">
                  <a:latin typeface="+mj-lt"/>
                  <a:ea typeface="Times New Roman"/>
                </a:endParaRPr>
              </a:p>
              <a:p>
                <a:pPr>
                  <a:buFontTx/>
                  <a:buNone/>
                  <a:defRPr/>
                </a:pPr>
                <a:r>
                  <a:rPr lang="de-DE" sz="2800" dirty="0" smtClean="0">
                    <a:latin typeface="Times New Roman"/>
                    <a:ea typeface="Times New Roman"/>
                  </a:rPr>
                  <a:t>  </a:t>
                </a:r>
                <a:endParaRPr lang="de-DE" sz="2800" dirty="0" smtClean="0">
                  <a:latin typeface="Symbol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268413"/>
                <a:ext cx="8301424" cy="4984106"/>
              </a:xfrm>
              <a:blipFill rotWithShape="1">
                <a:blip r:embed="rId3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12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EB2A2DD-290D-4D16-858F-DCCF1F161FB3}" type="slidenum">
              <a:rPr lang="de-DE" sz="1000" smtClean="0"/>
              <a:pPr/>
              <a:t>5</a:t>
            </a:fld>
            <a:r>
              <a:rPr lang="de-DE" sz="1000" smtClean="0"/>
              <a:t> -</a:t>
            </a:r>
          </a:p>
        </p:txBody>
      </p:sp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de-DE" sz="1000">
                <a:cs typeface="Times New Roman" pitchFamily="18" charset="0"/>
              </a:rPr>
              <a:t> </a:t>
            </a:r>
            <a:r>
              <a:rPr lang="de-DE" sz="600"/>
              <a:t> </a:t>
            </a:r>
            <a:endParaRPr lang="de-DE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85179"/>
              </p:ext>
            </p:extLst>
          </p:nvPr>
        </p:nvGraphicFramePr>
        <p:xfrm>
          <a:off x="5734050" y="1933575"/>
          <a:ext cx="20812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4" imgW="977476" imgH="393529" progId="Equation.DSMT4">
                  <p:embed/>
                </p:oleObj>
              </mc:Choice>
              <mc:Fallback>
                <p:oleObj name="Equation" r:id="rId4" imgW="977476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1933575"/>
                        <a:ext cx="2081213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42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F8BFD62-40D6-4261-99D2-495A9763E4D4}" type="slidenum">
              <a:rPr lang="de-DE" sz="1000" smtClean="0"/>
              <a:pPr/>
              <a:t>50</a:t>
            </a:fld>
            <a:r>
              <a:rPr lang="de-DE" sz="1000" smtClean="0"/>
              <a:t> -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2320925"/>
          </a:xfrm>
          <a:noFill/>
        </p:spPr>
        <p:txBody>
          <a:bodyPr lIns="92075" tIns="46038" rIns="92075" bIns="46038"/>
          <a:lstStyle/>
          <a:p>
            <a:pPr algn="just">
              <a:spcAft>
                <a:spcPct val="0"/>
              </a:spcAft>
              <a:buFontTx/>
              <a:buNone/>
            </a:pPr>
            <a:r>
              <a:rPr lang="de-DE" sz="2000" dirty="0" smtClean="0">
                <a:latin typeface="TIMES" charset="0"/>
              </a:rPr>
              <a:t>	</a:t>
            </a:r>
            <a:r>
              <a:rPr lang="de-DE" dirty="0" smtClean="0">
                <a:latin typeface="+mj-lt"/>
              </a:rPr>
              <a:t>Momente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b="0" dirty="0" smtClean="0">
                <a:latin typeface="+mj-lt"/>
              </a:rPr>
              <a:t>einer Zufallsvariablen</a:t>
            </a:r>
            <a:r>
              <a:rPr lang="de-DE" sz="2000" dirty="0" smtClean="0">
                <a:latin typeface="+mj-lt"/>
              </a:rPr>
              <a:t> x  </a:t>
            </a:r>
            <a:r>
              <a:rPr lang="de-DE" sz="2000" b="0" dirty="0" smtClean="0">
                <a:latin typeface="+mj-lt"/>
              </a:rPr>
              <a:t>:</a:t>
            </a: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b="0" dirty="0" smtClean="0">
                <a:latin typeface="TIMES" charset="0"/>
              </a:rPr>
              <a:t>			   </a:t>
            </a:r>
            <a:r>
              <a:rPr lang="de-DE" sz="2000" b="0" dirty="0" err="1" smtClean="0">
                <a:latin typeface="Symbol" pitchFamily="18" charset="2"/>
              </a:rPr>
              <a:t>a</a:t>
            </a:r>
            <a:r>
              <a:rPr lang="de-DE" sz="2000" b="0" baseline="-25000" dirty="0" err="1" smtClean="0">
                <a:latin typeface="+mj-lt"/>
              </a:rPr>
              <a:t>k</a:t>
            </a:r>
            <a:r>
              <a:rPr lang="de-DE" sz="2000" b="0" dirty="0" smtClean="0">
                <a:latin typeface="TIMES" charset="0"/>
              </a:rPr>
              <a:t>= 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dirty="0" err="1" smtClean="0">
                <a:latin typeface="+mj-lt"/>
              </a:rPr>
              <a:t>x</a:t>
            </a:r>
            <a:r>
              <a:rPr lang="de-DE" sz="2000" b="0" baseline="30000" dirty="0" err="1" smtClean="0"/>
              <a:t>k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dirty="0" smtClean="0">
                <a:latin typeface="TIMES" charset="0"/>
              </a:rPr>
              <a:t>     	   </a:t>
            </a:r>
            <a:r>
              <a:rPr lang="de-DE" sz="1800" b="0" dirty="0" smtClean="0">
                <a:latin typeface="TIMES" charset="0"/>
              </a:rPr>
              <a:t>z.B.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b="0" dirty="0" smtClean="0">
                <a:latin typeface="Symbol" pitchFamily="18" charset="2"/>
              </a:rPr>
              <a:t>a</a:t>
            </a:r>
            <a:r>
              <a:rPr lang="de-DE" sz="1800" b="0" baseline="-25000" dirty="0" smtClean="0">
                <a:latin typeface="+mj-lt"/>
              </a:rPr>
              <a:t>1</a:t>
            </a:r>
            <a:r>
              <a:rPr lang="de-DE" sz="2000" b="0" dirty="0" smtClean="0">
                <a:latin typeface="TIMES" charset="0"/>
              </a:rPr>
              <a:t> = 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dirty="0" smtClean="0">
                <a:latin typeface="+mj-lt"/>
              </a:rPr>
              <a:t>x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dirty="0" smtClean="0">
                <a:latin typeface="TIMES" charset="0"/>
              </a:rPr>
              <a:t>             </a:t>
            </a:r>
            <a:r>
              <a:rPr lang="de-DE" sz="2000" dirty="0">
                <a:solidFill>
                  <a:srgbClr val="0066CC"/>
                </a:solidFill>
                <a:latin typeface="+mj-lt"/>
              </a:rPr>
              <a:t>Mittelwert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de-DE" sz="2000" dirty="0" smtClean="0">
                <a:latin typeface="TIMES" charset="0"/>
              </a:rPr>
              <a:t>	</a:t>
            </a:r>
            <a:r>
              <a:rPr lang="de-DE" sz="2000" dirty="0" smtClean="0">
                <a:latin typeface="+mj-lt"/>
              </a:rPr>
              <a:t>Zentrale Momente </a:t>
            </a:r>
            <a:r>
              <a:rPr lang="de-DE" sz="2000" b="0" dirty="0">
                <a:latin typeface="+mj-lt"/>
              </a:rPr>
              <a:t>einer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b="0" dirty="0">
                <a:latin typeface="+mj-lt"/>
              </a:rPr>
              <a:t>Zufallsvariablen</a:t>
            </a:r>
            <a:r>
              <a:rPr lang="de-DE" sz="2000" dirty="0" smtClean="0">
                <a:latin typeface="+mj-lt"/>
              </a:rPr>
              <a:t> x</a:t>
            </a:r>
            <a:r>
              <a:rPr lang="de-DE" sz="2000" b="0" dirty="0" smtClean="0">
                <a:latin typeface="TIMES" charset="0"/>
              </a:rPr>
              <a:t>:</a:t>
            </a: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b="0" dirty="0" smtClean="0">
                <a:latin typeface="TIMES" charset="0"/>
              </a:rPr>
              <a:t>			</a:t>
            </a:r>
            <a:r>
              <a:rPr lang="de-DE" sz="2000" dirty="0" smtClean="0">
                <a:latin typeface="TIMES" charset="0"/>
              </a:rPr>
              <a:t>   </a:t>
            </a:r>
            <a:r>
              <a:rPr lang="de-DE" sz="2000" b="0" dirty="0" err="1" smtClean="0">
                <a:latin typeface="TIMES" charset="0"/>
              </a:rPr>
              <a:t>m</a:t>
            </a:r>
            <a:r>
              <a:rPr lang="de-DE" sz="2000" b="0" baseline="-25000" dirty="0" err="1">
                <a:latin typeface="+mj-lt"/>
              </a:rPr>
              <a:t>k</a:t>
            </a:r>
            <a:r>
              <a:rPr lang="de-DE" sz="2000" b="0" dirty="0" smtClean="0">
                <a:latin typeface="TIMES" charset="0"/>
              </a:rPr>
              <a:t>= 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dirty="0" smtClean="0">
                <a:latin typeface="TIMES" charset="0"/>
              </a:rPr>
              <a:t>(x-</a:t>
            </a:r>
            <a:r>
              <a:rPr lang="de-DE" sz="2000" b="0" dirty="0" smtClean="0">
                <a:latin typeface="Symbol" pitchFamily="18" charset="2"/>
              </a:rPr>
              <a:t>a</a:t>
            </a:r>
            <a:r>
              <a:rPr lang="de-DE" sz="1800" b="0" baseline="-25000" dirty="0" smtClean="0">
                <a:latin typeface="TIMES" charset="0"/>
              </a:rPr>
              <a:t>1</a:t>
            </a:r>
            <a:r>
              <a:rPr lang="de-DE" sz="2000" b="0" dirty="0" smtClean="0">
                <a:latin typeface="TIMES" charset="0"/>
              </a:rPr>
              <a:t>)</a:t>
            </a:r>
            <a:r>
              <a:rPr lang="de-DE" sz="2000" b="0" baseline="30000" dirty="0"/>
              <a:t>k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dirty="0" smtClean="0">
                <a:latin typeface="TIMES" charset="0"/>
              </a:rPr>
              <a:t>,      </a:t>
            </a:r>
            <a:r>
              <a:rPr lang="de-DE" sz="1800" b="0" dirty="0" smtClean="0">
                <a:latin typeface="TIMES" charset="0"/>
              </a:rPr>
              <a:t>z.B. </a:t>
            </a:r>
            <a:r>
              <a:rPr lang="de-DE" sz="2000" b="0" dirty="0" smtClean="0">
                <a:latin typeface="TIMES" charset="0"/>
              </a:rPr>
              <a:t>m</a:t>
            </a:r>
            <a:r>
              <a:rPr lang="de-DE" sz="2000" b="0" baseline="-25000" dirty="0" smtClean="0">
                <a:latin typeface="TIMES" charset="0"/>
              </a:rPr>
              <a:t>2 </a:t>
            </a:r>
            <a:r>
              <a:rPr lang="de-DE" sz="2000" b="0" dirty="0" smtClean="0">
                <a:latin typeface="TIMES" charset="0"/>
              </a:rPr>
              <a:t>= 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dirty="0" smtClean="0">
                <a:latin typeface="TIMES" charset="0"/>
              </a:rPr>
              <a:t>(x-</a:t>
            </a:r>
            <a:r>
              <a:rPr lang="de-DE" sz="2000" b="0" dirty="0" smtClean="0">
                <a:latin typeface="Symbol" pitchFamily="18" charset="2"/>
              </a:rPr>
              <a:t>a</a:t>
            </a:r>
            <a:r>
              <a:rPr lang="de-DE" sz="2000" b="0" baseline="-25000" dirty="0" smtClean="0">
                <a:latin typeface="TIMES" charset="0"/>
              </a:rPr>
              <a:t>1</a:t>
            </a:r>
            <a:r>
              <a:rPr lang="de-DE" sz="2000" b="0" dirty="0" smtClean="0">
                <a:latin typeface="TIMES" charset="0"/>
              </a:rPr>
              <a:t>)</a:t>
            </a:r>
            <a:r>
              <a:rPr lang="de-DE" sz="2000" b="0" baseline="30000" dirty="0"/>
              <a:t>2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dirty="0" smtClean="0">
                <a:latin typeface="TIMES" charset="0"/>
              </a:rPr>
              <a:t>    </a:t>
            </a:r>
            <a:r>
              <a:rPr lang="de-DE" sz="2000" dirty="0">
                <a:solidFill>
                  <a:srgbClr val="0066CC"/>
                </a:solidFill>
                <a:latin typeface="+mj-lt"/>
              </a:rPr>
              <a:t>Varianz</a:t>
            </a:r>
          </a:p>
          <a:p>
            <a:pPr algn="just">
              <a:lnSpc>
                <a:spcPct val="200000"/>
              </a:lnSpc>
              <a:spcAft>
                <a:spcPct val="0"/>
              </a:spcAft>
              <a:buFontTx/>
              <a:buNone/>
            </a:pPr>
            <a:r>
              <a:rPr lang="de-DE" sz="2000" dirty="0" smtClean="0">
                <a:latin typeface="TIMES" charset="0"/>
              </a:rPr>
              <a:t>	</a:t>
            </a:r>
            <a:r>
              <a:rPr lang="de-DE" sz="2000" dirty="0" smtClean="0">
                <a:latin typeface="+mj-lt"/>
              </a:rPr>
              <a:t>Wölbungsmaß </a:t>
            </a:r>
            <a:r>
              <a:rPr lang="de-DE" sz="2000" dirty="0" err="1" smtClean="0">
                <a:solidFill>
                  <a:srgbClr val="0066CC"/>
                </a:solidFill>
                <a:latin typeface="+mj-lt"/>
              </a:rPr>
              <a:t>Kurtosis</a:t>
            </a:r>
            <a:r>
              <a:rPr lang="de-DE" sz="2000" dirty="0" smtClean="0">
                <a:latin typeface="TIMES" charset="0"/>
              </a:rPr>
              <a:t>:     </a:t>
            </a:r>
            <a:r>
              <a:rPr lang="de-DE" sz="2000" b="0" dirty="0" smtClean="0">
                <a:latin typeface="TIMES" charset="0"/>
              </a:rPr>
              <a:t>kurt(x) = [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dirty="0" smtClean="0">
                <a:latin typeface="TIMES" charset="0"/>
              </a:rPr>
              <a:t>(x-</a:t>
            </a:r>
            <a:r>
              <a:rPr lang="de-DE" sz="2000" b="0" dirty="0" smtClean="0">
                <a:latin typeface="Symbol" pitchFamily="18" charset="2"/>
              </a:rPr>
              <a:t>a</a:t>
            </a:r>
            <a:r>
              <a:rPr lang="de-DE" sz="1800" b="0" baseline="-25000" dirty="0" smtClean="0">
                <a:latin typeface="TIMES" charset="0"/>
              </a:rPr>
              <a:t>1</a:t>
            </a:r>
            <a:r>
              <a:rPr lang="de-DE" sz="2000" b="0" dirty="0" smtClean="0">
                <a:latin typeface="TIMES" charset="0"/>
              </a:rPr>
              <a:t>)</a:t>
            </a:r>
            <a:r>
              <a:rPr lang="de-DE" sz="2000" b="0" dirty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baseline="30000" dirty="0"/>
              <a:t>4 </a:t>
            </a:r>
            <a:r>
              <a:rPr lang="de-DE" sz="2000" b="0" dirty="0" smtClean="0">
                <a:latin typeface="TIMES" charset="0"/>
              </a:rPr>
              <a:t>-3m</a:t>
            </a:r>
            <a:r>
              <a:rPr lang="de-DE" sz="2000" b="0" baseline="-25000" dirty="0" smtClean="0">
                <a:latin typeface="TIMES" charset="0"/>
              </a:rPr>
              <a:t>2</a:t>
            </a:r>
            <a:r>
              <a:rPr lang="de-DE" sz="2000" b="0" baseline="30000" dirty="0"/>
              <a:t>2</a:t>
            </a:r>
            <a:r>
              <a:rPr lang="de-DE" sz="2000" b="0" dirty="0" smtClean="0">
                <a:latin typeface="TIMES" charset="0"/>
              </a:rPr>
              <a:t>]/m</a:t>
            </a:r>
            <a:r>
              <a:rPr lang="de-DE" sz="2000" b="0" baseline="-25000" dirty="0" smtClean="0">
                <a:latin typeface="TIMES" charset="0"/>
              </a:rPr>
              <a:t>2</a:t>
            </a:r>
            <a:r>
              <a:rPr lang="de-DE" sz="2000" b="0" baseline="30000" dirty="0"/>
              <a:t>2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Statist. Momente und Kurtosis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2022475" y="4522788"/>
            <a:ext cx="3629025" cy="1835150"/>
            <a:chOff x="1274" y="2849"/>
            <a:chExt cx="2286" cy="1156"/>
          </a:xfrm>
        </p:grpSpPr>
        <p:grpSp>
          <p:nvGrpSpPr>
            <p:cNvPr id="54340" name="Group 211"/>
            <p:cNvGrpSpPr>
              <a:grpSpLocks/>
            </p:cNvGrpSpPr>
            <p:nvPr/>
          </p:nvGrpSpPr>
          <p:grpSpPr bwMode="auto">
            <a:xfrm>
              <a:off x="1274" y="2849"/>
              <a:ext cx="1960" cy="1156"/>
              <a:chOff x="1274" y="2849"/>
              <a:chExt cx="1960" cy="1156"/>
            </a:xfrm>
          </p:grpSpPr>
          <p:sp>
            <p:nvSpPr>
              <p:cNvPr id="54378" name="Freeform 11"/>
              <p:cNvSpPr>
                <a:spLocks/>
              </p:cNvSpPr>
              <p:nvPr/>
            </p:nvSpPr>
            <p:spPr bwMode="auto">
              <a:xfrm>
                <a:off x="1274" y="3989"/>
                <a:ext cx="15" cy="16"/>
              </a:xfrm>
              <a:custGeom>
                <a:avLst/>
                <a:gdLst>
                  <a:gd name="T0" fmla="*/ 0 w 15"/>
                  <a:gd name="T1" fmla="*/ 11 h 16"/>
                  <a:gd name="T2" fmla="*/ 10 w 15"/>
                  <a:gd name="T3" fmla="*/ 16 h 16"/>
                  <a:gd name="T4" fmla="*/ 15 w 15"/>
                  <a:gd name="T5" fmla="*/ 4 h 16"/>
                  <a:gd name="T6" fmla="*/ 5 w 15"/>
                  <a:gd name="T7" fmla="*/ 0 h 16"/>
                  <a:gd name="T8" fmla="*/ 0 w 15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11"/>
                    </a:moveTo>
                    <a:lnTo>
                      <a:pt x="10" y="16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79" name="Freeform 12"/>
              <p:cNvSpPr>
                <a:spLocks/>
              </p:cNvSpPr>
              <p:nvPr/>
            </p:nvSpPr>
            <p:spPr bwMode="auto">
              <a:xfrm>
                <a:off x="1284" y="3969"/>
                <a:ext cx="16" cy="14"/>
              </a:xfrm>
              <a:custGeom>
                <a:avLst/>
                <a:gdLst>
                  <a:gd name="T0" fmla="*/ 0 w 16"/>
                  <a:gd name="T1" fmla="*/ 10 h 14"/>
                  <a:gd name="T2" fmla="*/ 10 w 16"/>
                  <a:gd name="T3" fmla="*/ 14 h 14"/>
                  <a:gd name="T4" fmla="*/ 12 w 16"/>
                  <a:gd name="T5" fmla="*/ 14 h 14"/>
                  <a:gd name="T6" fmla="*/ 16 w 16"/>
                  <a:gd name="T7" fmla="*/ 6 h 14"/>
                  <a:gd name="T8" fmla="*/ 7 w 16"/>
                  <a:gd name="T9" fmla="*/ 0 h 14"/>
                  <a:gd name="T10" fmla="*/ 3 w 16"/>
                  <a:gd name="T11" fmla="*/ 6 h 14"/>
                  <a:gd name="T12" fmla="*/ 0 w 16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0" name="Freeform 13"/>
              <p:cNvSpPr>
                <a:spLocks/>
              </p:cNvSpPr>
              <p:nvPr/>
            </p:nvSpPr>
            <p:spPr bwMode="auto">
              <a:xfrm>
                <a:off x="1297" y="3949"/>
                <a:ext cx="14" cy="15"/>
              </a:xfrm>
              <a:custGeom>
                <a:avLst/>
                <a:gdLst>
                  <a:gd name="T0" fmla="*/ 0 w 14"/>
                  <a:gd name="T1" fmla="*/ 10 h 15"/>
                  <a:gd name="T2" fmla="*/ 9 w 14"/>
                  <a:gd name="T3" fmla="*/ 15 h 15"/>
                  <a:gd name="T4" fmla="*/ 14 w 14"/>
                  <a:gd name="T5" fmla="*/ 8 h 15"/>
                  <a:gd name="T6" fmla="*/ 14 w 14"/>
                  <a:gd name="T7" fmla="*/ 5 h 15"/>
                  <a:gd name="T8" fmla="*/ 6 w 14"/>
                  <a:gd name="T9" fmla="*/ 0 h 15"/>
                  <a:gd name="T10" fmla="*/ 6 w 14"/>
                  <a:gd name="T11" fmla="*/ 0 h 15"/>
                  <a:gd name="T12" fmla="*/ 0 w 14"/>
                  <a:gd name="T13" fmla="*/ 1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0"/>
                    </a:moveTo>
                    <a:lnTo>
                      <a:pt x="9" y="15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1" name="Freeform 14"/>
              <p:cNvSpPr>
                <a:spLocks/>
              </p:cNvSpPr>
              <p:nvPr/>
            </p:nvSpPr>
            <p:spPr bwMode="auto">
              <a:xfrm>
                <a:off x="1309" y="3930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5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2" name="Freeform 15"/>
              <p:cNvSpPr>
                <a:spLocks/>
              </p:cNvSpPr>
              <p:nvPr/>
            </p:nvSpPr>
            <p:spPr bwMode="auto">
              <a:xfrm>
                <a:off x="1320" y="3910"/>
                <a:ext cx="16" cy="17"/>
              </a:xfrm>
              <a:custGeom>
                <a:avLst/>
                <a:gdLst>
                  <a:gd name="T0" fmla="*/ 0 w 16"/>
                  <a:gd name="T1" fmla="*/ 10 h 17"/>
                  <a:gd name="T2" fmla="*/ 9 w 16"/>
                  <a:gd name="T3" fmla="*/ 16 h 17"/>
                  <a:gd name="T4" fmla="*/ 10 w 16"/>
                  <a:gd name="T5" fmla="*/ 17 h 17"/>
                  <a:gd name="T6" fmla="*/ 16 w 16"/>
                  <a:gd name="T7" fmla="*/ 6 h 17"/>
                  <a:gd name="T8" fmla="*/ 7 w 16"/>
                  <a:gd name="T9" fmla="*/ 0 h 17"/>
                  <a:gd name="T10" fmla="*/ 1 w 16"/>
                  <a:gd name="T11" fmla="*/ 9 h 17"/>
                  <a:gd name="T12" fmla="*/ 0 w 16"/>
                  <a:gd name="T13" fmla="*/ 1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0" y="10"/>
                    </a:moveTo>
                    <a:lnTo>
                      <a:pt x="9" y="16"/>
                    </a:lnTo>
                    <a:lnTo>
                      <a:pt x="10" y="17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1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3" name="Freeform 16"/>
              <p:cNvSpPr>
                <a:spLocks/>
              </p:cNvSpPr>
              <p:nvPr/>
            </p:nvSpPr>
            <p:spPr bwMode="auto">
              <a:xfrm>
                <a:off x="1333" y="3890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6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4" name="Freeform 17"/>
              <p:cNvSpPr>
                <a:spLocks/>
              </p:cNvSpPr>
              <p:nvPr/>
            </p:nvSpPr>
            <p:spPr bwMode="auto">
              <a:xfrm>
                <a:off x="1344" y="3870"/>
                <a:ext cx="13" cy="16"/>
              </a:xfrm>
              <a:custGeom>
                <a:avLst/>
                <a:gdLst>
                  <a:gd name="T0" fmla="*/ 0 w 13"/>
                  <a:gd name="T1" fmla="*/ 10 h 16"/>
                  <a:gd name="T2" fmla="*/ 9 w 13"/>
                  <a:gd name="T3" fmla="*/ 16 h 16"/>
                  <a:gd name="T4" fmla="*/ 13 w 13"/>
                  <a:gd name="T5" fmla="*/ 6 h 16"/>
                  <a:gd name="T6" fmla="*/ 5 w 13"/>
                  <a:gd name="T7" fmla="*/ 0 h 16"/>
                  <a:gd name="T8" fmla="*/ 0 w 13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0" y="10"/>
                    </a:moveTo>
                    <a:lnTo>
                      <a:pt x="9" y="16"/>
                    </a:lnTo>
                    <a:lnTo>
                      <a:pt x="13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5" name="Freeform 18"/>
              <p:cNvSpPr>
                <a:spLocks/>
              </p:cNvSpPr>
              <p:nvPr/>
            </p:nvSpPr>
            <p:spPr bwMode="auto">
              <a:xfrm>
                <a:off x="1354" y="3851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9 w 15"/>
                  <a:gd name="T3" fmla="*/ 15 h 15"/>
                  <a:gd name="T4" fmla="*/ 15 w 15"/>
                  <a:gd name="T5" fmla="*/ 5 h 15"/>
                  <a:gd name="T6" fmla="*/ 6 w 15"/>
                  <a:gd name="T7" fmla="*/ 0 h 15"/>
                  <a:gd name="T8" fmla="*/ 0 w 15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0"/>
                    </a:moveTo>
                    <a:lnTo>
                      <a:pt x="9" y="15"/>
                    </a:lnTo>
                    <a:lnTo>
                      <a:pt x="15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6" name="Freeform 19"/>
              <p:cNvSpPr>
                <a:spLocks/>
              </p:cNvSpPr>
              <p:nvPr/>
            </p:nvSpPr>
            <p:spPr bwMode="auto">
              <a:xfrm>
                <a:off x="1364" y="3830"/>
                <a:ext cx="16" cy="14"/>
              </a:xfrm>
              <a:custGeom>
                <a:avLst/>
                <a:gdLst>
                  <a:gd name="T0" fmla="*/ 0 w 16"/>
                  <a:gd name="T1" fmla="*/ 10 h 14"/>
                  <a:gd name="T2" fmla="*/ 10 w 16"/>
                  <a:gd name="T3" fmla="*/ 14 h 14"/>
                  <a:gd name="T4" fmla="*/ 16 w 16"/>
                  <a:gd name="T5" fmla="*/ 4 h 14"/>
                  <a:gd name="T6" fmla="*/ 6 w 16"/>
                  <a:gd name="T7" fmla="*/ 0 h 14"/>
                  <a:gd name="T8" fmla="*/ 0 w 16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7" name="Freeform 20"/>
              <p:cNvSpPr>
                <a:spLocks/>
              </p:cNvSpPr>
              <p:nvPr/>
            </p:nvSpPr>
            <p:spPr bwMode="auto">
              <a:xfrm>
                <a:off x="1374" y="3810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0 w 15"/>
                  <a:gd name="T5" fmla="*/ 14 h 14"/>
                  <a:gd name="T6" fmla="*/ 15 w 15"/>
                  <a:gd name="T7" fmla="*/ 4 h 14"/>
                  <a:gd name="T8" fmla="*/ 5 w 15"/>
                  <a:gd name="T9" fmla="*/ 0 h 14"/>
                  <a:gd name="T10" fmla="*/ 2 w 15"/>
                  <a:gd name="T11" fmla="*/ 6 h 14"/>
                  <a:gd name="T12" fmla="*/ 0 w 15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2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8" name="Freeform 21"/>
              <p:cNvSpPr>
                <a:spLocks/>
              </p:cNvSpPr>
              <p:nvPr/>
            </p:nvSpPr>
            <p:spPr bwMode="auto">
              <a:xfrm>
                <a:off x="1384" y="3789"/>
                <a:ext cx="15" cy="15"/>
              </a:xfrm>
              <a:custGeom>
                <a:avLst/>
                <a:gdLst>
                  <a:gd name="T0" fmla="*/ 0 w 15"/>
                  <a:gd name="T1" fmla="*/ 11 h 15"/>
                  <a:gd name="T2" fmla="*/ 10 w 15"/>
                  <a:gd name="T3" fmla="*/ 15 h 15"/>
                  <a:gd name="T4" fmla="*/ 12 w 15"/>
                  <a:gd name="T5" fmla="*/ 10 h 15"/>
                  <a:gd name="T6" fmla="*/ 15 w 15"/>
                  <a:gd name="T7" fmla="*/ 4 h 15"/>
                  <a:gd name="T8" fmla="*/ 5 w 15"/>
                  <a:gd name="T9" fmla="*/ 0 h 15"/>
                  <a:gd name="T10" fmla="*/ 3 w 15"/>
                  <a:gd name="T11" fmla="*/ 1 h 15"/>
                  <a:gd name="T12" fmla="*/ 0 w 15"/>
                  <a:gd name="T13" fmla="*/ 1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2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9" name="Freeform 22"/>
              <p:cNvSpPr>
                <a:spLocks/>
              </p:cNvSpPr>
              <p:nvPr/>
            </p:nvSpPr>
            <p:spPr bwMode="auto">
              <a:xfrm>
                <a:off x="1393" y="3768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5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0" name="Freeform 23"/>
              <p:cNvSpPr>
                <a:spLocks/>
              </p:cNvSpPr>
              <p:nvPr/>
            </p:nvSpPr>
            <p:spPr bwMode="auto">
              <a:xfrm>
                <a:off x="1401" y="3747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5 w 15"/>
                  <a:gd name="T5" fmla="*/ 4 h 14"/>
                  <a:gd name="T6" fmla="*/ 5 w 15"/>
                  <a:gd name="T7" fmla="*/ 0 h 14"/>
                  <a:gd name="T8" fmla="*/ 0 w 15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1" name="Freeform 24"/>
              <p:cNvSpPr>
                <a:spLocks/>
              </p:cNvSpPr>
              <p:nvPr/>
            </p:nvSpPr>
            <p:spPr bwMode="auto">
              <a:xfrm>
                <a:off x="1410" y="3726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1 w 14"/>
                  <a:gd name="T5" fmla="*/ 11 h 14"/>
                  <a:gd name="T6" fmla="*/ 14 w 14"/>
                  <a:gd name="T7" fmla="*/ 4 h 14"/>
                  <a:gd name="T8" fmla="*/ 4 w 14"/>
                  <a:gd name="T9" fmla="*/ 0 h 14"/>
                  <a:gd name="T10" fmla="*/ 0 w 14"/>
                  <a:gd name="T11" fmla="*/ 11 h 14"/>
                  <a:gd name="T12" fmla="*/ 0 w 14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1" y="11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2" name="Freeform 25"/>
              <p:cNvSpPr>
                <a:spLocks/>
              </p:cNvSpPr>
              <p:nvPr/>
            </p:nvSpPr>
            <p:spPr bwMode="auto">
              <a:xfrm>
                <a:off x="1419" y="3704"/>
                <a:ext cx="12" cy="14"/>
              </a:xfrm>
              <a:custGeom>
                <a:avLst/>
                <a:gdLst>
                  <a:gd name="T0" fmla="*/ 0 w 12"/>
                  <a:gd name="T1" fmla="*/ 10 h 14"/>
                  <a:gd name="T2" fmla="*/ 10 w 12"/>
                  <a:gd name="T3" fmla="*/ 14 h 14"/>
                  <a:gd name="T4" fmla="*/ 12 w 12"/>
                  <a:gd name="T5" fmla="*/ 4 h 14"/>
                  <a:gd name="T6" fmla="*/ 2 w 12"/>
                  <a:gd name="T7" fmla="*/ 0 h 14"/>
                  <a:gd name="T8" fmla="*/ 0 w 12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2" y="4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3" name="Freeform 26"/>
              <p:cNvSpPr>
                <a:spLocks/>
              </p:cNvSpPr>
              <p:nvPr/>
            </p:nvSpPr>
            <p:spPr bwMode="auto">
              <a:xfrm>
                <a:off x="1426" y="3683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3 h 14"/>
                  <a:gd name="T6" fmla="*/ 3 w 13"/>
                  <a:gd name="T7" fmla="*/ 0 h 14"/>
                  <a:gd name="T8" fmla="*/ 0 w 13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4" name="Freeform 27"/>
              <p:cNvSpPr>
                <a:spLocks/>
              </p:cNvSpPr>
              <p:nvPr/>
            </p:nvSpPr>
            <p:spPr bwMode="auto">
              <a:xfrm>
                <a:off x="1433" y="3661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1 w 13"/>
                  <a:gd name="T5" fmla="*/ 12 h 13"/>
                  <a:gd name="T6" fmla="*/ 13 w 13"/>
                  <a:gd name="T7" fmla="*/ 3 h 13"/>
                  <a:gd name="T8" fmla="*/ 3 w 13"/>
                  <a:gd name="T9" fmla="*/ 0 h 13"/>
                  <a:gd name="T10" fmla="*/ 1 w 13"/>
                  <a:gd name="T11" fmla="*/ 9 h 13"/>
                  <a:gd name="T12" fmla="*/ 0 w 13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1" y="12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1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5" name="Freeform 28"/>
              <p:cNvSpPr>
                <a:spLocks/>
              </p:cNvSpPr>
              <p:nvPr/>
            </p:nvSpPr>
            <p:spPr bwMode="auto">
              <a:xfrm>
                <a:off x="1440" y="3638"/>
                <a:ext cx="11" cy="15"/>
              </a:xfrm>
              <a:custGeom>
                <a:avLst/>
                <a:gdLst>
                  <a:gd name="T0" fmla="*/ 0 w 11"/>
                  <a:gd name="T1" fmla="*/ 12 h 15"/>
                  <a:gd name="T2" fmla="*/ 10 w 11"/>
                  <a:gd name="T3" fmla="*/ 15 h 15"/>
                  <a:gd name="T4" fmla="*/ 11 w 11"/>
                  <a:gd name="T5" fmla="*/ 3 h 15"/>
                  <a:gd name="T6" fmla="*/ 1 w 11"/>
                  <a:gd name="T7" fmla="*/ 0 h 15"/>
                  <a:gd name="T8" fmla="*/ 0 w 11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1" y="3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6" name="Freeform 29"/>
              <p:cNvSpPr>
                <a:spLocks/>
              </p:cNvSpPr>
              <p:nvPr/>
            </p:nvSpPr>
            <p:spPr bwMode="auto">
              <a:xfrm>
                <a:off x="1444" y="3617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3 h 14"/>
                  <a:gd name="T6" fmla="*/ 3 w 13"/>
                  <a:gd name="T7" fmla="*/ 0 h 14"/>
                  <a:gd name="T8" fmla="*/ 0 w 13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7" name="Freeform 30"/>
              <p:cNvSpPr>
                <a:spLocks/>
              </p:cNvSpPr>
              <p:nvPr/>
            </p:nvSpPr>
            <p:spPr bwMode="auto">
              <a:xfrm>
                <a:off x="1450" y="3595"/>
                <a:ext cx="11" cy="12"/>
              </a:xfrm>
              <a:custGeom>
                <a:avLst/>
                <a:gdLst>
                  <a:gd name="T0" fmla="*/ 0 w 11"/>
                  <a:gd name="T1" fmla="*/ 10 h 12"/>
                  <a:gd name="T2" fmla="*/ 10 w 11"/>
                  <a:gd name="T3" fmla="*/ 12 h 12"/>
                  <a:gd name="T4" fmla="*/ 11 w 11"/>
                  <a:gd name="T5" fmla="*/ 2 h 12"/>
                  <a:gd name="T6" fmla="*/ 1 w 11"/>
                  <a:gd name="T7" fmla="*/ 0 h 12"/>
                  <a:gd name="T8" fmla="*/ 0 w 11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0"/>
                    </a:moveTo>
                    <a:lnTo>
                      <a:pt x="10" y="12"/>
                    </a:lnTo>
                    <a:lnTo>
                      <a:pt x="11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8" name="Freeform 31"/>
              <p:cNvSpPr>
                <a:spLocks/>
              </p:cNvSpPr>
              <p:nvPr/>
            </p:nvSpPr>
            <p:spPr bwMode="auto">
              <a:xfrm>
                <a:off x="1454" y="3572"/>
                <a:ext cx="13" cy="13"/>
              </a:xfrm>
              <a:custGeom>
                <a:avLst/>
                <a:gdLst>
                  <a:gd name="T0" fmla="*/ 0 w 13"/>
                  <a:gd name="T1" fmla="*/ 12 h 13"/>
                  <a:gd name="T2" fmla="*/ 10 w 13"/>
                  <a:gd name="T3" fmla="*/ 13 h 13"/>
                  <a:gd name="T4" fmla="*/ 12 w 13"/>
                  <a:gd name="T5" fmla="*/ 9 h 13"/>
                  <a:gd name="T6" fmla="*/ 13 w 13"/>
                  <a:gd name="T7" fmla="*/ 2 h 13"/>
                  <a:gd name="T8" fmla="*/ 2 w 13"/>
                  <a:gd name="T9" fmla="*/ 0 h 13"/>
                  <a:gd name="T10" fmla="*/ 0 w 13"/>
                  <a:gd name="T11" fmla="*/ 9 h 13"/>
                  <a:gd name="T12" fmla="*/ 0 w 13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2"/>
                    </a:moveTo>
                    <a:lnTo>
                      <a:pt x="10" y="13"/>
                    </a:lnTo>
                    <a:lnTo>
                      <a:pt x="12" y="9"/>
                    </a:lnTo>
                    <a:lnTo>
                      <a:pt x="13" y="2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9" name="Freeform 32"/>
              <p:cNvSpPr>
                <a:spLocks/>
              </p:cNvSpPr>
              <p:nvPr/>
            </p:nvSpPr>
            <p:spPr bwMode="auto">
              <a:xfrm>
                <a:off x="1457" y="3550"/>
                <a:ext cx="14" cy="12"/>
              </a:xfrm>
              <a:custGeom>
                <a:avLst/>
                <a:gdLst>
                  <a:gd name="T0" fmla="*/ 0 w 14"/>
                  <a:gd name="T1" fmla="*/ 11 h 12"/>
                  <a:gd name="T2" fmla="*/ 12 w 14"/>
                  <a:gd name="T3" fmla="*/ 12 h 12"/>
                  <a:gd name="T4" fmla="*/ 13 w 14"/>
                  <a:gd name="T5" fmla="*/ 4 h 12"/>
                  <a:gd name="T6" fmla="*/ 14 w 14"/>
                  <a:gd name="T7" fmla="*/ 1 h 12"/>
                  <a:gd name="T8" fmla="*/ 3 w 14"/>
                  <a:gd name="T9" fmla="*/ 0 h 12"/>
                  <a:gd name="T10" fmla="*/ 2 w 14"/>
                  <a:gd name="T11" fmla="*/ 4 h 12"/>
                  <a:gd name="T12" fmla="*/ 0 w 14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2"/>
                  <a:gd name="T23" fmla="*/ 14 w 1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2">
                    <a:moveTo>
                      <a:pt x="0" y="11"/>
                    </a:moveTo>
                    <a:lnTo>
                      <a:pt x="12" y="12"/>
                    </a:lnTo>
                    <a:lnTo>
                      <a:pt x="13" y="4"/>
                    </a:lnTo>
                    <a:lnTo>
                      <a:pt x="14" y="1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0" name="Freeform 33"/>
              <p:cNvSpPr>
                <a:spLocks/>
              </p:cNvSpPr>
              <p:nvPr/>
            </p:nvSpPr>
            <p:spPr bwMode="auto">
              <a:xfrm>
                <a:off x="1461" y="3527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2 w 13"/>
                  <a:gd name="T3" fmla="*/ 13 h 13"/>
                  <a:gd name="T4" fmla="*/ 13 w 13"/>
                  <a:gd name="T5" fmla="*/ 1 h 13"/>
                  <a:gd name="T6" fmla="*/ 2 w 13"/>
                  <a:gd name="T7" fmla="*/ 0 h 13"/>
                  <a:gd name="T8" fmla="*/ 0 w 1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1"/>
                    </a:moveTo>
                    <a:lnTo>
                      <a:pt x="12" y="13"/>
                    </a:lnTo>
                    <a:lnTo>
                      <a:pt x="13" y="1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1" name="Freeform 34"/>
              <p:cNvSpPr>
                <a:spLocks/>
              </p:cNvSpPr>
              <p:nvPr/>
            </p:nvSpPr>
            <p:spPr bwMode="auto">
              <a:xfrm>
                <a:off x="1466" y="3505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1 w 13"/>
                  <a:gd name="T3" fmla="*/ 12 h 12"/>
                  <a:gd name="T4" fmla="*/ 13 w 13"/>
                  <a:gd name="T5" fmla="*/ 2 h 12"/>
                  <a:gd name="T6" fmla="*/ 1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2" name="Freeform 35"/>
              <p:cNvSpPr>
                <a:spLocks/>
              </p:cNvSpPr>
              <p:nvPr/>
            </p:nvSpPr>
            <p:spPr bwMode="auto">
              <a:xfrm>
                <a:off x="1469" y="3482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1 w 12"/>
                  <a:gd name="T3" fmla="*/ 13 h 13"/>
                  <a:gd name="T4" fmla="*/ 12 w 12"/>
                  <a:gd name="T5" fmla="*/ 2 h 13"/>
                  <a:gd name="T6" fmla="*/ 1 w 12"/>
                  <a:gd name="T7" fmla="*/ 0 h 13"/>
                  <a:gd name="T8" fmla="*/ 0 w 12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2"/>
                    </a:moveTo>
                    <a:lnTo>
                      <a:pt x="11" y="13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3" name="Freeform 36"/>
              <p:cNvSpPr>
                <a:spLocks/>
              </p:cNvSpPr>
              <p:nvPr/>
            </p:nvSpPr>
            <p:spPr bwMode="auto">
              <a:xfrm>
                <a:off x="1473" y="3459"/>
                <a:ext cx="13" cy="13"/>
              </a:xfrm>
              <a:custGeom>
                <a:avLst/>
                <a:gdLst>
                  <a:gd name="T0" fmla="*/ 0 w 13"/>
                  <a:gd name="T1" fmla="*/ 12 h 13"/>
                  <a:gd name="T2" fmla="*/ 11 w 13"/>
                  <a:gd name="T3" fmla="*/ 13 h 13"/>
                  <a:gd name="T4" fmla="*/ 13 w 13"/>
                  <a:gd name="T5" fmla="*/ 3 h 13"/>
                  <a:gd name="T6" fmla="*/ 13 w 13"/>
                  <a:gd name="T7" fmla="*/ 2 h 13"/>
                  <a:gd name="T8" fmla="*/ 1 w 13"/>
                  <a:gd name="T9" fmla="*/ 0 h 13"/>
                  <a:gd name="T10" fmla="*/ 1 w 13"/>
                  <a:gd name="T11" fmla="*/ 3 h 13"/>
                  <a:gd name="T12" fmla="*/ 0 w 13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2"/>
                    </a:moveTo>
                    <a:lnTo>
                      <a:pt x="11" y="1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4" name="Freeform 37"/>
              <p:cNvSpPr>
                <a:spLocks/>
              </p:cNvSpPr>
              <p:nvPr/>
            </p:nvSpPr>
            <p:spPr bwMode="auto">
              <a:xfrm>
                <a:off x="1476" y="3437"/>
                <a:ext cx="13" cy="12"/>
              </a:xfrm>
              <a:custGeom>
                <a:avLst/>
                <a:gdLst>
                  <a:gd name="T0" fmla="*/ 0 w 13"/>
                  <a:gd name="T1" fmla="*/ 11 h 12"/>
                  <a:gd name="T2" fmla="*/ 11 w 13"/>
                  <a:gd name="T3" fmla="*/ 12 h 12"/>
                  <a:gd name="T4" fmla="*/ 13 w 13"/>
                  <a:gd name="T5" fmla="*/ 1 h 12"/>
                  <a:gd name="T6" fmla="*/ 1 w 13"/>
                  <a:gd name="T7" fmla="*/ 0 h 12"/>
                  <a:gd name="T8" fmla="*/ 0 w 13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5" name="Freeform 38"/>
              <p:cNvSpPr>
                <a:spLocks/>
              </p:cNvSpPr>
              <p:nvPr/>
            </p:nvSpPr>
            <p:spPr bwMode="auto">
              <a:xfrm>
                <a:off x="1479" y="3414"/>
                <a:ext cx="14" cy="13"/>
              </a:xfrm>
              <a:custGeom>
                <a:avLst/>
                <a:gdLst>
                  <a:gd name="T0" fmla="*/ 0 w 14"/>
                  <a:gd name="T1" fmla="*/ 11 h 13"/>
                  <a:gd name="T2" fmla="*/ 11 w 14"/>
                  <a:gd name="T3" fmla="*/ 13 h 13"/>
                  <a:gd name="T4" fmla="*/ 14 w 14"/>
                  <a:gd name="T5" fmla="*/ 1 h 13"/>
                  <a:gd name="T6" fmla="*/ 2 w 14"/>
                  <a:gd name="T7" fmla="*/ 0 h 13"/>
                  <a:gd name="T8" fmla="*/ 0 w 14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4" y="1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6" name="Freeform 39"/>
              <p:cNvSpPr>
                <a:spLocks/>
              </p:cNvSpPr>
              <p:nvPr/>
            </p:nvSpPr>
            <p:spPr bwMode="auto">
              <a:xfrm>
                <a:off x="1483" y="3391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1 w 13"/>
                  <a:gd name="T3" fmla="*/ 13 h 13"/>
                  <a:gd name="T4" fmla="*/ 11 w 13"/>
                  <a:gd name="T5" fmla="*/ 5 h 13"/>
                  <a:gd name="T6" fmla="*/ 13 w 13"/>
                  <a:gd name="T7" fmla="*/ 1 h 13"/>
                  <a:gd name="T8" fmla="*/ 1 w 13"/>
                  <a:gd name="T9" fmla="*/ 0 h 13"/>
                  <a:gd name="T10" fmla="*/ 0 w 13"/>
                  <a:gd name="T11" fmla="*/ 5 h 13"/>
                  <a:gd name="T12" fmla="*/ 0 w 13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7" name="Freeform 40"/>
              <p:cNvSpPr>
                <a:spLocks/>
              </p:cNvSpPr>
              <p:nvPr/>
            </p:nvSpPr>
            <p:spPr bwMode="auto">
              <a:xfrm>
                <a:off x="1486" y="3369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1 w 13"/>
                  <a:gd name="T3" fmla="*/ 12 h 12"/>
                  <a:gd name="T4" fmla="*/ 13 w 13"/>
                  <a:gd name="T5" fmla="*/ 2 h 12"/>
                  <a:gd name="T6" fmla="*/ 1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8" name="Freeform 41"/>
              <p:cNvSpPr>
                <a:spLocks/>
              </p:cNvSpPr>
              <p:nvPr/>
            </p:nvSpPr>
            <p:spPr bwMode="auto">
              <a:xfrm>
                <a:off x="1489" y="3346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1 w 12"/>
                  <a:gd name="T3" fmla="*/ 13 h 13"/>
                  <a:gd name="T4" fmla="*/ 12 w 12"/>
                  <a:gd name="T5" fmla="*/ 2 h 13"/>
                  <a:gd name="T6" fmla="*/ 1 w 12"/>
                  <a:gd name="T7" fmla="*/ 0 h 13"/>
                  <a:gd name="T8" fmla="*/ 0 w 12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2"/>
                    </a:moveTo>
                    <a:lnTo>
                      <a:pt x="11" y="13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9" name="Freeform 42"/>
              <p:cNvSpPr>
                <a:spLocks/>
              </p:cNvSpPr>
              <p:nvPr/>
            </p:nvSpPr>
            <p:spPr bwMode="auto">
              <a:xfrm>
                <a:off x="1493" y="3324"/>
                <a:ext cx="13" cy="12"/>
              </a:xfrm>
              <a:custGeom>
                <a:avLst/>
                <a:gdLst>
                  <a:gd name="T0" fmla="*/ 0 w 13"/>
                  <a:gd name="T1" fmla="*/ 11 h 12"/>
                  <a:gd name="T2" fmla="*/ 11 w 13"/>
                  <a:gd name="T3" fmla="*/ 12 h 12"/>
                  <a:gd name="T4" fmla="*/ 11 w 13"/>
                  <a:gd name="T5" fmla="*/ 4 h 12"/>
                  <a:gd name="T6" fmla="*/ 13 w 13"/>
                  <a:gd name="T7" fmla="*/ 1 h 12"/>
                  <a:gd name="T8" fmla="*/ 1 w 13"/>
                  <a:gd name="T9" fmla="*/ 0 h 12"/>
                  <a:gd name="T10" fmla="*/ 0 w 13"/>
                  <a:gd name="T11" fmla="*/ 4 h 12"/>
                  <a:gd name="T12" fmla="*/ 0 w 13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0" name="Freeform 43"/>
              <p:cNvSpPr>
                <a:spLocks/>
              </p:cNvSpPr>
              <p:nvPr/>
            </p:nvSpPr>
            <p:spPr bwMode="auto">
              <a:xfrm>
                <a:off x="1496" y="3301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1 w 13"/>
                  <a:gd name="T3" fmla="*/ 13 h 13"/>
                  <a:gd name="T4" fmla="*/ 13 w 13"/>
                  <a:gd name="T5" fmla="*/ 1 h 13"/>
                  <a:gd name="T6" fmla="*/ 1 w 13"/>
                  <a:gd name="T7" fmla="*/ 0 h 13"/>
                  <a:gd name="T8" fmla="*/ 0 w 1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1" name="Freeform 44"/>
              <p:cNvSpPr>
                <a:spLocks/>
              </p:cNvSpPr>
              <p:nvPr/>
            </p:nvSpPr>
            <p:spPr bwMode="auto">
              <a:xfrm>
                <a:off x="1499" y="3278"/>
                <a:ext cx="12" cy="13"/>
              </a:xfrm>
              <a:custGeom>
                <a:avLst/>
                <a:gdLst>
                  <a:gd name="T0" fmla="*/ 0 w 12"/>
                  <a:gd name="T1" fmla="*/ 11 h 13"/>
                  <a:gd name="T2" fmla="*/ 11 w 12"/>
                  <a:gd name="T3" fmla="*/ 13 h 13"/>
                  <a:gd name="T4" fmla="*/ 12 w 12"/>
                  <a:gd name="T5" fmla="*/ 1 h 13"/>
                  <a:gd name="T6" fmla="*/ 1 w 12"/>
                  <a:gd name="T7" fmla="*/ 0 h 13"/>
                  <a:gd name="T8" fmla="*/ 0 w 12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2" name="Freeform 45"/>
              <p:cNvSpPr>
                <a:spLocks/>
              </p:cNvSpPr>
              <p:nvPr/>
            </p:nvSpPr>
            <p:spPr bwMode="auto">
              <a:xfrm>
                <a:off x="1501" y="3255"/>
                <a:ext cx="15" cy="13"/>
              </a:xfrm>
              <a:custGeom>
                <a:avLst/>
                <a:gdLst>
                  <a:gd name="T0" fmla="*/ 0 w 15"/>
                  <a:gd name="T1" fmla="*/ 11 h 13"/>
                  <a:gd name="T2" fmla="*/ 12 w 15"/>
                  <a:gd name="T3" fmla="*/ 13 h 13"/>
                  <a:gd name="T4" fmla="*/ 13 w 15"/>
                  <a:gd name="T5" fmla="*/ 4 h 13"/>
                  <a:gd name="T6" fmla="*/ 15 w 15"/>
                  <a:gd name="T7" fmla="*/ 1 h 13"/>
                  <a:gd name="T8" fmla="*/ 3 w 15"/>
                  <a:gd name="T9" fmla="*/ 0 h 13"/>
                  <a:gd name="T10" fmla="*/ 2 w 15"/>
                  <a:gd name="T11" fmla="*/ 4 h 13"/>
                  <a:gd name="T12" fmla="*/ 0 w 15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3"/>
                  <a:gd name="T23" fmla="*/ 15 w 1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3">
                    <a:moveTo>
                      <a:pt x="0" y="11"/>
                    </a:moveTo>
                    <a:lnTo>
                      <a:pt x="12" y="13"/>
                    </a:lnTo>
                    <a:lnTo>
                      <a:pt x="13" y="4"/>
                    </a:lnTo>
                    <a:lnTo>
                      <a:pt x="15" y="1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3" name="Freeform 46"/>
              <p:cNvSpPr>
                <a:spLocks/>
              </p:cNvSpPr>
              <p:nvPr/>
            </p:nvSpPr>
            <p:spPr bwMode="auto">
              <a:xfrm>
                <a:off x="1506" y="3233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1 w 13"/>
                  <a:gd name="T3" fmla="*/ 12 h 12"/>
                  <a:gd name="T4" fmla="*/ 13 w 13"/>
                  <a:gd name="T5" fmla="*/ 2 h 12"/>
                  <a:gd name="T6" fmla="*/ 1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4" name="Freeform 47"/>
              <p:cNvSpPr>
                <a:spLocks/>
              </p:cNvSpPr>
              <p:nvPr/>
            </p:nvSpPr>
            <p:spPr bwMode="auto">
              <a:xfrm>
                <a:off x="1509" y="3211"/>
                <a:ext cx="12" cy="12"/>
              </a:xfrm>
              <a:custGeom>
                <a:avLst/>
                <a:gdLst>
                  <a:gd name="T0" fmla="*/ 0 w 12"/>
                  <a:gd name="T1" fmla="*/ 11 h 12"/>
                  <a:gd name="T2" fmla="*/ 11 w 12"/>
                  <a:gd name="T3" fmla="*/ 12 h 12"/>
                  <a:gd name="T4" fmla="*/ 12 w 12"/>
                  <a:gd name="T5" fmla="*/ 1 h 12"/>
                  <a:gd name="T6" fmla="*/ 1 w 12"/>
                  <a:gd name="T7" fmla="*/ 0 h 12"/>
                  <a:gd name="T8" fmla="*/ 0 w 12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5" name="Freeform 48"/>
              <p:cNvSpPr>
                <a:spLocks/>
              </p:cNvSpPr>
              <p:nvPr/>
            </p:nvSpPr>
            <p:spPr bwMode="auto">
              <a:xfrm>
                <a:off x="1513" y="3188"/>
                <a:ext cx="13" cy="12"/>
              </a:xfrm>
              <a:custGeom>
                <a:avLst/>
                <a:gdLst>
                  <a:gd name="T0" fmla="*/ 0 w 13"/>
                  <a:gd name="T1" fmla="*/ 11 h 12"/>
                  <a:gd name="T2" fmla="*/ 11 w 13"/>
                  <a:gd name="T3" fmla="*/ 12 h 12"/>
                  <a:gd name="T4" fmla="*/ 13 w 13"/>
                  <a:gd name="T5" fmla="*/ 2 h 12"/>
                  <a:gd name="T6" fmla="*/ 13 w 13"/>
                  <a:gd name="T7" fmla="*/ 1 h 12"/>
                  <a:gd name="T8" fmla="*/ 1 w 13"/>
                  <a:gd name="T9" fmla="*/ 0 h 12"/>
                  <a:gd name="T10" fmla="*/ 1 w 13"/>
                  <a:gd name="T11" fmla="*/ 2 h 12"/>
                  <a:gd name="T12" fmla="*/ 0 w 13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6" name="Freeform 49"/>
              <p:cNvSpPr>
                <a:spLocks/>
              </p:cNvSpPr>
              <p:nvPr/>
            </p:nvSpPr>
            <p:spPr bwMode="auto">
              <a:xfrm>
                <a:off x="1516" y="3165"/>
                <a:ext cx="14" cy="13"/>
              </a:xfrm>
              <a:custGeom>
                <a:avLst/>
                <a:gdLst>
                  <a:gd name="T0" fmla="*/ 0 w 14"/>
                  <a:gd name="T1" fmla="*/ 11 h 13"/>
                  <a:gd name="T2" fmla="*/ 11 w 14"/>
                  <a:gd name="T3" fmla="*/ 13 h 13"/>
                  <a:gd name="T4" fmla="*/ 14 w 14"/>
                  <a:gd name="T5" fmla="*/ 1 h 13"/>
                  <a:gd name="T6" fmla="*/ 3 w 14"/>
                  <a:gd name="T7" fmla="*/ 0 h 13"/>
                  <a:gd name="T8" fmla="*/ 0 w 14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4" y="1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7" name="Freeform 50"/>
              <p:cNvSpPr>
                <a:spLocks/>
              </p:cNvSpPr>
              <p:nvPr/>
            </p:nvSpPr>
            <p:spPr bwMode="auto">
              <a:xfrm>
                <a:off x="1520" y="3142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1 w 13"/>
                  <a:gd name="T3" fmla="*/ 13 h 13"/>
                  <a:gd name="T4" fmla="*/ 13 w 13"/>
                  <a:gd name="T5" fmla="*/ 1 h 13"/>
                  <a:gd name="T6" fmla="*/ 1 w 13"/>
                  <a:gd name="T7" fmla="*/ 0 h 13"/>
                  <a:gd name="T8" fmla="*/ 0 w 1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8" name="Freeform 51"/>
              <p:cNvSpPr>
                <a:spLocks/>
              </p:cNvSpPr>
              <p:nvPr/>
            </p:nvSpPr>
            <p:spPr bwMode="auto">
              <a:xfrm>
                <a:off x="1524" y="3120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2 w 12"/>
                  <a:gd name="T3" fmla="*/ 13 h 13"/>
                  <a:gd name="T4" fmla="*/ 12 w 12"/>
                  <a:gd name="T5" fmla="*/ 5 h 13"/>
                  <a:gd name="T6" fmla="*/ 12 w 12"/>
                  <a:gd name="T7" fmla="*/ 2 h 13"/>
                  <a:gd name="T8" fmla="*/ 2 w 12"/>
                  <a:gd name="T9" fmla="*/ 0 h 13"/>
                  <a:gd name="T10" fmla="*/ 0 w 12"/>
                  <a:gd name="T11" fmla="*/ 5 h 13"/>
                  <a:gd name="T12" fmla="*/ 0 w 1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3"/>
                  <a:gd name="T23" fmla="*/ 12 w 1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3">
                    <a:moveTo>
                      <a:pt x="0" y="12"/>
                    </a:moveTo>
                    <a:lnTo>
                      <a:pt x="12" y="13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9" name="Freeform 52"/>
              <p:cNvSpPr>
                <a:spLocks/>
              </p:cNvSpPr>
              <p:nvPr/>
            </p:nvSpPr>
            <p:spPr bwMode="auto">
              <a:xfrm>
                <a:off x="1529" y="3097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0 w 11"/>
                  <a:gd name="T3" fmla="*/ 13 h 13"/>
                  <a:gd name="T4" fmla="*/ 11 w 11"/>
                  <a:gd name="T5" fmla="*/ 2 h 13"/>
                  <a:gd name="T6" fmla="*/ 1 w 11"/>
                  <a:gd name="T7" fmla="*/ 0 h 13"/>
                  <a:gd name="T8" fmla="*/ 0 w 11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12"/>
                    </a:moveTo>
                    <a:lnTo>
                      <a:pt x="10" y="13"/>
                    </a:lnTo>
                    <a:lnTo>
                      <a:pt x="11" y="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0" name="Freeform 53"/>
              <p:cNvSpPr>
                <a:spLocks/>
              </p:cNvSpPr>
              <p:nvPr/>
            </p:nvSpPr>
            <p:spPr bwMode="auto">
              <a:xfrm>
                <a:off x="1533" y="3075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10 w 11"/>
                  <a:gd name="T3" fmla="*/ 12 h 12"/>
                  <a:gd name="T4" fmla="*/ 11 w 11"/>
                  <a:gd name="T5" fmla="*/ 1 h 12"/>
                  <a:gd name="T6" fmla="*/ 1 w 11"/>
                  <a:gd name="T7" fmla="*/ 0 h 12"/>
                  <a:gd name="T8" fmla="*/ 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10" y="12"/>
                    </a:lnTo>
                    <a:lnTo>
                      <a:pt x="11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1" name="Freeform 54"/>
              <p:cNvSpPr>
                <a:spLocks/>
              </p:cNvSpPr>
              <p:nvPr/>
            </p:nvSpPr>
            <p:spPr bwMode="auto">
              <a:xfrm>
                <a:off x="1537" y="3052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0 w 13"/>
                  <a:gd name="T3" fmla="*/ 13 h 13"/>
                  <a:gd name="T4" fmla="*/ 12 w 13"/>
                  <a:gd name="T5" fmla="*/ 10 h 13"/>
                  <a:gd name="T6" fmla="*/ 13 w 13"/>
                  <a:gd name="T7" fmla="*/ 3 h 13"/>
                  <a:gd name="T8" fmla="*/ 3 w 13"/>
                  <a:gd name="T9" fmla="*/ 0 h 13"/>
                  <a:gd name="T10" fmla="*/ 0 w 13"/>
                  <a:gd name="T11" fmla="*/ 10 h 13"/>
                  <a:gd name="T12" fmla="*/ 0 w 13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1"/>
                    </a:moveTo>
                    <a:lnTo>
                      <a:pt x="10" y="13"/>
                    </a:lnTo>
                    <a:lnTo>
                      <a:pt x="12" y="10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2" name="Freeform 55"/>
              <p:cNvSpPr>
                <a:spLocks/>
              </p:cNvSpPr>
              <p:nvPr/>
            </p:nvSpPr>
            <p:spPr bwMode="auto">
              <a:xfrm>
                <a:off x="1541" y="3029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4 h 14"/>
                  <a:gd name="T6" fmla="*/ 13 w 13"/>
                  <a:gd name="T7" fmla="*/ 3 h 14"/>
                  <a:gd name="T8" fmla="*/ 3 w 13"/>
                  <a:gd name="T9" fmla="*/ 0 h 14"/>
                  <a:gd name="T10" fmla="*/ 2 w 13"/>
                  <a:gd name="T11" fmla="*/ 4 h 14"/>
                  <a:gd name="T12" fmla="*/ 0 w 13"/>
                  <a:gd name="T13" fmla="*/ 1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4"/>
                  <a:gd name="T23" fmla="*/ 13 w 1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3" name="Freeform 56"/>
              <p:cNvSpPr>
                <a:spLocks/>
              </p:cNvSpPr>
              <p:nvPr/>
            </p:nvSpPr>
            <p:spPr bwMode="auto">
              <a:xfrm>
                <a:off x="1547" y="3007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4" name="Freeform 57"/>
              <p:cNvSpPr>
                <a:spLocks/>
              </p:cNvSpPr>
              <p:nvPr/>
            </p:nvSpPr>
            <p:spPr bwMode="auto">
              <a:xfrm>
                <a:off x="1553" y="2984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5" name="Freeform 58"/>
              <p:cNvSpPr>
                <a:spLocks/>
              </p:cNvSpPr>
              <p:nvPr/>
            </p:nvSpPr>
            <p:spPr bwMode="auto">
              <a:xfrm>
                <a:off x="1559" y="2963"/>
                <a:ext cx="12" cy="14"/>
              </a:xfrm>
              <a:custGeom>
                <a:avLst/>
                <a:gdLst>
                  <a:gd name="T0" fmla="*/ 0 w 12"/>
                  <a:gd name="T1" fmla="*/ 11 h 14"/>
                  <a:gd name="T2" fmla="*/ 10 w 12"/>
                  <a:gd name="T3" fmla="*/ 14 h 14"/>
                  <a:gd name="T4" fmla="*/ 12 w 12"/>
                  <a:gd name="T5" fmla="*/ 3 h 14"/>
                  <a:gd name="T6" fmla="*/ 2 w 12"/>
                  <a:gd name="T7" fmla="*/ 0 h 14"/>
                  <a:gd name="T8" fmla="*/ 0 w 12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2" y="3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6" name="Freeform 59"/>
              <p:cNvSpPr>
                <a:spLocks/>
              </p:cNvSpPr>
              <p:nvPr/>
            </p:nvSpPr>
            <p:spPr bwMode="auto">
              <a:xfrm>
                <a:off x="1566" y="2942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0 w 13"/>
                  <a:gd name="T3" fmla="*/ 12 h 12"/>
                  <a:gd name="T4" fmla="*/ 13 w 13"/>
                  <a:gd name="T5" fmla="*/ 2 h 12"/>
                  <a:gd name="T6" fmla="*/ 3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0" y="12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7" name="Freeform 60"/>
              <p:cNvSpPr>
                <a:spLocks/>
              </p:cNvSpPr>
              <p:nvPr/>
            </p:nvSpPr>
            <p:spPr bwMode="auto">
              <a:xfrm>
                <a:off x="1573" y="2919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4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8" name="Freeform 61"/>
              <p:cNvSpPr>
                <a:spLocks/>
              </p:cNvSpPr>
              <p:nvPr/>
            </p:nvSpPr>
            <p:spPr bwMode="auto">
              <a:xfrm>
                <a:off x="1583" y="2899"/>
                <a:ext cx="13" cy="14"/>
              </a:xfrm>
              <a:custGeom>
                <a:avLst/>
                <a:gdLst>
                  <a:gd name="T0" fmla="*/ 0 w 13"/>
                  <a:gd name="T1" fmla="*/ 10 h 14"/>
                  <a:gd name="T2" fmla="*/ 8 w 13"/>
                  <a:gd name="T3" fmla="*/ 14 h 14"/>
                  <a:gd name="T4" fmla="*/ 13 w 13"/>
                  <a:gd name="T5" fmla="*/ 4 h 14"/>
                  <a:gd name="T6" fmla="*/ 4 w 13"/>
                  <a:gd name="T7" fmla="*/ 0 h 14"/>
                  <a:gd name="T8" fmla="*/ 0 w 13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0"/>
                    </a:moveTo>
                    <a:lnTo>
                      <a:pt x="8" y="14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9" name="Freeform 62"/>
              <p:cNvSpPr>
                <a:spLocks/>
              </p:cNvSpPr>
              <p:nvPr/>
            </p:nvSpPr>
            <p:spPr bwMode="auto">
              <a:xfrm>
                <a:off x="1593" y="2877"/>
                <a:ext cx="16" cy="17"/>
              </a:xfrm>
              <a:custGeom>
                <a:avLst/>
                <a:gdLst>
                  <a:gd name="T0" fmla="*/ 0 w 16"/>
                  <a:gd name="T1" fmla="*/ 12 h 17"/>
                  <a:gd name="T2" fmla="*/ 8 w 16"/>
                  <a:gd name="T3" fmla="*/ 17 h 17"/>
                  <a:gd name="T4" fmla="*/ 13 w 16"/>
                  <a:gd name="T5" fmla="*/ 12 h 17"/>
                  <a:gd name="T6" fmla="*/ 16 w 16"/>
                  <a:gd name="T7" fmla="*/ 7 h 17"/>
                  <a:gd name="T8" fmla="*/ 7 w 16"/>
                  <a:gd name="T9" fmla="*/ 0 h 17"/>
                  <a:gd name="T10" fmla="*/ 4 w 16"/>
                  <a:gd name="T11" fmla="*/ 3 h 17"/>
                  <a:gd name="T12" fmla="*/ 0 w 16"/>
                  <a:gd name="T13" fmla="*/ 1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0" y="12"/>
                    </a:moveTo>
                    <a:lnTo>
                      <a:pt x="8" y="17"/>
                    </a:lnTo>
                    <a:lnTo>
                      <a:pt x="13" y="12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0" name="Freeform 63"/>
              <p:cNvSpPr>
                <a:spLocks/>
              </p:cNvSpPr>
              <p:nvPr/>
            </p:nvSpPr>
            <p:spPr bwMode="auto">
              <a:xfrm>
                <a:off x="1609" y="2861"/>
                <a:ext cx="15" cy="16"/>
              </a:xfrm>
              <a:custGeom>
                <a:avLst/>
                <a:gdLst>
                  <a:gd name="T0" fmla="*/ 0 w 15"/>
                  <a:gd name="T1" fmla="*/ 8 h 16"/>
                  <a:gd name="T2" fmla="*/ 7 w 15"/>
                  <a:gd name="T3" fmla="*/ 16 h 16"/>
                  <a:gd name="T4" fmla="*/ 15 w 15"/>
                  <a:gd name="T5" fmla="*/ 9 h 16"/>
                  <a:gd name="T6" fmla="*/ 14 w 15"/>
                  <a:gd name="T7" fmla="*/ 10 h 16"/>
                  <a:gd name="T8" fmla="*/ 10 w 15"/>
                  <a:gd name="T9" fmla="*/ 0 h 16"/>
                  <a:gd name="T10" fmla="*/ 7 w 15"/>
                  <a:gd name="T11" fmla="*/ 0 h 16"/>
                  <a:gd name="T12" fmla="*/ 0 w 1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6"/>
                  <a:gd name="T23" fmla="*/ 15 w 1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6">
                    <a:moveTo>
                      <a:pt x="0" y="8"/>
                    </a:moveTo>
                    <a:lnTo>
                      <a:pt x="7" y="1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1" name="Freeform 64"/>
              <p:cNvSpPr>
                <a:spLocks/>
              </p:cNvSpPr>
              <p:nvPr/>
            </p:nvSpPr>
            <p:spPr bwMode="auto">
              <a:xfrm>
                <a:off x="1630" y="2856"/>
                <a:ext cx="13" cy="13"/>
              </a:xfrm>
              <a:custGeom>
                <a:avLst/>
                <a:gdLst>
                  <a:gd name="T0" fmla="*/ 1 w 13"/>
                  <a:gd name="T1" fmla="*/ 0 h 13"/>
                  <a:gd name="T2" fmla="*/ 0 w 13"/>
                  <a:gd name="T3" fmla="*/ 11 h 13"/>
                  <a:gd name="T4" fmla="*/ 10 w 13"/>
                  <a:gd name="T5" fmla="*/ 11 h 13"/>
                  <a:gd name="T6" fmla="*/ 11 w 13"/>
                  <a:gd name="T7" fmla="*/ 13 h 13"/>
                  <a:gd name="T8" fmla="*/ 13 w 13"/>
                  <a:gd name="T9" fmla="*/ 1 h 13"/>
                  <a:gd name="T10" fmla="*/ 11 w 13"/>
                  <a:gd name="T11" fmla="*/ 0 h 13"/>
                  <a:gd name="T12" fmla="*/ 1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1" y="0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2" name="Freeform 65"/>
              <p:cNvSpPr>
                <a:spLocks/>
              </p:cNvSpPr>
              <p:nvPr/>
            </p:nvSpPr>
            <p:spPr bwMode="auto">
              <a:xfrm>
                <a:off x="1650" y="2861"/>
                <a:ext cx="17" cy="16"/>
              </a:xfrm>
              <a:custGeom>
                <a:avLst/>
                <a:gdLst>
                  <a:gd name="T0" fmla="*/ 6 w 17"/>
                  <a:gd name="T1" fmla="*/ 0 h 16"/>
                  <a:gd name="T2" fmla="*/ 0 w 17"/>
                  <a:gd name="T3" fmla="*/ 9 h 16"/>
                  <a:gd name="T4" fmla="*/ 9 w 17"/>
                  <a:gd name="T5" fmla="*/ 15 h 16"/>
                  <a:gd name="T6" fmla="*/ 10 w 17"/>
                  <a:gd name="T7" fmla="*/ 16 h 16"/>
                  <a:gd name="T8" fmla="*/ 17 w 17"/>
                  <a:gd name="T9" fmla="*/ 8 h 16"/>
                  <a:gd name="T10" fmla="*/ 17 w 17"/>
                  <a:gd name="T11" fmla="*/ 6 h 16"/>
                  <a:gd name="T12" fmla="*/ 6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6"/>
                  <a:gd name="T23" fmla="*/ 17 w 1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6">
                    <a:moveTo>
                      <a:pt x="6" y="0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3" name="Freeform 66"/>
              <p:cNvSpPr>
                <a:spLocks/>
              </p:cNvSpPr>
              <p:nvPr/>
            </p:nvSpPr>
            <p:spPr bwMode="auto">
              <a:xfrm>
                <a:off x="1669" y="2876"/>
                <a:ext cx="15" cy="15"/>
              </a:xfrm>
              <a:custGeom>
                <a:avLst/>
                <a:gdLst>
                  <a:gd name="T0" fmla="*/ 7 w 15"/>
                  <a:gd name="T1" fmla="*/ 0 h 15"/>
                  <a:gd name="T2" fmla="*/ 0 w 15"/>
                  <a:gd name="T3" fmla="*/ 8 h 15"/>
                  <a:gd name="T4" fmla="*/ 2 w 15"/>
                  <a:gd name="T5" fmla="*/ 11 h 15"/>
                  <a:gd name="T6" fmla="*/ 7 w 15"/>
                  <a:gd name="T7" fmla="*/ 15 h 15"/>
                  <a:gd name="T8" fmla="*/ 15 w 15"/>
                  <a:gd name="T9" fmla="*/ 8 h 15"/>
                  <a:gd name="T10" fmla="*/ 11 w 15"/>
                  <a:gd name="T11" fmla="*/ 3 h 15"/>
                  <a:gd name="T12" fmla="*/ 7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7" y="0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7" y="15"/>
                    </a:lnTo>
                    <a:lnTo>
                      <a:pt x="15" y="8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4" name="Freeform 67"/>
              <p:cNvSpPr>
                <a:spLocks/>
              </p:cNvSpPr>
              <p:nvPr/>
            </p:nvSpPr>
            <p:spPr bwMode="auto">
              <a:xfrm>
                <a:off x="1683" y="2893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7 h 16"/>
                  <a:gd name="T4" fmla="*/ 1 w 16"/>
                  <a:gd name="T5" fmla="*/ 8 h 16"/>
                  <a:gd name="T6" fmla="*/ 7 w 16"/>
                  <a:gd name="T7" fmla="*/ 16 h 16"/>
                  <a:gd name="T8" fmla="*/ 16 w 16"/>
                  <a:gd name="T9" fmla="*/ 8 h 16"/>
                  <a:gd name="T10" fmla="*/ 10 w 16"/>
                  <a:gd name="T11" fmla="*/ 0 h 16"/>
                  <a:gd name="T12" fmla="*/ 8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8" y="0"/>
                    </a:moveTo>
                    <a:lnTo>
                      <a:pt x="0" y="7"/>
                    </a:lnTo>
                    <a:lnTo>
                      <a:pt x="1" y="8"/>
                    </a:lnTo>
                    <a:lnTo>
                      <a:pt x="7" y="16"/>
                    </a:lnTo>
                    <a:lnTo>
                      <a:pt x="16" y="8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5" name="Freeform 68"/>
              <p:cNvSpPr>
                <a:spLocks/>
              </p:cNvSpPr>
              <p:nvPr/>
            </p:nvSpPr>
            <p:spPr bwMode="auto">
              <a:xfrm>
                <a:off x="1697" y="2910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0 w 16"/>
                  <a:gd name="T3" fmla="*/ 7 h 17"/>
                  <a:gd name="T4" fmla="*/ 2 w 16"/>
                  <a:gd name="T5" fmla="*/ 10 h 17"/>
                  <a:gd name="T6" fmla="*/ 7 w 16"/>
                  <a:gd name="T7" fmla="*/ 17 h 17"/>
                  <a:gd name="T8" fmla="*/ 16 w 16"/>
                  <a:gd name="T9" fmla="*/ 11 h 17"/>
                  <a:gd name="T10" fmla="*/ 10 w 16"/>
                  <a:gd name="T11" fmla="*/ 1 h 17"/>
                  <a:gd name="T12" fmla="*/ 9 w 1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9" y="0"/>
                    </a:moveTo>
                    <a:lnTo>
                      <a:pt x="0" y="7"/>
                    </a:lnTo>
                    <a:lnTo>
                      <a:pt x="2" y="10"/>
                    </a:lnTo>
                    <a:lnTo>
                      <a:pt x="7" y="17"/>
                    </a:lnTo>
                    <a:lnTo>
                      <a:pt x="16" y="11"/>
                    </a:lnTo>
                    <a:lnTo>
                      <a:pt x="10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6" name="Freeform 69"/>
              <p:cNvSpPr>
                <a:spLocks/>
              </p:cNvSpPr>
              <p:nvPr/>
            </p:nvSpPr>
            <p:spPr bwMode="auto">
              <a:xfrm>
                <a:off x="1710" y="2930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0 w 16"/>
                  <a:gd name="T3" fmla="*/ 6 h 16"/>
                  <a:gd name="T4" fmla="*/ 3 w 16"/>
                  <a:gd name="T5" fmla="*/ 10 h 16"/>
                  <a:gd name="T6" fmla="*/ 7 w 16"/>
                  <a:gd name="T7" fmla="*/ 16 h 16"/>
                  <a:gd name="T8" fmla="*/ 16 w 16"/>
                  <a:gd name="T9" fmla="*/ 10 h 16"/>
                  <a:gd name="T10" fmla="*/ 11 w 16"/>
                  <a:gd name="T11" fmla="*/ 2 h 16"/>
                  <a:gd name="T12" fmla="*/ 9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9" y="0"/>
                    </a:moveTo>
                    <a:lnTo>
                      <a:pt x="0" y="6"/>
                    </a:lnTo>
                    <a:lnTo>
                      <a:pt x="3" y="10"/>
                    </a:lnTo>
                    <a:lnTo>
                      <a:pt x="7" y="16"/>
                    </a:lnTo>
                    <a:lnTo>
                      <a:pt x="16" y="10"/>
                    </a:lnTo>
                    <a:lnTo>
                      <a:pt x="11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7" name="Freeform 70"/>
              <p:cNvSpPr>
                <a:spLocks/>
              </p:cNvSpPr>
              <p:nvPr/>
            </p:nvSpPr>
            <p:spPr bwMode="auto">
              <a:xfrm>
                <a:off x="1723" y="2950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0 w 14"/>
                  <a:gd name="T3" fmla="*/ 6 h 14"/>
                  <a:gd name="T4" fmla="*/ 4 w 14"/>
                  <a:gd name="T5" fmla="*/ 14 h 14"/>
                  <a:gd name="T6" fmla="*/ 6 w 14"/>
                  <a:gd name="T7" fmla="*/ 14 h 14"/>
                  <a:gd name="T8" fmla="*/ 14 w 14"/>
                  <a:gd name="T9" fmla="*/ 9 h 14"/>
                  <a:gd name="T10" fmla="*/ 13 w 14"/>
                  <a:gd name="T11" fmla="*/ 6 h 14"/>
                  <a:gd name="T12" fmla="*/ 8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8" y="0"/>
                    </a:moveTo>
                    <a:lnTo>
                      <a:pt x="0" y="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8" name="Freeform 71"/>
              <p:cNvSpPr>
                <a:spLocks/>
              </p:cNvSpPr>
              <p:nvPr/>
            </p:nvSpPr>
            <p:spPr bwMode="auto">
              <a:xfrm>
                <a:off x="1734" y="2969"/>
                <a:ext cx="15" cy="15"/>
              </a:xfrm>
              <a:custGeom>
                <a:avLst/>
                <a:gdLst>
                  <a:gd name="T0" fmla="*/ 9 w 15"/>
                  <a:gd name="T1" fmla="*/ 0 h 15"/>
                  <a:gd name="T2" fmla="*/ 0 w 15"/>
                  <a:gd name="T3" fmla="*/ 5 h 15"/>
                  <a:gd name="T4" fmla="*/ 6 w 15"/>
                  <a:gd name="T5" fmla="*/ 15 h 15"/>
                  <a:gd name="T6" fmla="*/ 15 w 15"/>
                  <a:gd name="T7" fmla="*/ 10 h 15"/>
                  <a:gd name="T8" fmla="*/ 9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9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5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9" name="Freeform 72"/>
              <p:cNvSpPr>
                <a:spLocks/>
              </p:cNvSpPr>
              <p:nvPr/>
            </p:nvSpPr>
            <p:spPr bwMode="auto">
              <a:xfrm>
                <a:off x="1746" y="2989"/>
                <a:ext cx="14" cy="15"/>
              </a:xfrm>
              <a:custGeom>
                <a:avLst/>
                <a:gdLst>
                  <a:gd name="T0" fmla="*/ 8 w 14"/>
                  <a:gd name="T1" fmla="*/ 0 h 15"/>
                  <a:gd name="T2" fmla="*/ 0 w 14"/>
                  <a:gd name="T3" fmla="*/ 5 h 15"/>
                  <a:gd name="T4" fmla="*/ 5 w 14"/>
                  <a:gd name="T5" fmla="*/ 15 h 15"/>
                  <a:gd name="T6" fmla="*/ 14 w 14"/>
                  <a:gd name="T7" fmla="*/ 10 h 15"/>
                  <a:gd name="T8" fmla="*/ 8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8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0" name="Freeform 73"/>
              <p:cNvSpPr>
                <a:spLocks/>
              </p:cNvSpPr>
              <p:nvPr/>
            </p:nvSpPr>
            <p:spPr bwMode="auto">
              <a:xfrm>
                <a:off x="1757" y="3009"/>
                <a:ext cx="14" cy="16"/>
              </a:xfrm>
              <a:custGeom>
                <a:avLst/>
                <a:gdLst>
                  <a:gd name="T0" fmla="*/ 9 w 14"/>
                  <a:gd name="T1" fmla="*/ 0 h 16"/>
                  <a:gd name="T2" fmla="*/ 0 w 14"/>
                  <a:gd name="T3" fmla="*/ 5 h 16"/>
                  <a:gd name="T4" fmla="*/ 2 w 14"/>
                  <a:gd name="T5" fmla="*/ 10 h 16"/>
                  <a:gd name="T6" fmla="*/ 6 w 14"/>
                  <a:gd name="T7" fmla="*/ 16 h 16"/>
                  <a:gd name="T8" fmla="*/ 14 w 14"/>
                  <a:gd name="T9" fmla="*/ 10 h 16"/>
                  <a:gd name="T10" fmla="*/ 10 w 14"/>
                  <a:gd name="T11" fmla="*/ 1 h 16"/>
                  <a:gd name="T12" fmla="*/ 9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9" y="0"/>
                    </a:moveTo>
                    <a:lnTo>
                      <a:pt x="0" y="5"/>
                    </a:lnTo>
                    <a:lnTo>
                      <a:pt x="2" y="10"/>
                    </a:lnTo>
                    <a:lnTo>
                      <a:pt x="6" y="16"/>
                    </a:lnTo>
                    <a:lnTo>
                      <a:pt x="14" y="10"/>
                    </a:lnTo>
                    <a:lnTo>
                      <a:pt x="10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1" name="Freeform 74"/>
              <p:cNvSpPr>
                <a:spLocks/>
              </p:cNvSpPr>
              <p:nvPr/>
            </p:nvSpPr>
            <p:spPr bwMode="auto">
              <a:xfrm>
                <a:off x="1767" y="3029"/>
                <a:ext cx="14" cy="16"/>
              </a:xfrm>
              <a:custGeom>
                <a:avLst/>
                <a:gdLst>
                  <a:gd name="T0" fmla="*/ 9 w 14"/>
                  <a:gd name="T1" fmla="*/ 0 h 16"/>
                  <a:gd name="T2" fmla="*/ 0 w 14"/>
                  <a:gd name="T3" fmla="*/ 6 h 16"/>
                  <a:gd name="T4" fmla="*/ 6 w 14"/>
                  <a:gd name="T5" fmla="*/ 16 h 16"/>
                  <a:gd name="T6" fmla="*/ 14 w 14"/>
                  <a:gd name="T7" fmla="*/ 10 h 16"/>
                  <a:gd name="T8" fmla="*/ 9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9" y="0"/>
                    </a:moveTo>
                    <a:lnTo>
                      <a:pt x="0" y="6"/>
                    </a:lnTo>
                    <a:lnTo>
                      <a:pt x="6" y="16"/>
                    </a:lnTo>
                    <a:lnTo>
                      <a:pt x="14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2" name="Freeform 75"/>
              <p:cNvSpPr>
                <a:spLocks/>
              </p:cNvSpPr>
              <p:nvPr/>
            </p:nvSpPr>
            <p:spPr bwMode="auto">
              <a:xfrm>
                <a:off x="1777" y="3050"/>
                <a:ext cx="16" cy="15"/>
              </a:xfrm>
              <a:custGeom>
                <a:avLst/>
                <a:gdLst>
                  <a:gd name="T0" fmla="*/ 10 w 16"/>
                  <a:gd name="T1" fmla="*/ 0 h 15"/>
                  <a:gd name="T2" fmla="*/ 0 w 16"/>
                  <a:gd name="T3" fmla="*/ 5 h 15"/>
                  <a:gd name="T4" fmla="*/ 6 w 16"/>
                  <a:gd name="T5" fmla="*/ 15 h 15"/>
                  <a:gd name="T6" fmla="*/ 16 w 16"/>
                  <a:gd name="T7" fmla="*/ 10 h 15"/>
                  <a:gd name="T8" fmla="*/ 1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0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3" name="Freeform 76"/>
              <p:cNvSpPr>
                <a:spLocks/>
              </p:cNvSpPr>
              <p:nvPr/>
            </p:nvSpPr>
            <p:spPr bwMode="auto">
              <a:xfrm>
                <a:off x="1789" y="3070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5 h 15"/>
                  <a:gd name="T4" fmla="*/ 2 w 14"/>
                  <a:gd name="T5" fmla="*/ 12 h 15"/>
                  <a:gd name="T6" fmla="*/ 4 w 14"/>
                  <a:gd name="T7" fmla="*/ 15 h 15"/>
                  <a:gd name="T8" fmla="*/ 14 w 14"/>
                  <a:gd name="T9" fmla="*/ 10 h 15"/>
                  <a:gd name="T10" fmla="*/ 11 w 14"/>
                  <a:gd name="T11" fmla="*/ 3 h 15"/>
                  <a:gd name="T12" fmla="*/ 10 w 1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10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4" y="15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4" name="Freeform 77"/>
              <p:cNvSpPr>
                <a:spLocks/>
              </p:cNvSpPr>
              <p:nvPr/>
            </p:nvSpPr>
            <p:spPr bwMode="auto">
              <a:xfrm>
                <a:off x="1799" y="3090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5 h 16"/>
                  <a:gd name="T4" fmla="*/ 4 w 14"/>
                  <a:gd name="T5" fmla="*/ 16 h 16"/>
                  <a:gd name="T6" fmla="*/ 14 w 14"/>
                  <a:gd name="T7" fmla="*/ 12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5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5" name="Freeform 78"/>
              <p:cNvSpPr>
                <a:spLocks/>
              </p:cNvSpPr>
              <p:nvPr/>
            </p:nvSpPr>
            <p:spPr bwMode="auto">
              <a:xfrm>
                <a:off x="1809" y="3112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6" name="Freeform 79"/>
              <p:cNvSpPr>
                <a:spLocks/>
              </p:cNvSpPr>
              <p:nvPr/>
            </p:nvSpPr>
            <p:spPr bwMode="auto">
              <a:xfrm>
                <a:off x="1819" y="3132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7" name="Freeform 80"/>
              <p:cNvSpPr>
                <a:spLocks/>
              </p:cNvSpPr>
              <p:nvPr/>
            </p:nvSpPr>
            <p:spPr bwMode="auto">
              <a:xfrm>
                <a:off x="1829" y="3153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5 h 15"/>
                  <a:gd name="T4" fmla="*/ 4 w 14"/>
                  <a:gd name="T5" fmla="*/ 15 h 15"/>
                  <a:gd name="T6" fmla="*/ 14 w 14"/>
                  <a:gd name="T7" fmla="*/ 10 h 15"/>
                  <a:gd name="T8" fmla="*/ 1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0" y="0"/>
                    </a:moveTo>
                    <a:lnTo>
                      <a:pt x="0" y="5"/>
                    </a:lnTo>
                    <a:lnTo>
                      <a:pt x="4" y="15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8" name="Freeform 81"/>
              <p:cNvSpPr>
                <a:spLocks/>
              </p:cNvSpPr>
              <p:nvPr/>
            </p:nvSpPr>
            <p:spPr bwMode="auto">
              <a:xfrm>
                <a:off x="1837" y="3173"/>
                <a:ext cx="16" cy="15"/>
              </a:xfrm>
              <a:custGeom>
                <a:avLst/>
                <a:gdLst>
                  <a:gd name="T0" fmla="*/ 10 w 16"/>
                  <a:gd name="T1" fmla="*/ 0 h 15"/>
                  <a:gd name="T2" fmla="*/ 0 w 16"/>
                  <a:gd name="T3" fmla="*/ 5 h 15"/>
                  <a:gd name="T4" fmla="*/ 4 w 16"/>
                  <a:gd name="T5" fmla="*/ 13 h 15"/>
                  <a:gd name="T6" fmla="*/ 6 w 16"/>
                  <a:gd name="T7" fmla="*/ 15 h 15"/>
                  <a:gd name="T8" fmla="*/ 16 w 16"/>
                  <a:gd name="T9" fmla="*/ 10 h 15"/>
                  <a:gd name="T10" fmla="*/ 13 w 16"/>
                  <a:gd name="T11" fmla="*/ 5 h 15"/>
                  <a:gd name="T12" fmla="*/ 10 w 16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5"/>
                  <a:gd name="T23" fmla="*/ 16 w 1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5">
                    <a:moveTo>
                      <a:pt x="10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16" y="10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9" name="Freeform 82"/>
              <p:cNvSpPr>
                <a:spLocks/>
              </p:cNvSpPr>
              <p:nvPr/>
            </p:nvSpPr>
            <p:spPr bwMode="auto">
              <a:xfrm>
                <a:off x="1847" y="3195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0" name="Freeform 83"/>
              <p:cNvSpPr>
                <a:spLocks/>
              </p:cNvSpPr>
              <p:nvPr/>
            </p:nvSpPr>
            <p:spPr bwMode="auto">
              <a:xfrm>
                <a:off x="1857" y="3215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6 h 16"/>
                  <a:gd name="T6" fmla="*/ 14 w 14"/>
                  <a:gd name="T7" fmla="*/ 11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1" name="Freeform 84"/>
              <p:cNvSpPr>
                <a:spLocks/>
              </p:cNvSpPr>
              <p:nvPr/>
            </p:nvSpPr>
            <p:spPr bwMode="auto">
              <a:xfrm>
                <a:off x="1866" y="3236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5 h 15"/>
                  <a:gd name="T4" fmla="*/ 5 w 15"/>
                  <a:gd name="T5" fmla="*/ 15 h 15"/>
                  <a:gd name="T6" fmla="*/ 15 w 15"/>
                  <a:gd name="T7" fmla="*/ 10 h 15"/>
                  <a:gd name="T8" fmla="*/ 1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0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2" name="Freeform 85"/>
              <p:cNvSpPr>
                <a:spLocks/>
              </p:cNvSpPr>
              <p:nvPr/>
            </p:nvSpPr>
            <p:spPr bwMode="auto">
              <a:xfrm>
                <a:off x="1876" y="3256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5 h 16"/>
                  <a:gd name="T4" fmla="*/ 4 w 14"/>
                  <a:gd name="T5" fmla="*/ 16 h 16"/>
                  <a:gd name="T6" fmla="*/ 14 w 14"/>
                  <a:gd name="T7" fmla="*/ 12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5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3" name="Freeform 86"/>
              <p:cNvSpPr>
                <a:spLocks/>
              </p:cNvSpPr>
              <p:nvPr/>
            </p:nvSpPr>
            <p:spPr bwMode="auto">
              <a:xfrm>
                <a:off x="1886" y="3278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4" name="Freeform 87"/>
              <p:cNvSpPr>
                <a:spLocks/>
              </p:cNvSpPr>
              <p:nvPr/>
            </p:nvSpPr>
            <p:spPr bwMode="auto">
              <a:xfrm>
                <a:off x="1894" y="3299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4 h 15"/>
                  <a:gd name="T4" fmla="*/ 5 w 15"/>
                  <a:gd name="T5" fmla="*/ 15 h 15"/>
                  <a:gd name="T6" fmla="*/ 15 w 15"/>
                  <a:gd name="T7" fmla="*/ 10 h 15"/>
                  <a:gd name="T8" fmla="*/ 1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0" y="0"/>
                    </a:moveTo>
                    <a:lnTo>
                      <a:pt x="0" y="4"/>
                    </a:lnTo>
                    <a:lnTo>
                      <a:pt x="5" y="15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5" name="Freeform 88"/>
              <p:cNvSpPr>
                <a:spLocks/>
              </p:cNvSpPr>
              <p:nvPr/>
            </p:nvSpPr>
            <p:spPr bwMode="auto">
              <a:xfrm>
                <a:off x="1904" y="3319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5 h 15"/>
                  <a:gd name="T4" fmla="*/ 5 w 15"/>
                  <a:gd name="T5" fmla="*/ 15 h 15"/>
                  <a:gd name="T6" fmla="*/ 15 w 15"/>
                  <a:gd name="T7" fmla="*/ 10 h 15"/>
                  <a:gd name="T8" fmla="*/ 1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0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6" name="Freeform 89"/>
              <p:cNvSpPr>
                <a:spLocks/>
              </p:cNvSpPr>
              <p:nvPr/>
            </p:nvSpPr>
            <p:spPr bwMode="auto">
              <a:xfrm>
                <a:off x="1913" y="3341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7" name="Freeform 90"/>
              <p:cNvSpPr>
                <a:spLocks/>
              </p:cNvSpPr>
              <p:nvPr/>
            </p:nvSpPr>
            <p:spPr bwMode="auto">
              <a:xfrm>
                <a:off x="1923" y="3361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4 h 15"/>
                  <a:gd name="T4" fmla="*/ 4 w 14"/>
                  <a:gd name="T5" fmla="*/ 15 h 15"/>
                  <a:gd name="T6" fmla="*/ 14 w 14"/>
                  <a:gd name="T7" fmla="*/ 11 h 15"/>
                  <a:gd name="T8" fmla="*/ 1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0" y="0"/>
                    </a:moveTo>
                    <a:lnTo>
                      <a:pt x="0" y="4"/>
                    </a:lnTo>
                    <a:lnTo>
                      <a:pt x="4" y="15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8" name="Freeform 91"/>
              <p:cNvSpPr>
                <a:spLocks/>
              </p:cNvSpPr>
              <p:nvPr/>
            </p:nvSpPr>
            <p:spPr bwMode="auto">
              <a:xfrm>
                <a:off x="1932" y="3382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9" name="Freeform 92"/>
              <p:cNvSpPr>
                <a:spLocks/>
              </p:cNvSpPr>
              <p:nvPr/>
            </p:nvSpPr>
            <p:spPr bwMode="auto">
              <a:xfrm>
                <a:off x="1942" y="3404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2 w 14"/>
                  <a:gd name="T5" fmla="*/ 11 h 14"/>
                  <a:gd name="T6" fmla="*/ 4 w 14"/>
                  <a:gd name="T7" fmla="*/ 14 h 14"/>
                  <a:gd name="T8" fmla="*/ 14 w 14"/>
                  <a:gd name="T9" fmla="*/ 10 h 14"/>
                  <a:gd name="T10" fmla="*/ 11 w 14"/>
                  <a:gd name="T11" fmla="*/ 3 h 14"/>
                  <a:gd name="T12" fmla="*/ 10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0" name="Freeform 93"/>
              <p:cNvSpPr>
                <a:spLocks/>
              </p:cNvSpPr>
              <p:nvPr/>
            </p:nvSpPr>
            <p:spPr bwMode="auto">
              <a:xfrm>
                <a:off x="1950" y="3424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4 h 15"/>
                  <a:gd name="T4" fmla="*/ 4 w 14"/>
                  <a:gd name="T5" fmla="*/ 15 h 15"/>
                  <a:gd name="T6" fmla="*/ 14 w 14"/>
                  <a:gd name="T7" fmla="*/ 11 h 15"/>
                  <a:gd name="T8" fmla="*/ 1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0" y="0"/>
                    </a:moveTo>
                    <a:lnTo>
                      <a:pt x="0" y="4"/>
                    </a:lnTo>
                    <a:lnTo>
                      <a:pt x="4" y="15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1" name="Freeform 94"/>
              <p:cNvSpPr>
                <a:spLocks/>
              </p:cNvSpPr>
              <p:nvPr/>
            </p:nvSpPr>
            <p:spPr bwMode="auto">
              <a:xfrm>
                <a:off x="1960" y="3445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2" name="Freeform 95"/>
              <p:cNvSpPr>
                <a:spLocks/>
              </p:cNvSpPr>
              <p:nvPr/>
            </p:nvSpPr>
            <p:spPr bwMode="auto">
              <a:xfrm>
                <a:off x="1969" y="3465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6 h 16"/>
                  <a:gd name="T6" fmla="*/ 14 w 14"/>
                  <a:gd name="T7" fmla="*/ 12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3" name="Freeform 96"/>
              <p:cNvSpPr>
                <a:spLocks/>
              </p:cNvSpPr>
              <p:nvPr/>
            </p:nvSpPr>
            <p:spPr bwMode="auto">
              <a:xfrm>
                <a:off x="1979" y="3487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4" name="Freeform 97"/>
              <p:cNvSpPr>
                <a:spLocks/>
              </p:cNvSpPr>
              <p:nvPr/>
            </p:nvSpPr>
            <p:spPr bwMode="auto">
              <a:xfrm>
                <a:off x="1987" y="3508"/>
                <a:ext cx="16" cy="16"/>
              </a:xfrm>
              <a:custGeom>
                <a:avLst/>
                <a:gdLst>
                  <a:gd name="T0" fmla="*/ 10 w 16"/>
                  <a:gd name="T1" fmla="*/ 0 h 16"/>
                  <a:gd name="T2" fmla="*/ 0 w 16"/>
                  <a:gd name="T3" fmla="*/ 4 h 16"/>
                  <a:gd name="T4" fmla="*/ 6 w 16"/>
                  <a:gd name="T5" fmla="*/ 16 h 16"/>
                  <a:gd name="T6" fmla="*/ 6 w 16"/>
                  <a:gd name="T7" fmla="*/ 14 h 16"/>
                  <a:gd name="T8" fmla="*/ 16 w 16"/>
                  <a:gd name="T9" fmla="*/ 10 h 16"/>
                  <a:gd name="T10" fmla="*/ 15 w 16"/>
                  <a:gd name="T11" fmla="*/ 7 h 16"/>
                  <a:gd name="T12" fmla="*/ 10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10" y="0"/>
                    </a:moveTo>
                    <a:lnTo>
                      <a:pt x="0" y="4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5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5" name="Freeform 98"/>
              <p:cNvSpPr>
                <a:spLocks/>
              </p:cNvSpPr>
              <p:nvPr/>
            </p:nvSpPr>
            <p:spPr bwMode="auto">
              <a:xfrm>
                <a:off x="1997" y="3528"/>
                <a:ext cx="15" cy="14"/>
              </a:xfrm>
              <a:custGeom>
                <a:avLst/>
                <a:gdLst>
                  <a:gd name="T0" fmla="*/ 10 w 15"/>
                  <a:gd name="T1" fmla="*/ 0 h 14"/>
                  <a:gd name="T2" fmla="*/ 0 w 15"/>
                  <a:gd name="T3" fmla="*/ 4 h 14"/>
                  <a:gd name="T4" fmla="*/ 5 w 15"/>
                  <a:gd name="T5" fmla="*/ 14 h 14"/>
                  <a:gd name="T6" fmla="*/ 15 w 15"/>
                  <a:gd name="T7" fmla="*/ 10 h 14"/>
                  <a:gd name="T8" fmla="*/ 1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0" y="0"/>
                    </a:moveTo>
                    <a:lnTo>
                      <a:pt x="0" y="4"/>
                    </a:lnTo>
                    <a:lnTo>
                      <a:pt x="5" y="14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6" name="Freeform 99"/>
              <p:cNvSpPr>
                <a:spLocks/>
              </p:cNvSpPr>
              <p:nvPr/>
            </p:nvSpPr>
            <p:spPr bwMode="auto">
              <a:xfrm>
                <a:off x="2007" y="3550"/>
                <a:ext cx="15" cy="14"/>
              </a:xfrm>
              <a:custGeom>
                <a:avLst/>
                <a:gdLst>
                  <a:gd name="T0" fmla="*/ 10 w 15"/>
                  <a:gd name="T1" fmla="*/ 0 h 14"/>
                  <a:gd name="T2" fmla="*/ 0 w 15"/>
                  <a:gd name="T3" fmla="*/ 4 h 14"/>
                  <a:gd name="T4" fmla="*/ 2 w 15"/>
                  <a:gd name="T5" fmla="*/ 8 h 14"/>
                  <a:gd name="T6" fmla="*/ 5 w 15"/>
                  <a:gd name="T7" fmla="*/ 14 h 14"/>
                  <a:gd name="T8" fmla="*/ 15 w 15"/>
                  <a:gd name="T9" fmla="*/ 10 h 14"/>
                  <a:gd name="T10" fmla="*/ 10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5" y="14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7" name="Freeform 100"/>
              <p:cNvSpPr>
                <a:spLocks/>
              </p:cNvSpPr>
              <p:nvPr/>
            </p:nvSpPr>
            <p:spPr bwMode="auto">
              <a:xfrm>
                <a:off x="2016" y="3570"/>
                <a:ext cx="16" cy="15"/>
              </a:xfrm>
              <a:custGeom>
                <a:avLst/>
                <a:gdLst>
                  <a:gd name="T0" fmla="*/ 10 w 16"/>
                  <a:gd name="T1" fmla="*/ 0 h 15"/>
                  <a:gd name="T2" fmla="*/ 0 w 16"/>
                  <a:gd name="T3" fmla="*/ 4 h 15"/>
                  <a:gd name="T4" fmla="*/ 6 w 16"/>
                  <a:gd name="T5" fmla="*/ 15 h 15"/>
                  <a:gd name="T6" fmla="*/ 16 w 16"/>
                  <a:gd name="T7" fmla="*/ 11 h 15"/>
                  <a:gd name="T8" fmla="*/ 1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0" y="0"/>
                    </a:moveTo>
                    <a:lnTo>
                      <a:pt x="0" y="4"/>
                    </a:lnTo>
                    <a:lnTo>
                      <a:pt x="6" y="15"/>
                    </a:lnTo>
                    <a:lnTo>
                      <a:pt x="16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8" name="Freeform 101"/>
              <p:cNvSpPr>
                <a:spLocks/>
              </p:cNvSpPr>
              <p:nvPr/>
            </p:nvSpPr>
            <p:spPr bwMode="auto">
              <a:xfrm>
                <a:off x="2026" y="3591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9" name="Freeform 102"/>
              <p:cNvSpPr>
                <a:spLocks/>
              </p:cNvSpPr>
              <p:nvPr/>
            </p:nvSpPr>
            <p:spPr bwMode="auto">
              <a:xfrm>
                <a:off x="2036" y="3611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3 w 16"/>
                  <a:gd name="T5" fmla="*/ 10 h 14"/>
                  <a:gd name="T6" fmla="*/ 6 w 16"/>
                  <a:gd name="T7" fmla="*/ 14 h 14"/>
                  <a:gd name="T8" fmla="*/ 16 w 16"/>
                  <a:gd name="T9" fmla="*/ 10 h 14"/>
                  <a:gd name="T10" fmla="*/ 11 w 16"/>
                  <a:gd name="T11" fmla="*/ 2 h 14"/>
                  <a:gd name="T12" fmla="*/ 10 w 16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1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0" name="Freeform 103"/>
              <p:cNvSpPr>
                <a:spLocks/>
              </p:cNvSpPr>
              <p:nvPr/>
            </p:nvSpPr>
            <p:spPr bwMode="auto">
              <a:xfrm>
                <a:off x="2046" y="3633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1" name="Freeform 104"/>
              <p:cNvSpPr>
                <a:spLocks/>
              </p:cNvSpPr>
              <p:nvPr/>
            </p:nvSpPr>
            <p:spPr bwMode="auto">
              <a:xfrm>
                <a:off x="2056" y="3653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2" name="Freeform 105"/>
              <p:cNvSpPr>
                <a:spLocks/>
              </p:cNvSpPr>
              <p:nvPr/>
            </p:nvSpPr>
            <p:spPr bwMode="auto">
              <a:xfrm>
                <a:off x="2067" y="3673"/>
                <a:ext cx="15" cy="15"/>
              </a:xfrm>
              <a:custGeom>
                <a:avLst/>
                <a:gdLst>
                  <a:gd name="T0" fmla="*/ 9 w 15"/>
                  <a:gd name="T1" fmla="*/ 0 h 15"/>
                  <a:gd name="T2" fmla="*/ 0 w 15"/>
                  <a:gd name="T3" fmla="*/ 5 h 15"/>
                  <a:gd name="T4" fmla="*/ 6 w 15"/>
                  <a:gd name="T5" fmla="*/ 15 h 15"/>
                  <a:gd name="T6" fmla="*/ 15 w 15"/>
                  <a:gd name="T7" fmla="*/ 10 h 15"/>
                  <a:gd name="T8" fmla="*/ 9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9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5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3" name="Freeform 106"/>
              <p:cNvSpPr>
                <a:spLocks/>
              </p:cNvSpPr>
              <p:nvPr/>
            </p:nvSpPr>
            <p:spPr bwMode="auto">
              <a:xfrm>
                <a:off x="2079" y="3693"/>
                <a:ext cx="13" cy="15"/>
              </a:xfrm>
              <a:custGeom>
                <a:avLst/>
                <a:gdLst>
                  <a:gd name="T0" fmla="*/ 8 w 13"/>
                  <a:gd name="T1" fmla="*/ 0 h 15"/>
                  <a:gd name="T2" fmla="*/ 0 w 13"/>
                  <a:gd name="T3" fmla="*/ 5 h 15"/>
                  <a:gd name="T4" fmla="*/ 0 w 13"/>
                  <a:gd name="T5" fmla="*/ 8 h 15"/>
                  <a:gd name="T6" fmla="*/ 4 w 13"/>
                  <a:gd name="T7" fmla="*/ 15 h 15"/>
                  <a:gd name="T8" fmla="*/ 13 w 13"/>
                  <a:gd name="T9" fmla="*/ 10 h 15"/>
                  <a:gd name="T10" fmla="*/ 8 w 1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5"/>
                  <a:gd name="T20" fmla="*/ 13 w 1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5">
                    <a:moveTo>
                      <a:pt x="8" y="0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13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4" name="Freeform 107"/>
              <p:cNvSpPr>
                <a:spLocks/>
              </p:cNvSpPr>
              <p:nvPr/>
            </p:nvSpPr>
            <p:spPr bwMode="auto">
              <a:xfrm>
                <a:off x="2089" y="3713"/>
                <a:ext cx="15" cy="15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5 h 15"/>
                  <a:gd name="T4" fmla="*/ 3 w 15"/>
                  <a:gd name="T5" fmla="*/ 10 h 15"/>
                  <a:gd name="T6" fmla="*/ 7 w 15"/>
                  <a:gd name="T7" fmla="*/ 15 h 15"/>
                  <a:gd name="T8" fmla="*/ 15 w 15"/>
                  <a:gd name="T9" fmla="*/ 10 h 15"/>
                  <a:gd name="T10" fmla="*/ 11 w 15"/>
                  <a:gd name="T11" fmla="*/ 1 h 15"/>
                  <a:gd name="T12" fmla="*/ 8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8" y="0"/>
                    </a:moveTo>
                    <a:lnTo>
                      <a:pt x="0" y="5"/>
                    </a:lnTo>
                    <a:lnTo>
                      <a:pt x="3" y="10"/>
                    </a:lnTo>
                    <a:lnTo>
                      <a:pt x="7" y="15"/>
                    </a:lnTo>
                    <a:lnTo>
                      <a:pt x="15" y="10"/>
                    </a:lnTo>
                    <a:lnTo>
                      <a:pt x="1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5" name="Freeform 108"/>
              <p:cNvSpPr>
                <a:spLocks/>
              </p:cNvSpPr>
              <p:nvPr/>
            </p:nvSpPr>
            <p:spPr bwMode="auto">
              <a:xfrm>
                <a:off x="2102" y="3731"/>
                <a:ext cx="14" cy="16"/>
              </a:xfrm>
              <a:custGeom>
                <a:avLst/>
                <a:gdLst>
                  <a:gd name="T0" fmla="*/ 8 w 14"/>
                  <a:gd name="T1" fmla="*/ 0 h 16"/>
                  <a:gd name="T2" fmla="*/ 0 w 14"/>
                  <a:gd name="T3" fmla="*/ 6 h 16"/>
                  <a:gd name="T4" fmla="*/ 1 w 14"/>
                  <a:gd name="T5" fmla="*/ 9 h 16"/>
                  <a:gd name="T6" fmla="*/ 5 w 14"/>
                  <a:gd name="T7" fmla="*/ 16 h 16"/>
                  <a:gd name="T8" fmla="*/ 14 w 14"/>
                  <a:gd name="T9" fmla="*/ 9 h 16"/>
                  <a:gd name="T10" fmla="*/ 10 w 14"/>
                  <a:gd name="T11" fmla="*/ 0 h 16"/>
                  <a:gd name="T12" fmla="*/ 8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8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5" y="16"/>
                    </a:lnTo>
                    <a:lnTo>
                      <a:pt x="14" y="9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6" name="Freeform 109"/>
              <p:cNvSpPr>
                <a:spLocks/>
              </p:cNvSpPr>
              <p:nvPr/>
            </p:nvSpPr>
            <p:spPr bwMode="auto">
              <a:xfrm>
                <a:off x="2114" y="3750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0 w 16"/>
                  <a:gd name="T3" fmla="*/ 7 h 16"/>
                  <a:gd name="T4" fmla="*/ 8 w 16"/>
                  <a:gd name="T5" fmla="*/ 16 h 16"/>
                  <a:gd name="T6" fmla="*/ 16 w 16"/>
                  <a:gd name="T7" fmla="*/ 8 h 16"/>
                  <a:gd name="T8" fmla="*/ 9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9" y="0"/>
                    </a:moveTo>
                    <a:lnTo>
                      <a:pt x="0" y="7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7" name="Freeform 110"/>
              <p:cNvSpPr>
                <a:spLocks/>
              </p:cNvSpPr>
              <p:nvPr/>
            </p:nvSpPr>
            <p:spPr bwMode="auto">
              <a:xfrm>
                <a:off x="2129" y="3767"/>
                <a:ext cx="17" cy="16"/>
              </a:xfrm>
              <a:custGeom>
                <a:avLst/>
                <a:gdLst>
                  <a:gd name="T0" fmla="*/ 8 w 17"/>
                  <a:gd name="T1" fmla="*/ 0 h 16"/>
                  <a:gd name="T2" fmla="*/ 0 w 17"/>
                  <a:gd name="T3" fmla="*/ 7 h 16"/>
                  <a:gd name="T4" fmla="*/ 4 w 17"/>
                  <a:gd name="T5" fmla="*/ 13 h 16"/>
                  <a:gd name="T6" fmla="*/ 8 w 17"/>
                  <a:gd name="T7" fmla="*/ 16 h 16"/>
                  <a:gd name="T8" fmla="*/ 17 w 17"/>
                  <a:gd name="T9" fmla="*/ 7 h 16"/>
                  <a:gd name="T10" fmla="*/ 13 w 17"/>
                  <a:gd name="T11" fmla="*/ 4 h 16"/>
                  <a:gd name="T12" fmla="*/ 8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6"/>
                  <a:gd name="T23" fmla="*/ 17 w 1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6">
                    <a:moveTo>
                      <a:pt x="8" y="0"/>
                    </a:moveTo>
                    <a:lnTo>
                      <a:pt x="0" y="7"/>
                    </a:lnTo>
                    <a:lnTo>
                      <a:pt x="4" y="13"/>
                    </a:lnTo>
                    <a:lnTo>
                      <a:pt x="8" y="16"/>
                    </a:lnTo>
                    <a:lnTo>
                      <a:pt x="17" y="7"/>
                    </a:lnTo>
                    <a:lnTo>
                      <a:pt x="1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8" name="Freeform 111"/>
              <p:cNvSpPr>
                <a:spLocks/>
              </p:cNvSpPr>
              <p:nvPr/>
            </p:nvSpPr>
            <p:spPr bwMode="auto">
              <a:xfrm>
                <a:off x="2146" y="3783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6 w 16"/>
                  <a:gd name="T5" fmla="*/ 14 h 16"/>
                  <a:gd name="T6" fmla="*/ 8 w 16"/>
                  <a:gd name="T7" fmla="*/ 16 h 16"/>
                  <a:gd name="T8" fmla="*/ 16 w 16"/>
                  <a:gd name="T9" fmla="*/ 7 h 16"/>
                  <a:gd name="T10" fmla="*/ 14 w 16"/>
                  <a:gd name="T11" fmla="*/ 6 h 16"/>
                  <a:gd name="T12" fmla="*/ 8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8" y="0"/>
                    </a:moveTo>
                    <a:lnTo>
                      <a:pt x="0" y="8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6" y="7"/>
                    </a:lnTo>
                    <a:lnTo>
                      <a:pt x="14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9" name="Freeform 112"/>
              <p:cNvSpPr>
                <a:spLocks/>
              </p:cNvSpPr>
              <p:nvPr/>
            </p:nvSpPr>
            <p:spPr bwMode="auto">
              <a:xfrm>
                <a:off x="2163" y="3797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0 w 16"/>
                  <a:gd name="T3" fmla="*/ 9 h 16"/>
                  <a:gd name="T4" fmla="*/ 6 w 16"/>
                  <a:gd name="T5" fmla="*/ 13 h 16"/>
                  <a:gd name="T6" fmla="*/ 11 w 16"/>
                  <a:gd name="T7" fmla="*/ 16 h 16"/>
                  <a:gd name="T8" fmla="*/ 16 w 16"/>
                  <a:gd name="T9" fmla="*/ 6 h 16"/>
                  <a:gd name="T10" fmla="*/ 14 w 16"/>
                  <a:gd name="T11" fmla="*/ 4 h 16"/>
                  <a:gd name="T12" fmla="*/ 7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7" y="0"/>
                    </a:moveTo>
                    <a:lnTo>
                      <a:pt x="0" y="9"/>
                    </a:lnTo>
                    <a:lnTo>
                      <a:pt x="6" y="13"/>
                    </a:lnTo>
                    <a:lnTo>
                      <a:pt x="11" y="1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0" name="Freeform 113"/>
              <p:cNvSpPr>
                <a:spLocks/>
              </p:cNvSpPr>
              <p:nvPr/>
            </p:nvSpPr>
            <p:spPr bwMode="auto">
              <a:xfrm>
                <a:off x="2184" y="3809"/>
                <a:ext cx="15" cy="12"/>
              </a:xfrm>
              <a:custGeom>
                <a:avLst/>
                <a:gdLst>
                  <a:gd name="T0" fmla="*/ 5 w 15"/>
                  <a:gd name="T1" fmla="*/ 0 h 12"/>
                  <a:gd name="T2" fmla="*/ 0 w 15"/>
                  <a:gd name="T3" fmla="*/ 10 h 12"/>
                  <a:gd name="T4" fmla="*/ 0 w 15"/>
                  <a:gd name="T5" fmla="*/ 10 h 12"/>
                  <a:gd name="T6" fmla="*/ 5 w 15"/>
                  <a:gd name="T7" fmla="*/ 11 h 12"/>
                  <a:gd name="T8" fmla="*/ 12 w 15"/>
                  <a:gd name="T9" fmla="*/ 12 h 12"/>
                  <a:gd name="T10" fmla="*/ 15 w 15"/>
                  <a:gd name="T11" fmla="*/ 2 h 12"/>
                  <a:gd name="T12" fmla="*/ 5 w 15"/>
                  <a:gd name="T13" fmla="*/ 0 h 12"/>
                  <a:gd name="T14" fmla="*/ 5 w 15"/>
                  <a:gd name="T15" fmla="*/ 5 h 12"/>
                  <a:gd name="T16" fmla="*/ 9 w 15"/>
                  <a:gd name="T17" fmla="*/ 1 h 12"/>
                  <a:gd name="T18" fmla="*/ 5 w 15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2"/>
                  <a:gd name="T32" fmla="*/ 15 w 1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2">
                    <a:moveTo>
                      <a:pt x="5" y="0"/>
                    </a:moveTo>
                    <a:lnTo>
                      <a:pt x="0" y="10"/>
                    </a:lnTo>
                    <a:lnTo>
                      <a:pt x="5" y="11"/>
                    </a:lnTo>
                    <a:lnTo>
                      <a:pt x="12" y="12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1" name="Freeform 114"/>
              <p:cNvSpPr>
                <a:spLocks/>
              </p:cNvSpPr>
              <p:nvPr/>
            </p:nvSpPr>
            <p:spPr bwMode="auto">
              <a:xfrm>
                <a:off x="2209" y="3811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12 h 12"/>
                  <a:gd name="T4" fmla="*/ 7 w 13"/>
                  <a:gd name="T5" fmla="*/ 12 h 12"/>
                  <a:gd name="T6" fmla="*/ 13 w 13"/>
                  <a:gd name="T7" fmla="*/ 10 h 12"/>
                  <a:gd name="T8" fmla="*/ 10 w 13"/>
                  <a:gd name="T9" fmla="*/ 0 h 12"/>
                  <a:gd name="T10" fmla="*/ 7 w 13"/>
                  <a:gd name="T11" fmla="*/ 0 h 12"/>
                  <a:gd name="T12" fmla="*/ 0 w 13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0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13" y="1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2" name="Freeform 115"/>
              <p:cNvSpPr>
                <a:spLocks/>
              </p:cNvSpPr>
              <p:nvPr/>
            </p:nvSpPr>
            <p:spPr bwMode="auto">
              <a:xfrm>
                <a:off x="2229" y="3801"/>
                <a:ext cx="15" cy="15"/>
              </a:xfrm>
              <a:custGeom>
                <a:avLst/>
                <a:gdLst>
                  <a:gd name="T0" fmla="*/ 0 w 15"/>
                  <a:gd name="T1" fmla="*/ 6 h 15"/>
                  <a:gd name="T2" fmla="*/ 5 w 15"/>
                  <a:gd name="T3" fmla="*/ 15 h 15"/>
                  <a:gd name="T4" fmla="*/ 14 w 15"/>
                  <a:gd name="T5" fmla="*/ 12 h 15"/>
                  <a:gd name="T6" fmla="*/ 15 w 15"/>
                  <a:gd name="T7" fmla="*/ 9 h 15"/>
                  <a:gd name="T8" fmla="*/ 8 w 15"/>
                  <a:gd name="T9" fmla="*/ 0 h 15"/>
                  <a:gd name="T10" fmla="*/ 5 w 15"/>
                  <a:gd name="T11" fmla="*/ 3 h 15"/>
                  <a:gd name="T12" fmla="*/ 0 w 15"/>
                  <a:gd name="T13" fmla="*/ 6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6"/>
                    </a:moveTo>
                    <a:lnTo>
                      <a:pt x="5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3" name="Freeform 116"/>
              <p:cNvSpPr>
                <a:spLocks/>
              </p:cNvSpPr>
              <p:nvPr/>
            </p:nvSpPr>
            <p:spPr bwMode="auto">
              <a:xfrm>
                <a:off x="2244" y="3786"/>
                <a:ext cx="18" cy="15"/>
              </a:xfrm>
              <a:custGeom>
                <a:avLst/>
                <a:gdLst>
                  <a:gd name="T0" fmla="*/ 0 w 18"/>
                  <a:gd name="T1" fmla="*/ 8 h 15"/>
                  <a:gd name="T2" fmla="*/ 9 w 18"/>
                  <a:gd name="T3" fmla="*/ 15 h 15"/>
                  <a:gd name="T4" fmla="*/ 18 w 18"/>
                  <a:gd name="T5" fmla="*/ 7 h 15"/>
                  <a:gd name="T6" fmla="*/ 9 w 18"/>
                  <a:gd name="T7" fmla="*/ 0 h 15"/>
                  <a:gd name="T8" fmla="*/ 0 w 18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0" y="8"/>
                    </a:moveTo>
                    <a:lnTo>
                      <a:pt x="9" y="15"/>
                    </a:lnTo>
                    <a:lnTo>
                      <a:pt x="18" y="7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4" name="Freeform 117"/>
              <p:cNvSpPr>
                <a:spLocks/>
              </p:cNvSpPr>
              <p:nvPr/>
            </p:nvSpPr>
            <p:spPr bwMode="auto">
              <a:xfrm>
                <a:off x="2259" y="3767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5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5" name="Freeform 118"/>
              <p:cNvSpPr>
                <a:spLocks/>
              </p:cNvSpPr>
              <p:nvPr/>
            </p:nvSpPr>
            <p:spPr bwMode="auto">
              <a:xfrm>
                <a:off x="2270" y="3748"/>
                <a:ext cx="14" cy="15"/>
              </a:xfrm>
              <a:custGeom>
                <a:avLst/>
                <a:gdLst>
                  <a:gd name="T0" fmla="*/ 0 w 14"/>
                  <a:gd name="T1" fmla="*/ 10 h 15"/>
                  <a:gd name="T2" fmla="*/ 9 w 14"/>
                  <a:gd name="T3" fmla="*/ 15 h 15"/>
                  <a:gd name="T4" fmla="*/ 14 w 14"/>
                  <a:gd name="T5" fmla="*/ 5 h 15"/>
                  <a:gd name="T6" fmla="*/ 6 w 14"/>
                  <a:gd name="T7" fmla="*/ 0 h 15"/>
                  <a:gd name="T8" fmla="*/ 0 w 14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0"/>
                    </a:moveTo>
                    <a:lnTo>
                      <a:pt x="9" y="15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6" name="Freeform 119"/>
              <p:cNvSpPr>
                <a:spLocks/>
              </p:cNvSpPr>
              <p:nvPr/>
            </p:nvSpPr>
            <p:spPr bwMode="auto">
              <a:xfrm>
                <a:off x="2280" y="3727"/>
                <a:ext cx="14" cy="17"/>
              </a:xfrm>
              <a:custGeom>
                <a:avLst/>
                <a:gdLst>
                  <a:gd name="T0" fmla="*/ 0 w 14"/>
                  <a:gd name="T1" fmla="*/ 11 h 17"/>
                  <a:gd name="T2" fmla="*/ 9 w 14"/>
                  <a:gd name="T3" fmla="*/ 16 h 17"/>
                  <a:gd name="T4" fmla="*/ 10 w 14"/>
                  <a:gd name="T5" fmla="*/ 17 h 17"/>
                  <a:gd name="T6" fmla="*/ 14 w 14"/>
                  <a:gd name="T7" fmla="*/ 4 h 17"/>
                  <a:gd name="T8" fmla="*/ 4 w 14"/>
                  <a:gd name="T9" fmla="*/ 0 h 17"/>
                  <a:gd name="T10" fmla="*/ 2 w 14"/>
                  <a:gd name="T11" fmla="*/ 9 h 17"/>
                  <a:gd name="T12" fmla="*/ 0 w 14"/>
                  <a:gd name="T13" fmla="*/ 11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7"/>
                  <a:gd name="T23" fmla="*/ 14 w 1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7">
                    <a:moveTo>
                      <a:pt x="0" y="11"/>
                    </a:moveTo>
                    <a:lnTo>
                      <a:pt x="9" y="16"/>
                    </a:lnTo>
                    <a:lnTo>
                      <a:pt x="10" y="17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7" name="Freeform 120"/>
              <p:cNvSpPr>
                <a:spLocks/>
              </p:cNvSpPr>
              <p:nvPr/>
            </p:nvSpPr>
            <p:spPr bwMode="auto">
              <a:xfrm>
                <a:off x="2289" y="3707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3 w 15"/>
                  <a:gd name="T5" fmla="*/ 11 h 14"/>
                  <a:gd name="T6" fmla="*/ 15 w 15"/>
                  <a:gd name="T7" fmla="*/ 4 h 14"/>
                  <a:gd name="T8" fmla="*/ 5 w 15"/>
                  <a:gd name="T9" fmla="*/ 0 h 14"/>
                  <a:gd name="T10" fmla="*/ 3 w 15"/>
                  <a:gd name="T11" fmla="*/ 7 h 14"/>
                  <a:gd name="T12" fmla="*/ 0 w 15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3" y="11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3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8" name="Freeform 121"/>
              <p:cNvSpPr>
                <a:spLocks/>
              </p:cNvSpPr>
              <p:nvPr/>
            </p:nvSpPr>
            <p:spPr bwMode="auto">
              <a:xfrm>
                <a:off x="2299" y="3686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1 w 14"/>
                  <a:gd name="T5" fmla="*/ 11 h 14"/>
                  <a:gd name="T6" fmla="*/ 14 w 14"/>
                  <a:gd name="T7" fmla="*/ 4 h 14"/>
                  <a:gd name="T8" fmla="*/ 4 w 14"/>
                  <a:gd name="T9" fmla="*/ 0 h 14"/>
                  <a:gd name="T10" fmla="*/ 3 w 14"/>
                  <a:gd name="T11" fmla="*/ 2 h 14"/>
                  <a:gd name="T12" fmla="*/ 0 w 14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1" y="11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9" name="Freeform 122"/>
              <p:cNvSpPr>
                <a:spLocks/>
              </p:cNvSpPr>
              <p:nvPr/>
            </p:nvSpPr>
            <p:spPr bwMode="auto">
              <a:xfrm>
                <a:off x="2307" y="3665"/>
                <a:ext cx="16" cy="15"/>
              </a:xfrm>
              <a:custGeom>
                <a:avLst/>
                <a:gdLst>
                  <a:gd name="T0" fmla="*/ 0 w 16"/>
                  <a:gd name="T1" fmla="*/ 10 h 15"/>
                  <a:gd name="T2" fmla="*/ 10 w 16"/>
                  <a:gd name="T3" fmla="*/ 15 h 15"/>
                  <a:gd name="T4" fmla="*/ 15 w 16"/>
                  <a:gd name="T5" fmla="*/ 9 h 15"/>
                  <a:gd name="T6" fmla="*/ 16 w 16"/>
                  <a:gd name="T7" fmla="*/ 5 h 15"/>
                  <a:gd name="T8" fmla="*/ 6 w 16"/>
                  <a:gd name="T9" fmla="*/ 0 h 15"/>
                  <a:gd name="T10" fmla="*/ 6 w 16"/>
                  <a:gd name="T11" fmla="*/ 0 h 15"/>
                  <a:gd name="T12" fmla="*/ 0 w 16"/>
                  <a:gd name="T13" fmla="*/ 1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5"/>
                  <a:gd name="T23" fmla="*/ 16 w 1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5">
                    <a:moveTo>
                      <a:pt x="0" y="10"/>
                    </a:moveTo>
                    <a:lnTo>
                      <a:pt x="10" y="15"/>
                    </a:lnTo>
                    <a:lnTo>
                      <a:pt x="15" y="9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0" name="Freeform 123"/>
              <p:cNvSpPr>
                <a:spLocks/>
              </p:cNvSpPr>
              <p:nvPr/>
            </p:nvSpPr>
            <p:spPr bwMode="auto">
              <a:xfrm>
                <a:off x="2317" y="3644"/>
                <a:ext cx="16" cy="14"/>
              </a:xfrm>
              <a:custGeom>
                <a:avLst/>
                <a:gdLst>
                  <a:gd name="T0" fmla="*/ 0 w 16"/>
                  <a:gd name="T1" fmla="*/ 10 h 14"/>
                  <a:gd name="T2" fmla="*/ 10 w 16"/>
                  <a:gd name="T3" fmla="*/ 14 h 14"/>
                  <a:gd name="T4" fmla="*/ 16 w 16"/>
                  <a:gd name="T5" fmla="*/ 4 h 14"/>
                  <a:gd name="T6" fmla="*/ 6 w 16"/>
                  <a:gd name="T7" fmla="*/ 0 h 14"/>
                  <a:gd name="T8" fmla="*/ 0 w 16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1" name="Freeform 124"/>
              <p:cNvSpPr>
                <a:spLocks/>
              </p:cNvSpPr>
              <p:nvPr/>
            </p:nvSpPr>
            <p:spPr bwMode="auto">
              <a:xfrm>
                <a:off x="2329" y="3624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5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2" name="Freeform 125"/>
              <p:cNvSpPr>
                <a:spLocks/>
              </p:cNvSpPr>
              <p:nvPr/>
            </p:nvSpPr>
            <p:spPr bwMode="auto">
              <a:xfrm>
                <a:off x="2340" y="3604"/>
                <a:ext cx="16" cy="16"/>
              </a:xfrm>
              <a:custGeom>
                <a:avLst/>
                <a:gdLst>
                  <a:gd name="T0" fmla="*/ 0 w 16"/>
                  <a:gd name="T1" fmla="*/ 10 h 16"/>
                  <a:gd name="T2" fmla="*/ 9 w 16"/>
                  <a:gd name="T3" fmla="*/ 16 h 16"/>
                  <a:gd name="T4" fmla="*/ 16 w 16"/>
                  <a:gd name="T5" fmla="*/ 6 h 16"/>
                  <a:gd name="T6" fmla="*/ 7 w 16"/>
                  <a:gd name="T7" fmla="*/ 0 h 16"/>
                  <a:gd name="T8" fmla="*/ 0 w 16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0"/>
                    </a:moveTo>
                    <a:lnTo>
                      <a:pt x="9" y="16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3" name="Freeform 126"/>
              <p:cNvSpPr>
                <a:spLocks/>
              </p:cNvSpPr>
              <p:nvPr/>
            </p:nvSpPr>
            <p:spPr bwMode="auto">
              <a:xfrm>
                <a:off x="2354" y="3587"/>
                <a:ext cx="18" cy="16"/>
              </a:xfrm>
              <a:custGeom>
                <a:avLst/>
                <a:gdLst>
                  <a:gd name="T0" fmla="*/ 0 w 18"/>
                  <a:gd name="T1" fmla="*/ 7 h 16"/>
                  <a:gd name="T2" fmla="*/ 9 w 18"/>
                  <a:gd name="T3" fmla="*/ 16 h 16"/>
                  <a:gd name="T4" fmla="*/ 18 w 18"/>
                  <a:gd name="T5" fmla="*/ 8 h 16"/>
                  <a:gd name="T6" fmla="*/ 9 w 18"/>
                  <a:gd name="T7" fmla="*/ 0 h 16"/>
                  <a:gd name="T8" fmla="*/ 0 w 18"/>
                  <a:gd name="T9" fmla="*/ 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6"/>
                  <a:gd name="T17" fmla="*/ 18 w 1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6">
                    <a:moveTo>
                      <a:pt x="0" y="7"/>
                    </a:moveTo>
                    <a:lnTo>
                      <a:pt x="9" y="16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4" name="Freeform 127"/>
              <p:cNvSpPr>
                <a:spLocks/>
              </p:cNvSpPr>
              <p:nvPr/>
            </p:nvSpPr>
            <p:spPr bwMode="auto">
              <a:xfrm>
                <a:off x="2374" y="3574"/>
                <a:ext cx="15" cy="16"/>
              </a:xfrm>
              <a:custGeom>
                <a:avLst/>
                <a:gdLst>
                  <a:gd name="T0" fmla="*/ 0 w 15"/>
                  <a:gd name="T1" fmla="*/ 6 h 16"/>
                  <a:gd name="T2" fmla="*/ 5 w 15"/>
                  <a:gd name="T3" fmla="*/ 16 h 16"/>
                  <a:gd name="T4" fmla="*/ 15 w 15"/>
                  <a:gd name="T5" fmla="*/ 11 h 16"/>
                  <a:gd name="T6" fmla="*/ 10 w 15"/>
                  <a:gd name="T7" fmla="*/ 7 h 16"/>
                  <a:gd name="T8" fmla="*/ 10 w 15"/>
                  <a:gd name="T9" fmla="*/ 13 h 16"/>
                  <a:gd name="T10" fmla="*/ 15 w 15"/>
                  <a:gd name="T11" fmla="*/ 10 h 16"/>
                  <a:gd name="T12" fmla="*/ 12 w 15"/>
                  <a:gd name="T13" fmla="*/ 0 h 16"/>
                  <a:gd name="T14" fmla="*/ 10 w 15"/>
                  <a:gd name="T15" fmla="*/ 1 h 16"/>
                  <a:gd name="T16" fmla="*/ 6 w 15"/>
                  <a:gd name="T17" fmla="*/ 3 h 16"/>
                  <a:gd name="T18" fmla="*/ 0 w 15"/>
                  <a:gd name="T19" fmla="*/ 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6"/>
                  <a:gd name="T32" fmla="*/ 15 w 15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6">
                    <a:moveTo>
                      <a:pt x="0" y="6"/>
                    </a:moveTo>
                    <a:lnTo>
                      <a:pt x="5" y="16"/>
                    </a:lnTo>
                    <a:lnTo>
                      <a:pt x="15" y="11"/>
                    </a:lnTo>
                    <a:lnTo>
                      <a:pt x="10" y="7"/>
                    </a:lnTo>
                    <a:lnTo>
                      <a:pt x="10" y="13"/>
                    </a:lnTo>
                    <a:lnTo>
                      <a:pt x="15" y="1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5" name="Freeform 128"/>
              <p:cNvSpPr>
                <a:spLocks/>
              </p:cNvSpPr>
              <p:nvPr/>
            </p:nvSpPr>
            <p:spPr bwMode="auto">
              <a:xfrm>
                <a:off x="2399" y="3571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11 h 13"/>
                  <a:gd name="T4" fmla="*/ 4 w 10"/>
                  <a:gd name="T5" fmla="*/ 11 h 13"/>
                  <a:gd name="T6" fmla="*/ 10 w 10"/>
                  <a:gd name="T7" fmla="*/ 13 h 13"/>
                  <a:gd name="T8" fmla="*/ 10 w 10"/>
                  <a:gd name="T9" fmla="*/ 1 h 13"/>
                  <a:gd name="T10" fmla="*/ 4 w 10"/>
                  <a:gd name="T11" fmla="*/ 0 h 13"/>
                  <a:gd name="T12" fmla="*/ 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0" y="0"/>
                    </a:moveTo>
                    <a:lnTo>
                      <a:pt x="0" y="11"/>
                    </a:lnTo>
                    <a:lnTo>
                      <a:pt x="4" y="11"/>
                    </a:lnTo>
                    <a:lnTo>
                      <a:pt x="10" y="1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6" name="Freeform 129"/>
              <p:cNvSpPr>
                <a:spLocks/>
              </p:cNvSpPr>
              <p:nvPr/>
            </p:nvSpPr>
            <p:spPr bwMode="auto">
              <a:xfrm>
                <a:off x="2419" y="3575"/>
                <a:ext cx="14" cy="15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10 h 15"/>
                  <a:gd name="T4" fmla="*/ 4 w 14"/>
                  <a:gd name="T5" fmla="*/ 12 h 15"/>
                  <a:gd name="T6" fmla="*/ 4 w 14"/>
                  <a:gd name="T7" fmla="*/ 6 h 15"/>
                  <a:gd name="T8" fmla="*/ 0 w 14"/>
                  <a:gd name="T9" fmla="*/ 10 h 15"/>
                  <a:gd name="T10" fmla="*/ 8 w 14"/>
                  <a:gd name="T11" fmla="*/ 15 h 15"/>
                  <a:gd name="T12" fmla="*/ 14 w 14"/>
                  <a:gd name="T13" fmla="*/ 6 h 15"/>
                  <a:gd name="T14" fmla="*/ 8 w 14"/>
                  <a:gd name="T15" fmla="*/ 2 h 15"/>
                  <a:gd name="T16" fmla="*/ 4 w 14"/>
                  <a:gd name="T17" fmla="*/ 0 h 15"/>
                  <a:gd name="T18" fmla="*/ 3 w 14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5"/>
                  <a:gd name="T32" fmla="*/ 14 w 1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5">
                    <a:moveTo>
                      <a:pt x="3" y="0"/>
                    </a:moveTo>
                    <a:lnTo>
                      <a:pt x="0" y="10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7" name="Freeform 130"/>
              <p:cNvSpPr>
                <a:spLocks/>
              </p:cNvSpPr>
              <p:nvPr/>
            </p:nvSpPr>
            <p:spPr bwMode="auto">
              <a:xfrm>
                <a:off x="2436" y="3588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0 w 17"/>
                  <a:gd name="T3" fmla="*/ 9 h 17"/>
                  <a:gd name="T4" fmla="*/ 1 w 17"/>
                  <a:gd name="T5" fmla="*/ 12 h 17"/>
                  <a:gd name="T6" fmla="*/ 8 w 17"/>
                  <a:gd name="T7" fmla="*/ 17 h 17"/>
                  <a:gd name="T8" fmla="*/ 17 w 17"/>
                  <a:gd name="T9" fmla="*/ 9 h 17"/>
                  <a:gd name="T10" fmla="*/ 10 w 17"/>
                  <a:gd name="T11" fmla="*/ 3 h 17"/>
                  <a:gd name="T12" fmla="*/ 7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7" y="0"/>
                    </a:moveTo>
                    <a:lnTo>
                      <a:pt x="0" y="9"/>
                    </a:lnTo>
                    <a:lnTo>
                      <a:pt x="1" y="12"/>
                    </a:lnTo>
                    <a:lnTo>
                      <a:pt x="8" y="17"/>
                    </a:lnTo>
                    <a:lnTo>
                      <a:pt x="17" y="9"/>
                    </a:lnTo>
                    <a:lnTo>
                      <a:pt x="1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8" name="Freeform 131"/>
              <p:cNvSpPr>
                <a:spLocks/>
              </p:cNvSpPr>
              <p:nvPr/>
            </p:nvSpPr>
            <p:spPr bwMode="auto">
              <a:xfrm>
                <a:off x="2452" y="3605"/>
                <a:ext cx="15" cy="16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4 w 15"/>
                  <a:gd name="T5" fmla="*/ 13 h 16"/>
                  <a:gd name="T6" fmla="*/ 7 w 15"/>
                  <a:gd name="T7" fmla="*/ 16 h 16"/>
                  <a:gd name="T8" fmla="*/ 15 w 15"/>
                  <a:gd name="T9" fmla="*/ 9 h 16"/>
                  <a:gd name="T10" fmla="*/ 12 w 15"/>
                  <a:gd name="T11" fmla="*/ 5 h 16"/>
                  <a:gd name="T12" fmla="*/ 8 w 15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6"/>
                  <a:gd name="T23" fmla="*/ 15 w 1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6">
                    <a:moveTo>
                      <a:pt x="8" y="0"/>
                    </a:moveTo>
                    <a:lnTo>
                      <a:pt x="0" y="8"/>
                    </a:lnTo>
                    <a:lnTo>
                      <a:pt x="4" y="13"/>
                    </a:lnTo>
                    <a:lnTo>
                      <a:pt x="7" y="16"/>
                    </a:lnTo>
                    <a:lnTo>
                      <a:pt x="15" y="9"/>
                    </a:lnTo>
                    <a:lnTo>
                      <a:pt x="12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9" name="Freeform 132"/>
              <p:cNvSpPr>
                <a:spLocks/>
              </p:cNvSpPr>
              <p:nvPr/>
            </p:nvSpPr>
            <p:spPr bwMode="auto">
              <a:xfrm>
                <a:off x="2466" y="3623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7 h 17"/>
                  <a:gd name="T4" fmla="*/ 7 w 16"/>
                  <a:gd name="T5" fmla="*/ 17 h 17"/>
                  <a:gd name="T6" fmla="*/ 7 w 16"/>
                  <a:gd name="T7" fmla="*/ 15 h 17"/>
                  <a:gd name="T8" fmla="*/ 16 w 16"/>
                  <a:gd name="T9" fmla="*/ 10 h 17"/>
                  <a:gd name="T10" fmla="*/ 16 w 16"/>
                  <a:gd name="T11" fmla="*/ 8 h 17"/>
                  <a:gd name="T12" fmla="*/ 8 w 1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8" y="0"/>
                    </a:moveTo>
                    <a:lnTo>
                      <a:pt x="0" y="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0" name="Freeform 133"/>
              <p:cNvSpPr>
                <a:spLocks/>
              </p:cNvSpPr>
              <p:nvPr/>
            </p:nvSpPr>
            <p:spPr bwMode="auto">
              <a:xfrm>
                <a:off x="2479" y="3643"/>
                <a:ext cx="14" cy="15"/>
              </a:xfrm>
              <a:custGeom>
                <a:avLst/>
                <a:gdLst>
                  <a:gd name="T0" fmla="*/ 8 w 14"/>
                  <a:gd name="T1" fmla="*/ 0 h 15"/>
                  <a:gd name="T2" fmla="*/ 0 w 14"/>
                  <a:gd name="T3" fmla="*/ 5 h 15"/>
                  <a:gd name="T4" fmla="*/ 5 w 14"/>
                  <a:gd name="T5" fmla="*/ 15 h 15"/>
                  <a:gd name="T6" fmla="*/ 14 w 14"/>
                  <a:gd name="T7" fmla="*/ 10 h 15"/>
                  <a:gd name="T8" fmla="*/ 8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8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1" name="Freeform 134"/>
              <p:cNvSpPr>
                <a:spLocks/>
              </p:cNvSpPr>
              <p:nvPr/>
            </p:nvSpPr>
            <p:spPr bwMode="auto">
              <a:xfrm>
                <a:off x="2490" y="3663"/>
                <a:ext cx="14" cy="15"/>
              </a:xfrm>
              <a:custGeom>
                <a:avLst/>
                <a:gdLst>
                  <a:gd name="T0" fmla="*/ 9 w 14"/>
                  <a:gd name="T1" fmla="*/ 0 h 15"/>
                  <a:gd name="T2" fmla="*/ 0 w 14"/>
                  <a:gd name="T3" fmla="*/ 5 h 15"/>
                  <a:gd name="T4" fmla="*/ 6 w 14"/>
                  <a:gd name="T5" fmla="*/ 15 h 15"/>
                  <a:gd name="T6" fmla="*/ 14 w 14"/>
                  <a:gd name="T7" fmla="*/ 10 h 15"/>
                  <a:gd name="T8" fmla="*/ 9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9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4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2" name="Freeform 135"/>
              <p:cNvSpPr>
                <a:spLocks/>
              </p:cNvSpPr>
              <p:nvPr/>
            </p:nvSpPr>
            <p:spPr bwMode="auto">
              <a:xfrm>
                <a:off x="2500" y="3684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3" name="Freeform 136"/>
              <p:cNvSpPr>
                <a:spLocks/>
              </p:cNvSpPr>
              <p:nvPr/>
            </p:nvSpPr>
            <p:spPr bwMode="auto">
              <a:xfrm>
                <a:off x="2510" y="3704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3 w 16"/>
                  <a:gd name="T5" fmla="*/ 10 h 14"/>
                  <a:gd name="T6" fmla="*/ 6 w 16"/>
                  <a:gd name="T7" fmla="*/ 14 h 14"/>
                  <a:gd name="T8" fmla="*/ 10 w 16"/>
                  <a:gd name="T9" fmla="*/ 12 h 14"/>
                  <a:gd name="T10" fmla="*/ 6 w 16"/>
                  <a:gd name="T11" fmla="*/ 14 h 14"/>
                  <a:gd name="T12" fmla="*/ 6 w 16"/>
                  <a:gd name="T13" fmla="*/ 14 h 14"/>
                  <a:gd name="T14" fmla="*/ 16 w 16"/>
                  <a:gd name="T15" fmla="*/ 10 h 14"/>
                  <a:gd name="T16" fmla="*/ 16 w 16"/>
                  <a:gd name="T17" fmla="*/ 10 h 14"/>
                  <a:gd name="T18" fmla="*/ 16 w 16"/>
                  <a:gd name="T19" fmla="*/ 9 h 14"/>
                  <a:gd name="T20" fmla="*/ 12 w 16"/>
                  <a:gd name="T21" fmla="*/ 2 h 14"/>
                  <a:gd name="T22" fmla="*/ 10 w 16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4" name="Freeform 137"/>
              <p:cNvSpPr>
                <a:spLocks/>
              </p:cNvSpPr>
              <p:nvPr/>
            </p:nvSpPr>
            <p:spPr bwMode="auto">
              <a:xfrm>
                <a:off x="2522" y="3724"/>
                <a:ext cx="14" cy="16"/>
              </a:xfrm>
              <a:custGeom>
                <a:avLst/>
                <a:gdLst>
                  <a:gd name="T0" fmla="*/ 8 w 14"/>
                  <a:gd name="T1" fmla="*/ 0 h 16"/>
                  <a:gd name="T2" fmla="*/ 0 w 14"/>
                  <a:gd name="T3" fmla="*/ 6 h 16"/>
                  <a:gd name="T4" fmla="*/ 2 w 14"/>
                  <a:gd name="T5" fmla="*/ 12 h 16"/>
                  <a:gd name="T6" fmla="*/ 5 w 14"/>
                  <a:gd name="T7" fmla="*/ 16 h 16"/>
                  <a:gd name="T8" fmla="*/ 14 w 14"/>
                  <a:gd name="T9" fmla="*/ 10 h 16"/>
                  <a:gd name="T10" fmla="*/ 11 w 14"/>
                  <a:gd name="T11" fmla="*/ 3 h 16"/>
                  <a:gd name="T12" fmla="*/ 8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8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5" y="16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5" name="Freeform 138"/>
              <p:cNvSpPr>
                <a:spLocks/>
              </p:cNvSpPr>
              <p:nvPr/>
            </p:nvSpPr>
            <p:spPr bwMode="auto">
              <a:xfrm>
                <a:off x="2533" y="3744"/>
                <a:ext cx="14" cy="16"/>
              </a:xfrm>
              <a:custGeom>
                <a:avLst/>
                <a:gdLst>
                  <a:gd name="T0" fmla="*/ 9 w 14"/>
                  <a:gd name="T1" fmla="*/ 0 h 16"/>
                  <a:gd name="T2" fmla="*/ 0 w 14"/>
                  <a:gd name="T3" fmla="*/ 6 h 16"/>
                  <a:gd name="T4" fmla="*/ 4 w 14"/>
                  <a:gd name="T5" fmla="*/ 14 h 16"/>
                  <a:gd name="T6" fmla="*/ 6 w 14"/>
                  <a:gd name="T7" fmla="*/ 16 h 16"/>
                  <a:gd name="T8" fmla="*/ 14 w 14"/>
                  <a:gd name="T9" fmla="*/ 9 h 16"/>
                  <a:gd name="T10" fmla="*/ 13 w 14"/>
                  <a:gd name="T11" fmla="*/ 6 h 16"/>
                  <a:gd name="T12" fmla="*/ 9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9" y="0"/>
                    </a:moveTo>
                    <a:lnTo>
                      <a:pt x="0" y="6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6" name="Freeform 139"/>
              <p:cNvSpPr>
                <a:spLocks/>
              </p:cNvSpPr>
              <p:nvPr/>
            </p:nvSpPr>
            <p:spPr bwMode="auto">
              <a:xfrm>
                <a:off x="2546" y="3761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7 h 16"/>
                  <a:gd name="T4" fmla="*/ 7 w 16"/>
                  <a:gd name="T5" fmla="*/ 16 h 16"/>
                  <a:gd name="T6" fmla="*/ 16 w 16"/>
                  <a:gd name="T7" fmla="*/ 9 h 16"/>
                  <a:gd name="T8" fmla="*/ 8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8" y="0"/>
                    </a:moveTo>
                    <a:lnTo>
                      <a:pt x="0" y="7"/>
                    </a:lnTo>
                    <a:lnTo>
                      <a:pt x="7" y="16"/>
                    </a:lnTo>
                    <a:lnTo>
                      <a:pt x="16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7" name="Freeform 140"/>
              <p:cNvSpPr>
                <a:spLocks/>
              </p:cNvSpPr>
              <p:nvPr/>
            </p:nvSpPr>
            <p:spPr bwMode="auto">
              <a:xfrm>
                <a:off x="2560" y="3779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0 w 16"/>
                  <a:gd name="T3" fmla="*/ 7 h 17"/>
                  <a:gd name="T4" fmla="*/ 7 w 16"/>
                  <a:gd name="T5" fmla="*/ 15 h 17"/>
                  <a:gd name="T6" fmla="*/ 9 w 16"/>
                  <a:gd name="T7" fmla="*/ 17 h 17"/>
                  <a:gd name="T8" fmla="*/ 16 w 16"/>
                  <a:gd name="T9" fmla="*/ 8 h 17"/>
                  <a:gd name="T10" fmla="*/ 16 w 16"/>
                  <a:gd name="T11" fmla="*/ 7 h 17"/>
                  <a:gd name="T12" fmla="*/ 9 w 1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9" y="0"/>
                    </a:moveTo>
                    <a:lnTo>
                      <a:pt x="0" y="7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8" name="Freeform 141"/>
              <p:cNvSpPr>
                <a:spLocks/>
              </p:cNvSpPr>
              <p:nvPr/>
            </p:nvSpPr>
            <p:spPr bwMode="auto">
              <a:xfrm>
                <a:off x="2579" y="3794"/>
                <a:ext cx="15" cy="15"/>
              </a:xfrm>
              <a:custGeom>
                <a:avLst/>
                <a:gdLst>
                  <a:gd name="T0" fmla="*/ 7 w 15"/>
                  <a:gd name="T1" fmla="*/ 0 h 15"/>
                  <a:gd name="T2" fmla="*/ 0 w 15"/>
                  <a:gd name="T3" fmla="*/ 9 h 15"/>
                  <a:gd name="T4" fmla="*/ 1 w 15"/>
                  <a:gd name="T5" fmla="*/ 10 h 15"/>
                  <a:gd name="T6" fmla="*/ 10 w 15"/>
                  <a:gd name="T7" fmla="*/ 15 h 15"/>
                  <a:gd name="T8" fmla="*/ 15 w 15"/>
                  <a:gd name="T9" fmla="*/ 6 h 15"/>
                  <a:gd name="T10" fmla="*/ 10 w 15"/>
                  <a:gd name="T11" fmla="*/ 2 h 15"/>
                  <a:gd name="T12" fmla="*/ 7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7" y="0"/>
                    </a:moveTo>
                    <a:lnTo>
                      <a:pt x="0" y="9"/>
                    </a:lnTo>
                    <a:lnTo>
                      <a:pt x="1" y="10"/>
                    </a:lnTo>
                    <a:lnTo>
                      <a:pt x="10" y="15"/>
                    </a:lnTo>
                    <a:lnTo>
                      <a:pt x="15" y="6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9" name="Freeform 142"/>
              <p:cNvSpPr>
                <a:spLocks/>
              </p:cNvSpPr>
              <p:nvPr/>
            </p:nvSpPr>
            <p:spPr bwMode="auto">
              <a:xfrm>
                <a:off x="2599" y="3804"/>
                <a:ext cx="14" cy="16"/>
              </a:xfrm>
              <a:custGeom>
                <a:avLst/>
                <a:gdLst>
                  <a:gd name="T0" fmla="*/ 4 w 14"/>
                  <a:gd name="T1" fmla="*/ 0 h 16"/>
                  <a:gd name="T2" fmla="*/ 0 w 14"/>
                  <a:gd name="T3" fmla="*/ 10 h 16"/>
                  <a:gd name="T4" fmla="*/ 11 w 14"/>
                  <a:gd name="T5" fmla="*/ 16 h 16"/>
                  <a:gd name="T6" fmla="*/ 13 w 14"/>
                  <a:gd name="T7" fmla="*/ 16 h 16"/>
                  <a:gd name="T8" fmla="*/ 14 w 14"/>
                  <a:gd name="T9" fmla="*/ 5 h 16"/>
                  <a:gd name="T10" fmla="*/ 11 w 14"/>
                  <a:gd name="T11" fmla="*/ 5 h 16"/>
                  <a:gd name="T12" fmla="*/ 4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4" y="0"/>
                    </a:moveTo>
                    <a:lnTo>
                      <a:pt x="0" y="10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0" name="Freeform 143"/>
              <p:cNvSpPr>
                <a:spLocks/>
              </p:cNvSpPr>
              <p:nvPr/>
            </p:nvSpPr>
            <p:spPr bwMode="auto">
              <a:xfrm>
                <a:off x="2623" y="3809"/>
                <a:ext cx="13" cy="12"/>
              </a:xfrm>
              <a:custGeom>
                <a:avLst/>
                <a:gdLst>
                  <a:gd name="T0" fmla="*/ 1 w 13"/>
                  <a:gd name="T1" fmla="*/ 1 h 12"/>
                  <a:gd name="T2" fmla="*/ 0 w 13"/>
                  <a:gd name="T3" fmla="*/ 12 h 12"/>
                  <a:gd name="T4" fmla="*/ 3 w 13"/>
                  <a:gd name="T5" fmla="*/ 12 h 12"/>
                  <a:gd name="T6" fmla="*/ 13 w 13"/>
                  <a:gd name="T7" fmla="*/ 11 h 12"/>
                  <a:gd name="T8" fmla="*/ 11 w 13"/>
                  <a:gd name="T9" fmla="*/ 0 h 12"/>
                  <a:gd name="T10" fmla="*/ 3 w 13"/>
                  <a:gd name="T11" fmla="*/ 1 h 12"/>
                  <a:gd name="T12" fmla="*/ 1 w 13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1" y="1"/>
                    </a:moveTo>
                    <a:lnTo>
                      <a:pt x="0" y="12"/>
                    </a:lnTo>
                    <a:lnTo>
                      <a:pt x="3" y="12"/>
                    </a:lnTo>
                    <a:lnTo>
                      <a:pt x="13" y="11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1" name="Freeform 144"/>
              <p:cNvSpPr>
                <a:spLocks/>
              </p:cNvSpPr>
              <p:nvPr/>
            </p:nvSpPr>
            <p:spPr bwMode="auto">
              <a:xfrm>
                <a:off x="2644" y="3803"/>
                <a:ext cx="13" cy="14"/>
              </a:xfrm>
              <a:custGeom>
                <a:avLst/>
                <a:gdLst>
                  <a:gd name="T0" fmla="*/ 0 w 13"/>
                  <a:gd name="T1" fmla="*/ 4 h 14"/>
                  <a:gd name="T2" fmla="*/ 3 w 13"/>
                  <a:gd name="T3" fmla="*/ 14 h 14"/>
                  <a:gd name="T4" fmla="*/ 13 w 13"/>
                  <a:gd name="T5" fmla="*/ 10 h 14"/>
                  <a:gd name="T6" fmla="*/ 10 w 13"/>
                  <a:gd name="T7" fmla="*/ 0 h 14"/>
                  <a:gd name="T8" fmla="*/ 0 w 13"/>
                  <a:gd name="T9" fmla="*/ 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4"/>
                    </a:moveTo>
                    <a:lnTo>
                      <a:pt x="3" y="14"/>
                    </a:lnTo>
                    <a:lnTo>
                      <a:pt x="13" y="10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2" name="Freeform 145"/>
              <p:cNvSpPr>
                <a:spLocks/>
              </p:cNvSpPr>
              <p:nvPr/>
            </p:nvSpPr>
            <p:spPr bwMode="auto">
              <a:xfrm>
                <a:off x="2663" y="3790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7 w 16"/>
                  <a:gd name="T3" fmla="*/ 16 h 16"/>
                  <a:gd name="T4" fmla="*/ 14 w 16"/>
                  <a:gd name="T5" fmla="*/ 11 h 16"/>
                  <a:gd name="T6" fmla="*/ 16 w 16"/>
                  <a:gd name="T7" fmla="*/ 9 h 16"/>
                  <a:gd name="T8" fmla="*/ 9 w 16"/>
                  <a:gd name="T9" fmla="*/ 0 h 16"/>
                  <a:gd name="T10" fmla="*/ 6 w 16"/>
                  <a:gd name="T11" fmla="*/ 3 h 16"/>
                  <a:gd name="T12" fmla="*/ 0 w 16"/>
                  <a:gd name="T13" fmla="*/ 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7"/>
                    </a:moveTo>
                    <a:lnTo>
                      <a:pt x="7" y="16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3" name="Freeform 146"/>
              <p:cNvSpPr>
                <a:spLocks/>
              </p:cNvSpPr>
              <p:nvPr/>
            </p:nvSpPr>
            <p:spPr bwMode="auto">
              <a:xfrm>
                <a:off x="2679" y="3776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14 h 14"/>
                  <a:gd name="T4" fmla="*/ 15 w 15"/>
                  <a:gd name="T5" fmla="*/ 8 h 14"/>
                  <a:gd name="T6" fmla="*/ 15 w 15"/>
                  <a:gd name="T7" fmla="*/ 7 h 14"/>
                  <a:gd name="T8" fmla="*/ 7 w 15"/>
                  <a:gd name="T9" fmla="*/ 0 h 14"/>
                  <a:gd name="T10" fmla="*/ 7 w 15"/>
                  <a:gd name="T11" fmla="*/ 0 h 14"/>
                  <a:gd name="T12" fmla="*/ 0 w 15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0" y="7"/>
                    </a:moveTo>
                    <a:lnTo>
                      <a:pt x="8" y="14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4" name="Freeform 147"/>
              <p:cNvSpPr>
                <a:spLocks/>
              </p:cNvSpPr>
              <p:nvPr/>
            </p:nvSpPr>
            <p:spPr bwMode="auto">
              <a:xfrm>
                <a:off x="2693" y="3757"/>
                <a:ext cx="16" cy="16"/>
              </a:xfrm>
              <a:custGeom>
                <a:avLst/>
                <a:gdLst>
                  <a:gd name="T0" fmla="*/ 0 w 16"/>
                  <a:gd name="T1" fmla="*/ 9 h 16"/>
                  <a:gd name="T2" fmla="*/ 9 w 16"/>
                  <a:gd name="T3" fmla="*/ 16 h 16"/>
                  <a:gd name="T4" fmla="*/ 10 w 16"/>
                  <a:gd name="T5" fmla="*/ 16 h 16"/>
                  <a:gd name="T6" fmla="*/ 16 w 16"/>
                  <a:gd name="T7" fmla="*/ 6 h 16"/>
                  <a:gd name="T8" fmla="*/ 7 w 16"/>
                  <a:gd name="T9" fmla="*/ 0 h 16"/>
                  <a:gd name="T10" fmla="*/ 1 w 16"/>
                  <a:gd name="T11" fmla="*/ 7 h 16"/>
                  <a:gd name="T12" fmla="*/ 0 w 16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9"/>
                    </a:moveTo>
                    <a:lnTo>
                      <a:pt x="9" y="16"/>
                    </a:lnTo>
                    <a:lnTo>
                      <a:pt x="10" y="16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1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5" name="Freeform 148"/>
              <p:cNvSpPr>
                <a:spLocks/>
              </p:cNvSpPr>
              <p:nvPr/>
            </p:nvSpPr>
            <p:spPr bwMode="auto">
              <a:xfrm>
                <a:off x="2706" y="3737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6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6" name="Freeform 149"/>
              <p:cNvSpPr>
                <a:spLocks/>
              </p:cNvSpPr>
              <p:nvPr/>
            </p:nvSpPr>
            <p:spPr bwMode="auto">
              <a:xfrm>
                <a:off x="2717" y="3717"/>
                <a:ext cx="15" cy="16"/>
              </a:xfrm>
              <a:custGeom>
                <a:avLst/>
                <a:gdLst>
                  <a:gd name="T0" fmla="*/ 0 w 15"/>
                  <a:gd name="T1" fmla="*/ 11 h 16"/>
                  <a:gd name="T2" fmla="*/ 9 w 15"/>
                  <a:gd name="T3" fmla="*/ 16 h 16"/>
                  <a:gd name="T4" fmla="*/ 13 w 15"/>
                  <a:gd name="T5" fmla="*/ 9 h 16"/>
                  <a:gd name="T6" fmla="*/ 15 w 15"/>
                  <a:gd name="T7" fmla="*/ 6 h 16"/>
                  <a:gd name="T8" fmla="*/ 5 w 15"/>
                  <a:gd name="T9" fmla="*/ 1 h 16"/>
                  <a:gd name="T10" fmla="*/ 5 w 15"/>
                  <a:gd name="T11" fmla="*/ 0 h 16"/>
                  <a:gd name="T12" fmla="*/ 0 w 15"/>
                  <a:gd name="T13" fmla="*/ 1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6"/>
                  <a:gd name="T23" fmla="*/ 15 w 1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6">
                    <a:moveTo>
                      <a:pt x="0" y="11"/>
                    </a:moveTo>
                    <a:lnTo>
                      <a:pt x="9" y="16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7" name="Freeform 150"/>
              <p:cNvSpPr>
                <a:spLocks/>
              </p:cNvSpPr>
              <p:nvPr/>
            </p:nvSpPr>
            <p:spPr bwMode="auto">
              <a:xfrm>
                <a:off x="2726" y="3696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3 w 14"/>
                  <a:gd name="T5" fmla="*/ 8 h 15"/>
                  <a:gd name="T6" fmla="*/ 14 w 14"/>
                  <a:gd name="T7" fmla="*/ 4 h 15"/>
                  <a:gd name="T8" fmla="*/ 14 w 14"/>
                  <a:gd name="T9" fmla="*/ 5 h 15"/>
                  <a:gd name="T10" fmla="*/ 4 w 14"/>
                  <a:gd name="T11" fmla="*/ 1 h 15"/>
                  <a:gd name="T12" fmla="*/ 3 w 14"/>
                  <a:gd name="T13" fmla="*/ 4 h 15"/>
                  <a:gd name="T14" fmla="*/ 8 w 14"/>
                  <a:gd name="T15" fmla="*/ 4 h 15"/>
                  <a:gd name="T16" fmla="*/ 4 w 14"/>
                  <a:gd name="T17" fmla="*/ 0 h 15"/>
                  <a:gd name="T18" fmla="*/ 0 w 14"/>
                  <a:gd name="T19" fmla="*/ 1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5"/>
                  <a:gd name="T32" fmla="*/ 14 w 1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3" y="8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8" name="Freeform 151"/>
              <p:cNvSpPr>
                <a:spLocks/>
              </p:cNvSpPr>
              <p:nvPr/>
            </p:nvSpPr>
            <p:spPr bwMode="auto">
              <a:xfrm>
                <a:off x="2734" y="3675"/>
                <a:ext cx="15" cy="15"/>
              </a:xfrm>
              <a:custGeom>
                <a:avLst/>
                <a:gdLst>
                  <a:gd name="T0" fmla="*/ 0 w 15"/>
                  <a:gd name="T1" fmla="*/ 11 h 15"/>
                  <a:gd name="T2" fmla="*/ 10 w 15"/>
                  <a:gd name="T3" fmla="*/ 15 h 15"/>
                  <a:gd name="T4" fmla="*/ 15 w 15"/>
                  <a:gd name="T5" fmla="*/ 5 h 15"/>
                  <a:gd name="T6" fmla="*/ 5 w 15"/>
                  <a:gd name="T7" fmla="*/ 0 h 15"/>
                  <a:gd name="T8" fmla="*/ 0 w 15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9" name="Freeform 152"/>
              <p:cNvSpPr>
                <a:spLocks/>
              </p:cNvSpPr>
              <p:nvPr/>
            </p:nvSpPr>
            <p:spPr bwMode="auto">
              <a:xfrm>
                <a:off x="2743" y="3654"/>
                <a:ext cx="14" cy="16"/>
              </a:xfrm>
              <a:custGeom>
                <a:avLst/>
                <a:gdLst>
                  <a:gd name="T0" fmla="*/ 0 w 14"/>
                  <a:gd name="T1" fmla="*/ 11 h 16"/>
                  <a:gd name="T2" fmla="*/ 10 w 14"/>
                  <a:gd name="T3" fmla="*/ 16 h 16"/>
                  <a:gd name="T4" fmla="*/ 14 w 14"/>
                  <a:gd name="T5" fmla="*/ 4 h 16"/>
                  <a:gd name="T6" fmla="*/ 4 w 14"/>
                  <a:gd name="T7" fmla="*/ 0 h 16"/>
                  <a:gd name="T8" fmla="*/ 0 w 14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1"/>
                    </a:moveTo>
                    <a:lnTo>
                      <a:pt x="10" y="16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0" name="Freeform 153"/>
              <p:cNvSpPr>
                <a:spLocks/>
              </p:cNvSpPr>
              <p:nvPr/>
            </p:nvSpPr>
            <p:spPr bwMode="auto">
              <a:xfrm>
                <a:off x="2750" y="3633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4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1" name="Freeform 154"/>
              <p:cNvSpPr>
                <a:spLocks/>
              </p:cNvSpPr>
              <p:nvPr/>
            </p:nvSpPr>
            <p:spPr bwMode="auto">
              <a:xfrm>
                <a:off x="2759" y="3611"/>
                <a:ext cx="14" cy="16"/>
              </a:xfrm>
              <a:custGeom>
                <a:avLst/>
                <a:gdLst>
                  <a:gd name="T0" fmla="*/ 0 w 14"/>
                  <a:gd name="T1" fmla="*/ 12 h 16"/>
                  <a:gd name="T2" fmla="*/ 10 w 14"/>
                  <a:gd name="T3" fmla="*/ 16 h 16"/>
                  <a:gd name="T4" fmla="*/ 13 w 14"/>
                  <a:gd name="T5" fmla="*/ 7 h 16"/>
                  <a:gd name="T6" fmla="*/ 14 w 14"/>
                  <a:gd name="T7" fmla="*/ 3 h 16"/>
                  <a:gd name="T8" fmla="*/ 4 w 14"/>
                  <a:gd name="T9" fmla="*/ 0 h 16"/>
                  <a:gd name="T10" fmla="*/ 1 w 14"/>
                  <a:gd name="T11" fmla="*/ 7 h 16"/>
                  <a:gd name="T12" fmla="*/ 0 w 14"/>
                  <a:gd name="T13" fmla="*/ 1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0" y="12"/>
                    </a:moveTo>
                    <a:lnTo>
                      <a:pt x="10" y="16"/>
                    </a:lnTo>
                    <a:lnTo>
                      <a:pt x="13" y="7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1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2" name="Freeform 155"/>
              <p:cNvSpPr>
                <a:spLocks/>
              </p:cNvSpPr>
              <p:nvPr/>
            </p:nvSpPr>
            <p:spPr bwMode="auto">
              <a:xfrm>
                <a:off x="2766" y="3590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3" name="Freeform 156"/>
              <p:cNvSpPr>
                <a:spLocks/>
              </p:cNvSpPr>
              <p:nvPr/>
            </p:nvSpPr>
            <p:spPr bwMode="auto">
              <a:xfrm>
                <a:off x="2773" y="3568"/>
                <a:ext cx="14" cy="14"/>
              </a:xfrm>
              <a:custGeom>
                <a:avLst/>
                <a:gdLst>
                  <a:gd name="T0" fmla="*/ 0 w 14"/>
                  <a:gd name="T1" fmla="*/ 12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4" name="Freeform 157"/>
              <p:cNvSpPr>
                <a:spLocks/>
              </p:cNvSpPr>
              <p:nvPr/>
            </p:nvSpPr>
            <p:spPr bwMode="auto">
              <a:xfrm>
                <a:off x="2780" y="3547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3 w 14"/>
                  <a:gd name="T5" fmla="*/ 5 h 14"/>
                  <a:gd name="T6" fmla="*/ 14 w 14"/>
                  <a:gd name="T7" fmla="*/ 3 h 14"/>
                  <a:gd name="T8" fmla="*/ 4 w 14"/>
                  <a:gd name="T9" fmla="*/ 0 h 14"/>
                  <a:gd name="T10" fmla="*/ 2 w 14"/>
                  <a:gd name="T11" fmla="*/ 5 h 14"/>
                  <a:gd name="T12" fmla="*/ 0 w 14"/>
                  <a:gd name="T13" fmla="*/ 1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2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5" name="Freeform 158"/>
              <p:cNvSpPr>
                <a:spLocks/>
              </p:cNvSpPr>
              <p:nvPr/>
            </p:nvSpPr>
            <p:spPr bwMode="auto">
              <a:xfrm>
                <a:off x="2787" y="3525"/>
                <a:ext cx="15" cy="13"/>
              </a:xfrm>
              <a:custGeom>
                <a:avLst/>
                <a:gdLst>
                  <a:gd name="T0" fmla="*/ 0 w 15"/>
                  <a:gd name="T1" fmla="*/ 10 h 13"/>
                  <a:gd name="T2" fmla="*/ 10 w 15"/>
                  <a:gd name="T3" fmla="*/ 13 h 13"/>
                  <a:gd name="T4" fmla="*/ 15 w 15"/>
                  <a:gd name="T5" fmla="*/ 3 h 13"/>
                  <a:gd name="T6" fmla="*/ 5 w 15"/>
                  <a:gd name="T7" fmla="*/ 0 h 13"/>
                  <a:gd name="T8" fmla="*/ 0 w 15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6" name="Freeform 159"/>
              <p:cNvSpPr>
                <a:spLocks/>
              </p:cNvSpPr>
              <p:nvPr/>
            </p:nvSpPr>
            <p:spPr bwMode="auto">
              <a:xfrm>
                <a:off x="2794" y="3502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10 w 15"/>
                  <a:gd name="T3" fmla="*/ 15 h 15"/>
                  <a:gd name="T4" fmla="*/ 15 w 15"/>
                  <a:gd name="T5" fmla="*/ 3 h 15"/>
                  <a:gd name="T6" fmla="*/ 5 w 15"/>
                  <a:gd name="T7" fmla="*/ 0 h 15"/>
                  <a:gd name="T8" fmla="*/ 0 w 15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7" name="Freeform 160"/>
              <p:cNvSpPr>
                <a:spLocks/>
              </p:cNvSpPr>
              <p:nvPr/>
            </p:nvSpPr>
            <p:spPr bwMode="auto">
              <a:xfrm>
                <a:off x="2802" y="3481"/>
                <a:ext cx="12" cy="14"/>
              </a:xfrm>
              <a:custGeom>
                <a:avLst/>
                <a:gdLst>
                  <a:gd name="T0" fmla="*/ 0 w 12"/>
                  <a:gd name="T1" fmla="*/ 11 h 14"/>
                  <a:gd name="T2" fmla="*/ 10 w 12"/>
                  <a:gd name="T3" fmla="*/ 14 h 14"/>
                  <a:gd name="T4" fmla="*/ 12 w 12"/>
                  <a:gd name="T5" fmla="*/ 3 h 14"/>
                  <a:gd name="T6" fmla="*/ 2 w 12"/>
                  <a:gd name="T7" fmla="*/ 0 h 14"/>
                  <a:gd name="T8" fmla="*/ 0 w 12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2" y="3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8" name="Freeform 161"/>
              <p:cNvSpPr>
                <a:spLocks/>
              </p:cNvSpPr>
              <p:nvPr/>
            </p:nvSpPr>
            <p:spPr bwMode="auto">
              <a:xfrm>
                <a:off x="2809" y="3459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9" name="Freeform 162"/>
              <p:cNvSpPr>
                <a:spLocks/>
              </p:cNvSpPr>
              <p:nvPr/>
            </p:nvSpPr>
            <p:spPr bwMode="auto">
              <a:xfrm>
                <a:off x="2814" y="3438"/>
                <a:ext cx="15" cy="13"/>
              </a:xfrm>
              <a:custGeom>
                <a:avLst/>
                <a:gdLst>
                  <a:gd name="T0" fmla="*/ 0 w 15"/>
                  <a:gd name="T1" fmla="*/ 10 h 13"/>
                  <a:gd name="T2" fmla="*/ 10 w 15"/>
                  <a:gd name="T3" fmla="*/ 13 h 13"/>
                  <a:gd name="T4" fmla="*/ 15 w 15"/>
                  <a:gd name="T5" fmla="*/ 3 h 13"/>
                  <a:gd name="T6" fmla="*/ 5 w 15"/>
                  <a:gd name="T7" fmla="*/ 0 h 13"/>
                  <a:gd name="T8" fmla="*/ 0 w 15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0" name="Freeform 163"/>
              <p:cNvSpPr>
                <a:spLocks/>
              </p:cNvSpPr>
              <p:nvPr/>
            </p:nvSpPr>
            <p:spPr bwMode="auto">
              <a:xfrm>
                <a:off x="2822" y="3415"/>
                <a:ext cx="14" cy="14"/>
              </a:xfrm>
              <a:custGeom>
                <a:avLst/>
                <a:gdLst>
                  <a:gd name="T0" fmla="*/ 0 w 14"/>
                  <a:gd name="T1" fmla="*/ 12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1" name="Freeform 164"/>
              <p:cNvSpPr>
                <a:spLocks/>
              </p:cNvSpPr>
              <p:nvPr/>
            </p:nvSpPr>
            <p:spPr bwMode="auto">
              <a:xfrm>
                <a:off x="2829" y="3394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1 w 13"/>
                  <a:gd name="T5" fmla="*/ 11 h 14"/>
                  <a:gd name="T6" fmla="*/ 13 w 13"/>
                  <a:gd name="T7" fmla="*/ 2 h 14"/>
                  <a:gd name="T8" fmla="*/ 3 w 13"/>
                  <a:gd name="T9" fmla="*/ 0 h 14"/>
                  <a:gd name="T10" fmla="*/ 0 w 13"/>
                  <a:gd name="T11" fmla="*/ 1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4"/>
                  <a:gd name="T20" fmla="*/ 13 w 13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1" y="11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2" name="Freeform 165"/>
              <p:cNvSpPr>
                <a:spLocks/>
              </p:cNvSpPr>
              <p:nvPr/>
            </p:nvSpPr>
            <p:spPr bwMode="auto">
              <a:xfrm>
                <a:off x="2836" y="3372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3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3" name="Freeform 166"/>
              <p:cNvSpPr>
                <a:spLocks/>
              </p:cNvSpPr>
              <p:nvPr/>
            </p:nvSpPr>
            <p:spPr bwMode="auto">
              <a:xfrm>
                <a:off x="2842" y="3351"/>
                <a:ext cx="14" cy="13"/>
              </a:xfrm>
              <a:custGeom>
                <a:avLst/>
                <a:gdLst>
                  <a:gd name="T0" fmla="*/ 0 w 14"/>
                  <a:gd name="T1" fmla="*/ 10 h 13"/>
                  <a:gd name="T2" fmla="*/ 10 w 14"/>
                  <a:gd name="T3" fmla="*/ 13 h 13"/>
                  <a:gd name="T4" fmla="*/ 14 w 14"/>
                  <a:gd name="T5" fmla="*/ 3 h 13"/>
                  <a:gd name="T6" fmla="*/ 4 w 14"/>
                  <a:gd name="T7" fmla="*/ 0 h 13"/>
                  <a:gd name="T8" fmla="*/ 0 w 14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4" name="Freeform 167"/>
              <p:cNvSpPr>
                <a:spLocks/>
              </p:cNvSpPr>
              <p:nvPr/>
            </p:nvSpPr>
            <p:spPr bwMode="auto">
              <a:xfrm>
                <a:off x="2849" y="3328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3 h 14"/>
                  <a:gd name="T6" fmla="*/ 3 w 13"/>
                  <a:gd name="T7" fmla="*/ 0 h 14"/>
                  <a:gd name="T8" fmla="*/ 0 w 13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5" name="Freeform 168"/>
              <p:cNvSpPr>
                <a:spLocks/>
              </p:cNvSpPr>
              <p:nvPr/>
            </p:nvSpPr>
            <p:spPr bwMode="auto">
              <a:xfrm>
                <a:off x="2856" y="3306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6" name="Freeform 169"/>
              <p:cNvSpPr>
                <a:spLocks/>
              </p:cNvSpPr>
              <p:nvPr/>
            </p:nvSpPr>
            <p:spPr bwMode="auto">
              <a:xfrm>
                <a:off x="2863" y="3285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3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7" name="Freeform 170"/>
              <p:cNvSpPr>
                <a:spLocks/>
              </p:cNvSpPr>
              <p:nvPr/>
            </p:nvSpPr>
            <p:spPr bwMode="auto">
              <a:xfrm>
                <a:off x="2869" y="3262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8" name="Freeform 171"/>
              <p:cNvSpPr>
                <a:spLocks/>
              </p:cNvSpPr>
              <p:nvPr/>
            </p:nvSpPr>
            <p:spPr bwMode="auto">
              <a:xfrm>
                <a:off x="2876" y="3241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3 w 14"/>
                  <a:gd name="T5" fmla="*/ 5 h 14"/>
                  <a:gd name="T6" fmla="*/ 14 w 14"/>
                  <a:gd name="T7" fmla="*/ 2 h 14"/>
                  <a:gd name="T8" fmla="*/ 4 w 14"/>
                  <a:gd name="T9" fmla="*/ 0 h 14"/>
                  <a:gd name="T10" fmla="*/ 1 w 14"/>
                  <a:gd name="T11" fmla="*/ 5 h 14"/>
                  <a:gd name="T12" fmla="*/ 0 w 14"/>
                  <a:gd name="T13" fmla="*/ 1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5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9" name="Freeform 172"/>
              <p:cNvSpPr>
                <a:spLocks/>
              </p:cNvSpPr>
              <p:nvPr/>
            </p:nvSpPr>
            <p:spPr bwMode="auto">
              <a:xfrm>
                <a:off x="2883" y="3219"/>
                <a:ext cx="14" cy="14"/>
              </a:xfrm>
              <a:custGeom>
                <a:avLst/>
                <a:gdLst>
                  <a:gd name="T0" fmla="*/ 0 w 14"/>
                  <a:gd name="T1" fmla="*/ 12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0" name="Freeform 173"/>
              <p:cNvSpPr>
                <a:spLocks/>
              </p:cNvSpPr>
              <p:nvPr/>
            </p:nvSpPr>
            <p:spPr bwMode="auto">
              <a:xfrm>
                <a:off x="2890" y="3198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2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1" name="Freeform 174"/>
              <p:cNvSpPr>
                <a:spLocks/>
              </p:cNvSpPr>
              <p:nvPr/>
            </p:nvSpPr>
            <p:spPr bwMode="auto">
              <a:xfrm>
                <a:off x="2897" y="3176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3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2" name="Freeform 175"/>
              <p:cNvSpPr>
                <a:spLocks/>
              </p:cNvSpPr>
              <p:nvPr/>
            </p:nvSpPr>
            <p:spPr bwMode="auto">
              <a:xfrm>
                <a:off x="2904" y="3153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3" name="Freeform 176"/>
              <p:cNvSpPr>
                <a:spLocks/>
              </p:cNvSpPr>
              <p:nvPr/>
            </p:nvSpPr>
            <p:spPr bwMode="auto">
              <a:xfrm>
                <a:off x="2912" y="3132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4" name="Freeform 177"/>
              <p:cNvSpPr>
                <a:spLocks/>
              </p:cNvSpPr>
              <p:nvPr/>
            </p:nvSpPr>
            <p:spPr bwMode="auto">
              <a:xfrm>
                <a:off x="2919" y="3110"/>
                <a:ext cx="14" cy="15"/>
              </a:xfrm>
              <a:custGeom>
                <a:avLst/>
                <a:gdLst>
                  <a:gd name="T0" fmla="*/ 0 w 14"/>
                  <a:gd name="T1" fmla="*/ 12 h 15"/>
                  <a:gd name="T2" fmla="*/ 10 w 14"/>
                  <a:gd name="T3" fmla="*/ 15 h 15"/>
                  <a:gd name="T4" fmla="*/ 14 w 14"/>
                  <a:gd name="T5" fmla="*/ 3 h 15"/>
                  <a:gd name="T6" fmla="*/ 4 w 14"/>
                  <a:gd name="T7" fmla="*/ 0 h 15"/>
                  <a:gd name="T8" fmla="*/ 0 w 14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5" name="Freeform 178"/>
              <p:cNvSpPr>
                <a:spLocks/>
              </p:cNvSpPr>
              <p:nvPr/>
            </p:nvSpPr>
            <p:spPr bwMode="auto">
              <a:xfrm>
                <a:off x="2926" y="3087"/>
                <a:ext cx="14" cy="15"/>
              </a:xfrm>
              <a:custGeom>
                <a:avLst/>
                <a:gdLst>
                  <a:gd name="T0" fmla="*/ 0 w 14"/>
                  <a:gd name="T1" fmla="*/ 12 h 15"/>
                  <a:gd name="T2" fmla="*/ 10 w 14"/>
                  <a:gd name="T3" fmla="*/ 15 h 15"/>
                  <a:gd name="T4" fmla="*/ 13 w 14"/>
                  <a:gd name="T5" fmla="*/ 9 h 15"/>
                  <a:gd name="T6" fmla="*/ 14 w 14"/>
                  <a:gd name="T7" fmla="*/ 5 h 15"/>
                  <a:gd name="T8" fmla="*/ 4 w 14"/>
                  <a:gd name="T9" fmla="*/ 0 h 15"/>
                  <a:gd name="T10" fmla="*/ 1 w 14"/>
                  <a:gd name="T11" fmla="*/ 9 h 15"/>
                  <a:gd name="T12" fmla="*/ 0 w 14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1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6" name="Freeform 179"/>
              <p:cNvSpPr>
                <a:spLocks/>
              </p:cNvSpPr>
              <p:nvPr/>
            </p:nvSpPr>
            <p:spPr bwMode="auto">
              <a:xfrm>
                <a:off x="2934" y="3066"/>
                <a:ext cx="15" cy="16"/>
              </a:xfrm>
              <a:custGeom>
                <a:avLst/>
                <a:gdLst>
                  <a:gd name="T0" fmla="*/ 0 w 15"/>
                  <a:gd name="T1" fmla="*/ 11 h 16"/>
                  <a:gd name="T2" fmla="*/ 10 w 15"/>
                  <a:gd name="T3" fmla="*/ 16 h 16"/>
                  <a:gd name="T4" fmla="*/ 15 w 15"/>
                  <a:gd name="T5" fmla="*/ 4 h 16"/>
                  <a:gd name="T6" fmla="*/ 5 w 15"/>
                  <a:gd name="T7" fmla="*/ 0 h 16"/>
                  <a:gd name="T8" fmla="*/ 0 w 15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11"/>
                    </a:moveTo>
                    <a:lnTo>
                      <a:pt x="10" y="16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7" name="Freeform 180"/>
              <p:cNvSpPr>
                <a:spLocks/>
              </p:cNvSpPr>
              <p:nvPr/>
            </p:nvSpPr>
            <p:spPr bwMode="auto">
              <a:xfrm>
                <a:off x="2942" y="3045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4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8" name="Freeform 181"/>
              <p:cNvSpPr>
                <a:spLocks/>
              </p:cNvSpPr>
              <p:nvPr/>
            </p:nvSpPr>
            <p:spPr bwMode="auto">
              <a:xfrm>
                <a:off x="2950" y="3023"/>
                <a:ext cx="14" cy="16"/>
              </a:xfrm>
              <a:custGeom>
                <a:avLst/>
                <a:gdLst>
                  <a:gd name="T0" fmla="*/ 0 w 14"/>
                  <a:gd name="T1" fmla="*/ 12 h 16"/>
                  <a:gd name="T2" fmla="*/ 10 w 14"/>
                  <a:gd name="T3" fmla="*/ 16 h 16"/>
                  <a:gd name="T4" fmla="*/ 13 w 14"/>
                  <a:gd name="T5" fmla="*/ 6 h 16"/>
                  <a:gd name="T6" fmla="*/ 14 w 14"/>
                  <a:gd name="T7" fmla="*/ 4 h 16"/>
                  <a:gd name="T8" fmla="*/ 4 w 14"/>
                  <a:gd name="T9" fmla="*/ 0 h 16"/>
                  <a:gd name="T10" fmla="*/ 2 w 14"/>
                  <a:gd name="T11" fmla="*/ 6 h 16"/>
                  <a:gd name="T12" fmla="*/ 0 w 14"/>
                  <a:gd name="T13" fmla="*/ 1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0" y="12"/>
                    </a:moveTo>
                    <a:lnTo>
                      <a:pt x="10" y="1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9" name="Freeform 182"/>
              <p:cNvSpPr>
                <a:spLocks/>
              </p:cNvSpPr>
              <p:nvPr/>
            </p:nvSpPr>
            <p:spPr bwMode="auto">
              <a:xfrm>
                <a:off x="2959" y="3003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4 w 14"/>
                  <a:gd name="T5" fmla="*/ 4 h 14"/>
                  <a:gd name="T6" fmla="*/ 4 w 14"/>
                  <a:gd name="T7" fmla="*/ 0 h 14"/>
                  <a:gd name="T8" fmla="*/ 0 w 14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0" name="Freeform 183"/>
              <p:cNvSpPr>
                <a:spLocks/>
              </p:cNvSpPr>
              <p:nvPr/>
            </p:nvSpPr>
            <p:spPr bwMode="auto">
              <a:xfrm>
                <a:off x="2967" y="2982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5 w 15"/>
                  <a:gd name="T5" fmla="*/ 4 h 14"/>
                  <a:gd name="T6" fmla="*/ 5 w 15"/>
                  <a:gd name="T7" fmla="*/ 0 h 14"/>
                  <a:gd name="T8" fmla="*/ 0 w 15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1" name="Freeform 184"/>
              <p:cNvSpPr>
                <a:spLocks/>
              </p:cNvSpPr>
              <p:nvPr/>
            </p:nvSpPr>
            <p:spPr bwMode="auto">
              <a:xfrm>
                <a:off x="2976" y="2960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1 w 14"/>
                  <a:gd name="T5" fmla="*/ 14 h 14"/>
                  <a:gd name="T6" fmla="*/ 14 w 14"/>
                  <a:gd name="T7" fmla="*/ 4 h 14"/>
                  <a:gd name="T8" fmla="*/ 4 w 14"/>
                  <a:gd name="T9" fmla="*/ 0 h 14"/>
                  <a:gd name="T10" fmla="*/ 3 w 14"/>
                  <a:gd name="T11" fmla="*/ 6 h 14"/>
                  <a:gd name="T12" fmla="*/ 0 w 14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1" y="14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3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2" name="Freeform 185"/>
              <p:cNvSpPr>
                <a:spLocks/>
              </p:cNvSpPr>
              <p:nvPr/>
            </p:nvSpPr>
            <p:spPr bwMode="auto">
              <a:xfrm>
                <a:off x="2986" y="2939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3 w 14"/>
                  <a:gd name="T5" fmla="*/ 8 h 15"/>
                  <a:gd name="T6" fmla="*/ 14 w 14"/>
                  <a:gd name="T7" fmla="*/ 5 h 15"/>
                  <a:gd name="T8" fmla="*/ 6 w 14"/>
                  <a:gd name="T9" fmla="*/ 1 h 15"/>
                  <a:gd name="T10" fmla="*/ 4 w 14"/>
                  <a:gd name="T11" fmla="*/ 0 h 15"/>
                  <a:gd name="T12" fmla="*/ 0 w 14"/>
                  <a:gd name="T13" fmla="*/ 1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3" y="8"/>
                    </a:lnTo>
                    <a:lnTo>
                      <a:pt x="14" y="5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3" name="Freeform 186"/>
              <p:cNvSpPr>
                <a:spLocks/>
              </p:cNvSpPr>
              <p:nvPr/>
            </p:nvSpPr>
            <p:spPr bwMode="auto">
              <a:xfrm>
                <a:off x="2996" y="2919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8 w 14"/>
                  <a:gd name="T3" fmla="*/ 15 h 15"/>
                  <a:gd name="T4" fmla="*/ 14 w 14"/>
                  <a:gd name="T5" fmla="*/ 4 h 15"/>
                  <a:gd name="T6" fmla="*/ 6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8" y="15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4" name="Freeform 187"/>
              <p:cNvSpPr>
                <a:spLocks/>
              </p:cNvSpPr>
              <p:nvPr/>
            </p:nvSpPr>
            <p:spPr bwMode="auto">
              <a:xfrm>
                <a:off x="3007" y="2899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9 w 15"/>
                  <a:gd name="T3" fmla="*/ 15 h 15"/>
                  <a:gd name="T4" fmla="*/ 15 w 15"/>
                  <a:gd name="T5" fmla="*/ 5 h 15"/>
                  <a:gd name="T6" fmla="*/ 6 w 15"/>
                  <a:gd name="T7" fmla="*/ 0 h 15"/>
                  <a:gd name="T8" fmla="*/ 0 w 15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0"/>
                    </a:moveTo>
                    <a:lnTo>
                      <a:pt x="9" y="15"/>
                    </a:lnTo>
                    <a:lnTo>
                      <a:pt x="15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5" name="Freeform 188"/>
              <p:cNvSpPr>
                <a:spLocks/>
              </p:cNvSpPr>
              <p:nvPr/>
            </p:nvSpPr>
            <p:spPr bwMode="auto">
              <a:xfrm>
                <a:off x="3019" y="2879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8 w 15"/>
                  <a:gd name="T3" fmla="*/ 15 h 15"/>
                  <a:gd name="T4" fmla="*/ 15 w 15"/>
                  <a:gd name="T5" fmla="*/ 8 h 15"/>
                  <a:gd name="T6" fmla="*/ 15 w 15"/>
                  <a:gd name="T7" fmla="*/ 7 h 15"/>
                  <a:gd name="T8" fmla="*/ 7 w 15"/>
                  <a:gd name="T9" fmla="*/ 0 h 15"/>
                  <a:gd name="T10" fmla="*/ 7 w 15"/>
                  <a:gd name="T11" fmla="*/ 0 h 15"/>
                  <a:gd name="T12" fmla="*/ 0 w 15"/>
                  <a:gd name="T13" fmla="*/ 1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0"/>
                    </a:moveTo>
                    <a:lnTo>
                      <a:pt x="8" y="15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6" name="Freeform 189"/>
              <p:cNvSpPr>
                <a:spLocks/>
              </p:cNvSpPr>
              <p:nvPr/>
            </p:nvSpPr>
            <p:spPr bwMode="auto">
              <a:xfrm>
                <a:off x="3033" y="2861"/>
                <a:ext cx="16" cy="16"/>
              </a:xfrm>
              <a:custGeom>
                <a:avLst/>
                <a:gdLst>
                  <a:gd name="T0" fmla="*/ 0 w 16"/>
                  <a:gd name="T1" fmla="*/ 9 h 16"/>
                  <a:gd name="T2" fmla="*/ 9 w 16"/>
                  <a:gd name="T3" fmla="*/ 16 h 16"/>
                  <a:gd name="T4" fmla="*/ 11 w 16"/>
                  <a:gd name="T5" fmla="*/ 13 h 16"/>
                  <a:gd name="T6" fmla="*/ 16 w 16"/>
                  <a:gd name="T7" fmla="*/ 9 h 16"/>
                  <a:gd name="T8" fmla="*/ 9 w 16"/>
                  <a:gd name="T9" fmla="*/ 0 h 16"/>
                  <a:gd name="T10" fmla="*/ 3 w 16"/>
                  <a:gd name="T11" fmla="*/ 5 h 16"/>
                  <a:gd name="T12" fmla="*/ 0 w 16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9"/>
                    </a:moveTo>
                    <a:lnTo>
                      <a:pt x="9" y="16"/>
                    </a:lnTo>
                    <a:lnTo>
                      <a:pt x="11" y="13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7" name="Freeform 190"/>
              <p:cNvSpPr>
                <a:spLocks/>
              </p:cNvSpPr>
              <p:nvPr/>
            </p:nvSpPr>
            <p:spPr bwMode="auto">
              <a:xfrm>
                <a:off x="3052" y="2849"/>
                <a:ext cx="15" cy="15"/>
              </a:xfrm>
              <a:custGeom>
                <a:avLst/>
                <a:gdLst>
                  <a:gd name="T0" fmla="*/ 0 w 15"/>
                  <a:gd name="T1" fmla="*/ 5 h 15"/>
                  <a:gd name="T2" fmla="*/ 4 w 15"/>
                  <a:gd name="T3" fmla="*/ 15 h 15"/>
                  <a:gd name="T4" fmla="*/ 15 w 15"/>
                  <a:gd name="T5" fmla="*/ 10 h 15"/>
                  <a:gd name="T6" fmla="*/ 11 w 15"/>
                  <a:gd name="T7" fmla="*/ 5 h 15"/>
                  <a:gd name="T8" fmla="*/ 11 w 15"/>
                  <a:gd name="T9" fmla="*/ 11 h 15"/>
                  <a:gd name="T10" fmla="*/ 11 w 15"/>
                  <a:gd name="T11" fmla="*/ 11 h 15"/>
                  <a:gd name="T12" fmla="*/ 12 w 15"/>
                  <a:gd name="T13" fmla="*/ 0 h 15"/>
                  <a:gd name="T14" fmla="*/ 11 w 15"/>
                  <a:gd name="T15" fmla="*/ 0 h 15"/>
                  <a:gd name="T16" fmla="*/ 7 w 15"/>
                  <a:gd name="T17" fmla="*/ 1 h 15"/>
                  <a:gd name="T18" fmla="*/ 0 w 15"/>
                  <a:gd name="T19" fmla="*/ 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5"/>
                  <a:gd name="T32" fmla="*/ 15 w 15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5">
                    <a:moveTo>
                      <a:pt x="0" y="5"/>
                    </a:moveTo>
                    <a:lnTo>
                      <a:pt x="4" y="15"/>
                    </a:lnTo>
                    <a:lnTo>
                      <a:pt x="15" y="10"/>
                    </a:lnTo>
                    <a:lnTo>
                      <a:pt x="11" y="5"/>
                    </a:lnTo>
                    <a:lnTo>
                      <a:pt x="11" y="1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8" name="Freeform 191"/>
              <p:cNvSpPr>
                <a:spLocks/>
              </p:cNvSpPr>
              <p:nvPr/>
            </p:nvSpPr>
            <p:spPr bwMode="auto">
              <a:xfrm>
                <a:off x="3074" y="2849"/>
                <a:ext cx="15" cy="14"/>
              </a:xfrm>
              <a:custGeom>
                <a:avLst/>
                <a:gdLst>
                  <a:gd name="T0" fmla="*/ 2 w 15"/>
                  <a:gd name="T1" fmla="*/ 0 h 14"/>
                  <a:gd name="T2" fmla="*/ 0 w 15"/>
                  <a:gd name="T3" fmla="*/ 11 h 14"/>
                  <a:gd name="T4" fmla="*/ 9 w 15"/>
                  <a:gd name="T5" fmla="*/ 12 h 14"/>
                  <a:gd name="T6" fmla="*/ 9 w 15"/>
                  <a:gd name="T7" fmla="*/ 7 h 14"/>
                  <a:gd name="T8" fmla="*/ 5 w 15"/>
                  <a:gd name="T9" fmla="*/ 11 h 14"/>
                  <a:gd name="T10" fmla="*/ 9 w 15"/>
                  <a:gd name="T11" fmla="*/ 14 h 14"/>
                  <a:gd name="T12" fmla="*/ 15 w 15"/>
                  <a:gd name="T13" fmla="*/ 5 h 14"/>
                  <a:gd name="T14" fmla="*/ 13 w 15"/>
                  <a:gd name="T15" fmla="*/ 2 h 14"/>
                  <a:gd name="T16" fmla="*/ 9 w 15"/>
                  <a:gd name="T17" fmla="*/ 1 h 14"/>
                  <a:gd name="T18" fmla="*/ 2 w 15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4"/>
                  <a:gd name="T32" fmla="*/ 15 w 15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4">
                    <a:moveTo>
                      <a:pt x="2" y="0"/>
                    </a:moveTo>
                    <a:lnTo>
                      <a:pt x="0" y="11"/>
                    </a:lnTo>
                    <a:lnTo>
                      <a:pt x="9" y="12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9" y="14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9" name="Freeform 192"/>
              <p:cNvSpPr>
                <a:spLocks/>
              </p:cNvSpPr>
              <p:nvPr/>
            </p:nvSpPr>
            <p:spPr bwMode="auto">
              <a:xfrm>
                <a:off x="3090" y="2861"/>
                <a:ext cx="17" cy="16"/>
              </a:xfrm>
              <a:custGeom>
                <a:avLst/>
                <a:gdLst>
                  <a:gd name="T0" fmla="*/ 9 w 17"/>
                  <a:gd name="T1" fmla="*/ 0 h 16"/>
                  <a:gd name="T2" fmla="*/ 0 w 17"/>
                  <a:gd name="T3" fmla="*/ 8 h 16"/>
                  <a:gd name="T4" fmla="*/ 9 w 17"/>
                  <a:gd name="T5" fmla="*/ 16 h 16"/>
                  <a:gd name="T6" fmla="*/ 17 w 17"/>
                  <a:gd name="T7" fmla="*/ 9 h 16"/>
                  <a:gd name="T8" fmla="*/ 9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9" y="0"/>
                    </a:moveTo>
                    <a:lnTo>
                      <a:pt x="0" y="8"/>
                    </a:lnTo>
                    <a:lnTo>
                      <a:pt x="9" y="16"/>
                    </a:lnTo>
                    <a:lnTo>
                      <a:pt x="1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0" name="Freeform 193"/>
              <p:cNvSpPr>
                <a:spLocks/>
              </p:cNvSpPr>
              <p:nvPr/>
            </p:nvSpPr>
            <p:spPr bwMode="auto">
              <a:xfrm>
                <a:off x="3104" y="2880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0 w 16"/>
                  <a:gd name="T3" fmla="*/ 6 h 16"/>
                  <a:gd name="T4" fmla="*/ 6 w 16"/>
                  <a:gd name="T5" fmla="*/ 13 h 16"/>
                  <a:gd name="T6" fmla="*/ 8 w 16"/>
                  <a:gd name="T7" fmla="*/ 16 h 16"/>
                  <a:gd name="T8" fmla="*/ 16 w 16"/>
                  <a:gd name="T9" fmla="*/ 10 h 16"/>
                  <a:gd name="T10" fmla="*/ 15 w 16"/>
                  <a:gd name="T11" fmla="*/ 4 h 16"/>
                  <a:gd name="T12" fmla="*/ 9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9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6" y="10"/>
                    </a:lnTo>
                    <a:lnTo>
                      <a:pt x="15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1" name="Freeform 194"/>
              <p:cNvSpPr>
                <a:spLocks/>
              </p:cNvSpPr>
              <p:nvPr/>
            </p:nvSpPr>
            <p:spPr bwMode="auto">
              <a:xfrm>
                <a:off x="3117" y="2900"/>
                <a:ext cx="15" cy="14"/>
              </a:xfrm>
              <a:custGeom>
                <a:avLst/>
                <a:gdLst>
                  <a:gd name="T0" fmla="*/ 9 w 15"/>
                  <a:gd name="T1" fmla="*/ 0 h 14"/>
                  <a:gd name="T2" fmla="*/ 0 w 15"/>
                  <a:gd name="T3" fmla="*/ 6 h 14"/>
                  <a:gd name="T4" fmla="*/ 3 w 15"/>
                  <a:gd name="T5" fmla="*/ 11 h 14"/>
                  <a:gd name="T6" fmla="*/ 5 w 15"/>
                  <a:gd name="T7" fmla="*/ 14 h 14"/>
                  <a:gd name="T8" fmla="*/ 15 w 15"/>
                  <a:gd name="T9" fmla="*/ 10 h 14"/>
                  <a:gd name="T10" fmla="*/ 12 w 15"/>
                  <a:gd name="T11" fmla="*/ 3 h 14"/>
                  <a:gd name="T12" fmla="*/ 9 w 15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9" y="0"/>
                    </a:moveTo>
                    <a:lnTo>
                      <a:pt x="0" y="6"/>
                    </a:lnTo>
                    <a:lnTo>
                      <a:pt x="3" y="11"/>
                    </a:lnTo>
                    <a:lnTo>
                      <a:pt x="5" y="14"/>
                    </a:lnTo>
                    <a:lnTo>
                      <a:pt x="15" y="10"/>
                    </a:lnTo>
                    <a:lnTo>
                      <a:pt x="12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2" name="Freeform 195"/>
              <p:cNvSpPr>
                <a:spLocks/>
              </p:cNvSpPr>
              <p:nvPr/>
            </p:nvSpPr>
            <p:spPr bwMode="auto">
              <a:xfrm>
                <a:off x="3126" y="2920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3 h 16"/>
                  <a:gd name="T6" fmla="*/ 4 w 14"/>
                  <a:gd name="T7" fmla="*/ 16 h 16"/>
                  <a:gd name="T8" fmla="*/ 14 w 14"/>
                  <a:gd name="T9" fmla="*/ 12 h 16"/>
                  <a:gd name="T10" fmla="*/ 13 w 14"/>
                  <a:gd name="T11" fmla="*/ 4 h 16"/>
                  <a:gd name="T12" fmla="*/ 10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3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3" name="Freeform 196"/>
              <p:cNvSpPr>
                <a:spLocks/>
              </p:cNvSpPr>
              <p:nvPr/>
            </p:nvSpPr>
            <p:spPr bwMode="auto">
              <a:xfrm>
                <a:off x="3134" y="2942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4 h 15"/>
                  <a:gd name="T4" fmla="*/ 5 w 15"/>
                  <a:gd name="T5" fmla="*/ 15 h 15"/>
                  <a:gd name="T6" fmla="*/ 9 w 15"/>
                  <a:gd name="T7" fmla="*/ 11 h 15"/>
                  <a:gd name="T8" fmla="*/ 3 w 15"/>
                  <a:gd name="T9" fmla="*/ 11 h 15"/>
                  <a:gd name="T10" fmla="*/ 5 w 15"/>
                  <a:gd name="T11" fmla="*/ 15 h 15"/>
                  <a:gd name="T12" fmla="*/ 15 w 15"/>
                  <a:gd name="T13" fmla="*/ 11 h 15"/>
                  <a:gd name="T14" fmla="*/ 15 w 15"/>
                  <a:gd name="T15" fmla="*/ 11 h 15"/>
                  <a:gd name="T16" fmla="*/ 13 w 15"/>
                  <a:gd name="T17" fmla="*/ 7 h 15"/>
                  <a:gd name="T18" fmla="*/ 10 w 15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5"/>
                  <a:gd name="T32" fmla="*/ 15 w 15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5">
                    <a:moveTo>
                      <a:pt x="10" y="0"/>
                    </a:moveTo>
                    <a:lnTo>
                      <a:pt x="0" y="4"/>
                    </a:lnTo>
                    <a:lnTo>
                      <a:pt x="5" y="15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15" y="11"/>
                    </a:lnTo>
                    <a:lnTo>
                      <a:pt x="13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4" name="Freeform 197"/>
              <p:cNvSpPr>
                <a:spLocks/>
              </p:cNvSpPr>
              <p:nvPr/>
            </p:nvSpPr>
            <p:spPr bwMode="auto">
              <a:xfrm>
                <a:off x="3143" y="2963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6 h 16"/>
                  <a:gd name="T6" fmla="*/ 14 w 14"/>
                  <a:gd name="T7" fmla="*/ 11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5" name="Freeform 198"/>
              <p:cNvSpPr>
                <a:spLocks/>
              </p:cNvSpPr>
              <p:nvPr/>
            </p:nvSpPr>
            <p:spPr bwMode="auto">
              <a:xfrm>
                <a:off x="3150" y="2986"/>
                <a:ext cx="14" cy="13"/>
              </a:xfrm>
              <a:custGeom>
                <a:avLst/>
                <a:gdLst>
                  <a:gd name="T0" fmla="*/ 10 w 14"/>
                  <a:gd name="T1" fmla="*/ 0 h 13"/>
                  <a:gd name="T2" fmla="*/ 0 w 14"/>
                  <a:gd name="T3" fmla="*/ 3 h 13"/>
                  <a:gd name="T4" fmla="*/ 4 w 14"/>
                  <a:gd name="T5" fmla="*/ 13 h 13"/>
                  <a:gd name="T6" fmla="*/ 14 w 14"/>
                  <a:gd name="T7" fmla="*/ 10 h 13"/>
                  <a:gd name="T8" fmla="*/ 1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10" y="0"/>
                    </a:moveTo>
                    <a:lnTo>
                      <a:pt x="0" y="3"/>
                    </a:lnTo>
                    <a:lnTo>
                      <a:pt x="4" y="13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6" name="Freeform 199"/>
              <p:cNvSpPr>
                <a:spLocks/>
              </p:cNvSpPr>
              <p:nvPr/>
            </p:nvSpPr>
            <p:spPr bwMode="auto">
              <a:xfrm>
                <a:off x="3157" y="3007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3 h 15"/>
                  <a:gd name="T4" fmla="*/ 0 w 15"/>
                  <a:gd name="T5" fmla="*/ 3 h 15"/>
                  <a:gd name="T6" fmla="*/ 5 w 15"/>
                  <a:gd name="T7" fmla="*/ 15 h 15"/>
                  <a:gd name="T8" fmla="*/ 15 w 15"/>
                  <a:gd name="T9" fmla="*/ 12 h 15"/>
                  <a:gd name="T10" fmla="*/ 12 w 15"/>
                  <a:gd name="T11" fmla="*/ 3 h 15"/>
                  <a:gd name="T12" fmla="*/ 10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0" y="0"/>
                    </a:moveTo>
                    <a:lnTo>
                      <a:pt x="0" y="3"/>
                    </a:lnTo>
                    <a:lnTo>
                      <a:pt x="5" y="15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7" name="Freeform 200"/>
              <p:cNvSpPr>
                <a:spLocks/>
              </p:cNvSpPr>
              <p:nvPr/>
            </p:nvSpPr>
            <p:spPr bwMode="auto">
              <a:xfrm>
                <a:off x="3164" y="3029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8" name="Freeform 201"/>
              <p:cNvSpPr>
                <a:spLocks/>
              </p:cNvSpPr>
              <p:nvPr/>
            </p:nvSpPr>
            <p:spPr bwMode="auto">
              <a:xfrm>
                <a:off x="3172" y="3052"/>
                <a:ext cx="12" cy="13"/>
              </a:xfrm>
              <a:custGeom>
                <a:avLst/>
                <a:gdLst>
                  <a:gd name="T0" fmla="*/ 10 w 12"/>
                  <a:gd name="T1" fmla="*/ 0 h 13"/>
                  <a:gd name="T2" fmla="*/ 0 w 12"/>
                  <a:gd name="T3" fmla="*/ 3 h 13"/>
                  <a:gd name="T4" fmla="*/ 2 w 12"/>
                  <a:gd name="T5" fmla="*/ 13 h 13"/>
                  <a:gd name="T6" fmla="*/ 12 w 12"/>
                  <a:gd name="T7" fmla="*/ 10 h 13"/>
                  <a:gd name="T8" fmla="*/ 1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0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1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9" name="Freeform 202"/>
              <p:cNvSpPr>
                <a:spLocks/>
              </p:cNvSpPr>
              <p:nvPr/>
            </p:nvSpPr>
            <p:spPr bwMode="auto">
              <a:xfrm>
                <a:off x="3177" y="3073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0 w 13"/>
                  <a:gd name="T5" fmla="*/ 3 h 14"/>
                  <a:gd name="T6" fmla="*/ 3 w 13"/>
                  <a:gd name="T7" fmla="*/ 14 h 14"/>
                  <a:gd name="T8" fmla="*/ 13 w 13"/>
                  <a:gd name="T9" fmla="*/ 12 h 14"/>
                  <a:gd name="T10" fmla="*/ 12 w 13"/>
                  <a:gd name="T11" fmla="*/ 3 h 14"/>
                  <a:gd name="T12" fmla="*/ 10 w 1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4"/>
                  <a:gd name="T23" fmla="*/ 13 w 1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13" y="12"/>
                    </a:lnTo>
                    <a:lnTo>
                      <a:pt x="1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0" name="Freeform 203"/>
              <p:cNvSpPr>
                <a:spLocks/>
              </p:cNvSpPr>
              <p:nvPr/>
            </p:nvSpPr>
            <p:spPr bwMode="auto">
              <a:xfrm>
                <a:off x="3183" y="3095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2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2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1" name="Freeform 204"/>
              <p:cNvSpPr>
                <a:spLocks/>
              </p:cNvSpPr>
              <p:nvPr/>
            </p:nvSpPr>
            <p:spPr bwMode="auto">
              <a:xfrm>
                <a:off x="3189" y="3118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2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2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2" name="Freeform 205"/>
              <p:cNvSpPr>
                <a:spLocks/>
              </p:cNvSpPr>
              <p:nvPr/>
            </p:nvSpPr>
            <p:spPr bwMode="auto">
              <a:xfrm>
                <a:off x="3194" y="3139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2 w 13"/>
                  <a:gd name="T5" fmla="*/ 9 h 14"/>
                  <a:gd name="T6" fmla="*/ 3 w 13"/>
                  <a:gd name="T7" fmla="*/ 14 h 14"/>
                  <a:gd name="T8" fmla="*/ 13 w 13"/>
                  <a:gd name="T9" fmla="*/ 11 h 14"/>
                  <a:gd name="T10" fmla="*/ 13 w 13"/>
                  <a:gd name="T11" fmla="*/ 9 h 14"/>
                  <a:gd name="T12" fmla="*/ 10 w 1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4"/>
                  <a:gd name="T23" fmla="*/ 13 w 1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3" name="Freeform 206"/>
              <p:cNvSpPr>
                <a:spLocks/>
              </p:cNvSpPr>
              <p:nvPr/>
            </p:nvSpPr>
            <p:spPr bwMode="auto">
              <a:xfrm>
                <a:off x="3200" y="3162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4" name="Freeform 207"/>
              <p:cNvSpPr>
                <a:spLocks/>
              </p:cNvSpPr>
              <p:nvPr/>
            </p:nvSpPr>
            <p:spPr bwMode="auto">
              <a:xfrm>
                <a:off x="3204" y="3183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2 w 15"/>
                  <a:gd name="T3" fmla="*/ 3 h 15"/>
                  <a:gd name="T4" fmla="*/ 0 w 15"/>
                  <a:gd name="T5" fmla="*/ 3 h 15"/>
                  <a:gd name="T6" fmla="*/ 5 w 15"/>
                  <a:gd name="T7" fmla="*/ 15 h 15"/>
                  <a:gd name="T8" fmla="*/ 15 w 15"/>
                  <a:gd name="T9" fmla="*/ 12 h 15"/>
                  <a:gd name="T10" fmla="*/ 12 w 15"/>
                  <a:gd name="T11" fmla="*/ 3 h 15"/>
                  <a:gd name="T12" fmla="*/ 12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5" y="15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5" name="Freeform 208"/>
              <p:cNvSpPr>
                <a:spLocks/>
              </p:cNvSpPr>
              <p:nvPr/>
            </p:nvSpPr>
            <p:spPr bwMode="auto">
              <a:xfrm>
                <a:off x="3210" y="3206"/>
                <a:ext cx="13" cy="15"/>
              </a:xfrm>
              <a:custGeom>
                <a:avLst/>
                <a:gdLst>
                  <a:gd name="T0" fmla="*/ 10 w 13"/>
                  <a:gd name="T1" fmla="*/ 0 h 15"/>
                  <a:gd name="T2" fmla="*/ 0 w 13"/>
                  <a:gd name="T3" fmla="*/ 3 h 15"/>
                  <a:gd name="T4" fmla="*/ 3 w 13"/>
                  <a:gd name="T5" fmla="*/ 15 h 15"/>
                  <a:gd name="T6" fmla="*/ 13 w 13"/>
                  <a:gd name="T7" fmla="*/ 12 h 15"/>
                  <a:gd name="T8" fmla="*/ 10 w 1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10" y="0"/>
                    </a:moveTo>
                    <a:lnTo>
                      <a:pt x="0" y="3"/>
                    </a:lnTo>
                    <a:lnTo>
                      <a:pt x="3" y="15"/>
                    </a:lnTo>
                    <a:lnTo>
                      <a:pt x="13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6" name="Freeform 209"/>
              <p:cNvSpPr>
                <a:spLocks/>
              </p:cNvSpPr>
              <p:nvPr/>
            </p:nvSpPr>
            <p:spPr bwMode="auto">
              <a:xfrm>
                <a:off x="3216" y="3229"/>
                <a:ext cx="13" cy="13"/>
              </a:xfrm>
              <a:custGeom>
                <a:avLst/>
                <a:gdLst>
                  <a:gd name="T0" fmla="*/ 10 w 13"/>
                  <a:gd name="T1" fmla="*/ 0 h 13"/>
                  <a:gd name="T2" fmla="*/ 0 w 13"/>
                  <a:gd name="T3" fmla="*/ 3 h 13"/>
                  <a:gd name="T4" fmla="*/ 3 w 13"/>
                  <a:gd name="T5" fmla="*/ 13 h 13"/>
                  <a:gd name="T6" fmla="*/ 13 w 13"/>
                  <a:gd name="T7" fmla="*/ 10 h 13"/>
                  <a:gd name="T8" fmla="*/ 1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0" y="0"/>
                    </a:moveTo>
                    <a:lnTo>
                      <a:pt x="0" y="3"/>
                    </a:lnTo>
                    <a:lnTo>
                      <a:pt x="3" y="13"/>
                    </a:lnTo>
                    <a:lnTo>
                      <a:pt x="13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7" name="Freeform 210"/>
              <p:cNvSpPr>
                <a:spLocks/>
              </p:cNvSpPr>
              <p:nvPr/>
            </p:nvSpPr>
            <p:spPr bwMode="auto">
              <a:xfrm>
                <a:off x="3222" y="3251"/>
                <a:ext cx="12" cy="14"/>
              </a:xfrm>
              <a:custGeom>
                <a:avLst/>
                <a:gdLst>
                  <a:gd name="T0" fmla="*/ 10 w 12"/>
                  <a:gd name="T1" fmla="*/ 0 h 14"/>
                  <a:gd name="T2" fmla="*/ 0 w 12"/>
                  <a:gd name="T3" fmla="*/ 2 h 14"/>
                  <a:gd name="T4" fmla="*/ 2 w 12"/>
                  <a:gd name="T5" fmla="*/ 14 h 14"/>
                  <a:gd name="T6" fmla="*/ 12 w 12"/>
                  <a:gd name="T7" fmla="*/ 11 h 14"/>
                  <a:gd name="T8" fmla="*/ 10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10" y="0"/>
                    </a:moveTo>
                    <a:lnTo>
                      <a:pt x="0" y="2"/>
                    </a:lnTo>
                    <a:lnTo>
                      <a:pt x="2" y="14"/>
                    </a:lnTo>
                    <a:lnTo>
                      <a:pt x="12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4341" name="Freeform 212"/>
            <p:cNvSpPr>
              <a:spLocks/>
            </p:cNvSpPr>
            <p:nvPr/>
          </p:nvSpPr>
          <p:spPr bwMode="auto">
            <a:xfrm>
              <a:off x="3226" y="3273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3 w 13"/>
                <a:gd name="T5" fmla="*/ 15 h 15"/>
                <a:gd name="T6" fmla="*/ 13 w 13"/>
                <a:gd name="T7" fmla="*/ 12 h 15"/>
                <a:gd name="T8" fmla="*/ 1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2" name="Freeform 213"/>
            <p:cNvSpPr>
              <a:spLocks/>
            </p:cNvSpPr>
            <p:nvPr/>
          </p:nvSpPr>
          <p:spPr bwMode="auto">
            <a:xfrm>
              <a:off x="3232" y="3295"/>
              <a:ext cx="12" cy="14"/>
            </a:xfrm>
            <a:custGeom>
              <a:avLst/>
              <a:gdLst>
                <a:gd name="T0" fmla="*/ 10 w 12"/>
                <a:gd name="T1" fmla="*/ 0 h 14"/>
                <a:gd name="T2" fmla="*/ 0 w 12"/>
                <a:gd name="T3" fmla="*/ 3 h 14"/>
                <a:gd name="T4" fmla="*/ 2 w 12"/>
                <a:gd name="T5" fmla="*/ 14 h 14"/>
                <a:gd name="T6" fmla="*/ 12 w 12"/>
                <a:gd name="T7" fmla="*/ 11 h 14"/>
                <a:gd name="T8" fmla="*/ 1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10" y="0"/>
                  </a:moveTo>
                  <a:lnTo>
                    <a:pt x="0" y="3"/>
                  </a:lnTo>
                  <a:lnTo>
                    <a:pt x="2" y="14"/>
                  </a:lnTo>
                  <a:lnTo>
                    <a:pt x="12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3" name="Freeform 214"/>
            <p:cNvSpPr>
              <a:spLocks/>
            </p:cNvSpPr>
            <p:nvPr/>
          </p:nvSpPr>
          <p:spPr bwMode="auto">
            <a:xfrm>
              <a:off x="3236" y="3318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4" name="Freeform 215"/>
            <p:cNvSpPr>
              <a:spLocks/>
            </p:cNvSpPr>
            <p:nvPr/>
          </p:nvSpPr>
          <p:spPr bwMode="auto">
            <a:xfrm>
              <a:off x="3242" y="3341"/>
              <a:ext cx="11" cy="13"/>
            </a:xfrm>
            <a:custGeom>
              <a:avLst/>
              <a:gdLst>
                <a:gd name="T0" fmla="*/ 10 w 11"/>
                <a:gd name="T1" fmla="*/ 0 h 13"/>
                <a:gd name="T2" fmla="*/ 0 w 11"/>
                <a:gd name="T3" fmla="*/ 3 h 13"/>
                <a:gd name="T4" fmla="*/ 0 w 11"/>
                <a:gd name="T5" fmla="*/ 5 h 13"/>
                <a:gd name="T6" fmla="*/ 1 w 11"/>
                <a:gd name="T7" fmla="*/ 13 h 13"/>
                <a:gd name="T8" fmla="*/ 11 w 11"/>
                <a:gd name="T9" fmla="*/ 10 h 13"/>
                <a:gd name="T10" fmla="*/ 11 w 11"/>
                <a:gd name="T11" fmla="*/ 5 h 13"/>
                <a:gd name="T12" fmla="*/ 10 w 1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1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13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5" name="Freeform 216"/>
            <p:cNvSpPr>
              <a:spLocks/>
            </p:cNvSpPr>
            <p:nvPr/>
          </p:nvSpPr>
          <p:spPr bwMode="auto">
            <a:xfrm>
              <a:off x="3246" y="3362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2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6" name="Freeform 217"/>
            <p:cNvSpPr>
              <a:spLocks/>
            </p:cNvSpPr>
            <p:nvPr/>
          </p:nvSpPr>
          <p:spPr bwMode="auto">
            <a:xfrm>
              <a:off x="3252" y="3385"/>
              <a:ext cx="11" cy="14"/>
            </a:xfrm>
            <a:custGeom>
              <a:avLst/>
              <a:gdLst>
                <a:gd name="T0" fmla="*/ 10 w 11"/>
                <a:gd name="T1" fmla="*/ 0 h 14"/>
                <a:gd name="T2" fmla="*/ 0 w 11"/>
                <a:gd name="T3" fmla="*/ 3 h 14"/>
                <a:gd name="T4" fmla="*/ 1 w 11"/>
                <a:gd name="T5" fmla="*/ 14 h 14"/>
                <a:gd name="T6" fmla="*/ 11 w 11"/>
                <a:gd name="T7" fmla="*/ 11 h 14"/>
                <a:gd name="T8" fmla="*/ 10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4"/>
                <a:gd name="T17" fmla="*/ 11 w 1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4">
                  <a:moveTo>
                    <a:pt x="1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7" name="Freeform 218"/>
            <p:cNvSpPr>
              <a:spLocks/>
            </p:cNvSpPr>
            <p:nvPr/>
          </p:nvSpPr>
          <p:spPr bwMode="auto">
            <a:xfrm>
              <a:off x="3256" y="3408"/>
              <a:ext cx="13" cy="13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3 h 13"/>
                <a:gd name="T4" fmla="*/ 3 w 13"/>
                <a:gd name="T5" fmla="*/ 13 h 13"/>
                <a:gd name="T6" fmla="*/ 13 w 13"/>
                <a:gd name="T7" fmla="*/ 10 h 13"/>
                <a:gd name="T8" fmla="*/ 1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13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8" name="Freeform 219"/>
            <p:cNvSpPr>
              <a:spLocks/>
            </p:cNvSpPr>
            <p:nvPr/>
          </p:nvSpPr>
          <p:spPr bwMode="auto">
            <a:xfrm>
              <a:off x="3260" y="3429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3 w 13"/>
                <a:gd name="T5" fmla="*/ 15 h 15"/>
                <a:gd name="T6" fmla="*/ 13 w 13"/>
                <a:gd name="T7" fmla="*/ 12 h 15"/>
                <a:gd name="T8" fmla="*/ 1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49" name="Freeform 220"/>
            <p:cNvSpPr>
              <a:spLocks/>
            </p:cNvSpPr>
            <p:nvPr/>
          </p:nvSpPr>
          <p:spPr bwMode="auto">
            <a:xfrm>
              <a:off x="3266" y="3452"/>
              <a:ext cx="11" cy="15"/>
            </a:xfrm>
            <a:custGeom>
              <a:avLst/>
              <a:gdLst>
                <a:gd name="T0" fmla="*/ 10 w 11"/>
                <a:gd name="T1" fmla="*/ 0 h 15"/>
                <a:gd name="T2" fmla="*/ 0 w 11"/>
                <a:gd name="T3" fmla="*/ 3 h 15"/>
                <a:gd name="T4" fmla="*/ 1 w 11"/>
                <a:gd name="T5" fmla="*/ 15 h 15"/>
                <a:gd name="T6" fmla="*/ 11 w 11"/>
                <a:gd name="T7" fmla="*/ 12 h 15"/>
                <a:gd name="T8" fmla="*/ 10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10" y="0"/>
                  </a:moveTo>
                  <a:lnTo>
                    <a:pt x="0" y="3"/>
                  </a:lnTo>
                  <a:lnTo>
                    <a:pt x="1" y="15"/>
                  </a:lnTo>
                  <a:lnTo>
                    <a:pt x="11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0" name="Freeform 221"/>
            <p:cNvSpPr>
              <a:spLocks/>
            </p:cNvSpPr>
            <p:nvPr/>
          </p:nvSpPr>
          <p:spPr bwMode="auto">
            <a:xfrm>
              <a:off x="3270" y="3474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1" name="Freeform 222"/>
            <p:cNvSpPr>
              <a:spLocks/>
            </p:cNvSpPr>
            <p:nvPr/>
          </p:nvSpPr>
          <p:spPr bwMode="auto">
            <a:xfrm>
              <a:off x="3276" y="3497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1 w 13"/>
                <a:gd name="T5" fmla="*/ 11 h 14"/>
                <a:gd name="T6" fmla="*/ 1 w 13"/>
                <a:gd name="T7" fmla="*/ 14 h 14"/>
                <a:gd name="T8" fmla="*/ 11 w 13"/>
                <a:gd name="T9" fmla="*/ 11 h 14"/>
                <a:gd name="T10" fmla="*/ 13 w 13"/>
                <a:gd name="T11" fmla="*/ 11 h 14"/>
                <a:gd name="T12" fmla="*/ 10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2" name="Freeform 223"/>
            <p:cNvSpPr>
              <a:spLocks/>
            </p:cNvSpPr>
            <p:nvPr/>
          </p:nvSpPr>
          <p:spPr bwMode="auto">
            <a:xfrm>
              <a:off x="3280" y="3520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2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2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3" name="Freeform 224"/>
            <p:cNvSpPr>
              <a:spLocks/>
            </p:cNvSpPr>
            <p:nvPr/>
          </p:nvSpPr>
          <p:spPr bwMode="auto">
            <a:xfrm>
              <a:off x="3286" y="3541"/>
              <a:ext cx="11" cy="14"/>
            </a:xfrm>
            <a:custGeom>
              <a:avLst/>
              <a:gdLst>
                <a:gd name="T0" fmla="*/ 10 w 11"/>
                <a:gd name="T1" fmla="*/ 0 h 14"/>
                <a:gd name="T2" fmla="*/ 0 w 11"/>
                <a:gd name="T3" fmla="*/ 3 h 14"/>
                <a:gd name="T4" fmla="*/ 1 w 11"/>
                <a:gd name="T5" fmla="*/ 14 h 14"/>
                <a:gd name="T6" fmla="*/ 11 w 11"/>
                <a:gd name="T7" fmla="*/ 11 h 14"/>
                <a:gd name="T8" fmla="*/ 10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4"/>
                <a:gd name="T17" fmla="*/ 11 w 1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4">
                  <a:moveTo>
                    <a:pt x="1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4" name="Freeform 225"/>
            <p:cNvSpPr>
              <a:spLocks/>
            </p:cNvSpPr>
            <p:nvPr/>
          </p:nvSpPr>
          <p:spPr bwMode="auto">
            <a:xfrm>
              <a:off x="3290" y="3564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5" name="Freeform 226"/>
            <p:cNvSpPr>
              <a:spLocks/>
            </p:cNvSpPr>
            <p:nvPr/>
          </p:nvSpPr>
          <p:spPr bwMode="auto">
            <a:xfrm>
              <a:off x="3294" y="3587"/>
              <a:ext cx="13" cy="13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3 h 13"/>
                <a:gd name="T4" fmla="*/ 3 w 13"/>
                <a:gd name="T5" fmla="*/ 13 h 13"/>
                <a:gd name="T6" fmla="*/ 13 w 13"/>
                <a:gd name="T7" fmla="*/ 10 h 13"/>
                <a:gd name="T8" fmla="*/ 1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13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6" name="Freeform 227"/>
            <p:cNvSpPr>
              <a:spLocks/>
            </p:cNvSpPr>
            <p:nvPr/>
          </p:nvSpPr>
          <p:spPr bwMode="auto">
            <a:xfrm>
              <a:off x="3300" y="3608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2 w 13"/>
                <a:gd name="T5" fmla="*/ 13 h 15"/>
                <a:gd name="T6" fmla="*/ 3 w 13"/>
                <a:gd name="T7" fmla="*/ 15 h 15"/>
                <a:gd name="T8" fmla="*/ 13 w 13"/>
                <a:gd name="T9" fmla="*/ 12 h 15"/>
                <a:gd name="T10" fmla="*/ 13 w 13"/>
                <a:gd name="T11" fmla="*/ 13 h 15"/>
                <a:gd name="T12" fmla="*/ 10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7" name="Freeform 228"/>
            <p:cNvSpPr>
              <a:spLocks/>
            </p:cNvSpPr>
            <p:nvPr/>
          </p:nvSpPr>
          <p:spPr bwMode="auto">
            <a:xfrm>
              <a:off x="3306" y="3631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2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8" name="Freeform 229"/>
            <p:cNvSpPr>
              <a:spLocks/>
            </p:cNvSpPr>
            <p:nvPr/>
          </p:nvSpPr>
          <p:spPr bwMode="auto">
            <a:xfrm>
              <a:off x="3310" y="3653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2 h 14"/>
                <a:gd name="T4" fmla="*/ 0 w 13"/>
                <a:gd name="T5" fmla="*/ 2 h 14"/>
                <a:gd name="T6" fmla="*/ 3 w 13"/>
                <a:gd name="T7" fmla="*/ 14 h 14"/>
                <a:gd name="T8" fmla="*/ 13 w 13"/>
                <a:gd name="T9" fmla="*/ 11 h 14"/>
                <a:gd name="T10" fmla="*/ 12 w 13"/>
                <a:gd name="T11" fmla="*/ 2 h 14"/>
                <a:gd name="T12" fmla="*/ 10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10" y="0"/>
                  </a:moveTo>
                  <a:lnTo>
                    <a:pt x="0" y="2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59" name="Freeform 230"/>
            <p:cNvSpPr>
              <a:spLocks/>
            </p:cNvSpPr>
            <p:nvPr/>
          </p:nvSpPr>
          <p:spPr bwMode="auto">
            <a:xfrm>
              <a:off x="3316" y="3675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3 w 13"/>
                <a:gd name="T5" fmla="*/ 15 h 15"/>
                <a:gd name="T6" fmla="*/ 13 w 13"/>
                <a:gd name="T7" fmla="*/ 12 h 15"/>
                <a:gd name="T8" fmla="*/ 1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0" name="Freeform 231"/>
            <p:cNvSpPr>
              <a:spLocks/>
            </p:cNvSpPr>
            <p:nvPr/>
          </p:nvSpPr>
          <p:spPr bwMode="auto">
            <a:xfrm>
              <a:off x="3322" y="3697"/>
              <a:ext cx="12" cy="14"/>
            </a:xfrm>
            <a:custGeom>
              <a:avLst/>
              <a:gdLst>
                <a:gd name="T0" fmla="*/ 10 w 12"/>
                <a:gd name="T1" fmla="*/ 0 h 14"/>
                <a:gd name="T2" fmla="*/ 0 w 12"/>
                <a:gd name="T3" fmla="*/ 3 h 14"/>
                <a:gd name="T4" fmla="*/ 2 w 12"/>
                <a:gd name="T5" fmla="*/ 14 h 14"/>
                <a:gd name="T6" fmla="*/ 12 w 12"/>
                <a:gd name="T7" fmla="*/ 11 h 14"/>
                <a:gd name="T8" fmla="*/ 1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10" y="0"/>
                  </a:moveTo>
                  <a:lnTo>
                    <a:pt x="0" y="3"/>
                  </a:lnTo>
                  <a:lnTo>
                    <a:pt x="2" y="14"/>
                  </a:lnTo>
                  <a:lnTo>
                    <a:pt x="12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1" name="Freeform 232"/>
            <p:cNvSpPr>
              <a:spLocks/>
            </p:cNvSpPr>
            <p:nvPr/>
          </p:nvSpPr>
          <p:spPr bwMode="auto">
            <a:xfrm>
              <a:off x="3327" y="3720"/>
              <a:ext cx="15" cy="13"/>
            </a:xfrm>
            <a:custGeom>
              <a:avLst/>
              <a:gdLst>
                <a:gd name="T0" fmla="*/ 10 w 15"/>
                <a:gd name="T1" fmla="*/ 0 h 13"/>
                <a:gd name="T2" fmla="*/ 0 w 15"/>
                <a:gd name="T3" fmla="*/ 3 h 13"/>
                <a:gd name="T4" fmla="*/ 5 w 15"/>
                <a:gd name="T5" fmla="*/ 13 h 13"/>
                <a:gd name="T6" fmla="*/ 15 w 15"/>
                <a:gd name="T7" fmla="*/ 10 h 13"/>
                <a:gd name="T8" fmla="*/ 10 w 1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0" y="0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15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2" name="Freeform 233"/>
            <p:cNvSpPr>
              <a:spLocks/>
            </p:cNvSpPr>
            <p:nvPr/>
          </p:nvSpPr>
          <p:spPr bwMode="auto">
            <a:xfrm>
              <a:off x="3334" y="3741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0 w 13"/>
                <a:gd name="T5" fmla="*/ 6 h 15"/>
                <a:gd name="T6" fmla="*/ 3 w 13"/>
                <a:gd name="T7" fmla="*/ 15 h 15"/>
                <a:gd name="T8" fmla="*/ 13 w 13"/>
                <a:gd name="T9" fmla="*/ 12 h 15"/>
                <a:gd name="T10" fmla="*/ 12 w 13"/>
                <a:gd name="T11" fmla="*/ 6 h 15"/>
                <a:gd name="T12" fmla="*/ 10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3" name="Freeform 234"/>
            <p:cNvSpPr>
              <a:spLocks/>
            </p:cNvSpPr>
            <p:nvPr/>
          </p:nvSpPr>
          <p:spPr bwMode="auto">
            <a:xfrm>
              <a:off x="3340" y="3764"/>
              <a:ext cx="14" cy="13"/>
            </a:xfrm>
            <a:custGeom>
              <a:avLst/>
              <a:gdLst>
                <a:gd name="T0" fmla="*/ 10 w 14"/>
                <a:gd name="T1" fmla="*/ 0 h 13"/>
                <a:gd name="T2" fmla="*/ 0 w 14"/>
                <a:gd name="T3" fmla="*/ 3 h 13"/>
                <a:gd name="T4" fmla="*/ 2 w 14"/>
                <a:gd name="T5" fmla="*/ 7 h 13"/>
                <a:gd name="T6" fmla="*/ 4 w 14"/>
                <a:gd name="T7" fmla="*/ 13 h 13"/>
                <a:gd name="T8" fmla="*/ 14 w 14"/>
                <a:gd name="T9" fmla="*/ 10 h 13"/>
                <a:gd name="T10" fmla="*/ 13 w 14"/>
                <a:gd name="T11" fmla="*/ 7 h 13"/>
                <a:gd name="T12" fmla="*/ 10 w 1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3"/>
                <a:gd name="T23" fmla="*/ 14 w 1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3">
                  <a:moveTo>
                    <a:pt x="1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4" y="13"/>
                  </a:lnTo>
                  <a:lnTo>
                    <a:pt x="14" y="10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4" name="Freeform 235"/>
            <p:cNvSpPr>
              <a:spLocks/>
            </p:cNvSpPr>
            <p:nvPr/>
          </p:nvSpPr>
          <p:spPr bwMode="auto">
            <a:xfrm>
              <a:off x="3347" y="3786"/>
              <a:ext cx="15" cy="14"/>
            </a:xfrm>
            <a:custGeom>
              <a:avLst/>
              <a:gdLst>
                <a:gd name="T0" fmla="*/ 10 w 15"/>
                <a:gd name="T1" fmla="*/ 0 h 14"/>
                <a:gd name="T2" fmla="*/ 0 w 15"/>
                <a:gd name="T3" fmla="*/ 3 h 14"/>
                <a:gd name="T4" fmla="*/ 3 w 15"/>
                <a:gd name="T5" fmla="*/ 8 h 14"/>
                <a:gd name="T6" fmla="*/ 5 w 15"/>
                <a:gd name="T7" fmla="*/ 13 h 14"/>
                <a:gd name="T8" fmla="*/ 5 w 15"/>
                <a:gd name="T9" fmla="*/ 14 h 14"/>
                <a:gd name="T10" fmla="*/ 15 w 15"/>
                <a:gd name="T11" fmla="*/ 10 h 14"/>
                <a:gd name="T12" fmla="*/ 13 w 15"/>
                <a:gd name="T13" fmla="*/ 4 h 14"/>
                <a:gd name="T14" fmla="*/ 9 w 15"/>
                <a:gd name="T15" fmla="*/ 8 h 14"/>
                <a:gd name="T16" fmla="*/ 15 w 15"/>
                <a:gd name="T17" fmla="*/ 8 h 14"/>
                <a:gd name="T18" fmla="*/ 10 w 1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4"/>
                <a:gd name="T32" fmla="*/ 15 w 1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4">
                  <a:moveTo>
                    <a:pt x="1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5" name="Freeform 236"/>
            <p:cNvSpPr>
              <a:spLocks/>
            </p:cNvSpPr>
            <p:nvPr/>
          </p:nvSpPr>
          <p:spPr bwMode="auto">
            <a:xfrm>
              <a:off x="3356" y="3806"/>
              <a:ext cx="14" cy="15"/>
            </a:xfrm>
            <a:custGeom>
              <a:avLst/>
              <a:gdLst>
                <a:gd name="T0" fmla="*/ 10 w 14"/>
                <a:gd name="T1" fmla="*/ 0 h 15"/>
                <a:gd name="T2" fmla="*/ 0 w 14"/>
                <a:gd name="T3" fmla="*/ 4 h 15"/>
                <a:gd name="T4" fmla="*/ 3 w 14"/>
                <a:gd name="T5" fmla="*/ 11 h 15"/>
                <a:gd name="T6" fmla="*/ 4 w 14"/>
                <a:gd name="T7" fmla="*/ 15 h 15"/>
                <a:gd name="T8" fmla="*/ 14 w 14"/>
                <a:gd name="T9" fmla="*/ 11 h 15"/>
                <a:gd name="T10" fmla="*/ 13 w 14"/>
                <a:gd name="T11" fmla="*/ 7 h 15"/>
                <a:gd name="T12" fmla="*/ 10 w 1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5"/>
                <a:gd name="T23" fmla="*/ 14 w 1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5">
                  <a:moveTo>
                    <a:pt x="10" y="0"/>
                  </a:moveTo>
                  <a:lnTo>
                    <a:pt x="0" y="4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14" y="11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6" name="Freeform 237"/>
            <p:cNvSpPr>
              <a:spLocks/>
            </p:cNvSpPr>
            <p:nvPr/>
          </p:nvSpPr>
          <p:spPr bwMode="auto">
            <a:xfrm>
              <a:off x="3364" y="3827"/>
              <a:ext cx="16" cy="14"/>
            </a:xfrm>
            <a:custGeom>
              <a:avLst/>
              <a:gdLst>
                <a:gd name="T0" fmla="*/ 10 w 16"/>
                <a:gd name="T1" fmla="*/ 0 h 14"/>
                <a:gd name="T2" fmla="*/ 0 w 16"/>
                <a:gd name="T3" fmla="*/ 4 h 14"/>
                <a:gd name="T4" fmla="*/ 6 w 16"/>
                <a:gd name="T5" fmla="*/ 14 h 14"/>
                <a:gd name="T6" fmla="*/ 16 w 16"/>
                <a:gd name="T7" fmla="*/ 10 h 14"/>
                <a:gd name="T8" fmla="*/ 10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0" y="0"/>
                  </a:moveTo>
                  <a:lnTo>
                    <a:pt x="0" y="4"/>
                  </a:lnTo>
                  <a:lnTo>
                    <a:pt x="6" y="14"/>
                  </a:lnTo>
                  <a:lnTo>
                    <a:pt x="16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7" name="Freeform 238"/>
            <p:cNvSpPr>
              <a:spLocks/>
            </p:cNvSpPr>
            <p:nvPr/>
          </p:nvSpPr>
          <p:spPr bwMode="auto">
            <a:xfrm>
              <a:off x="3376" y="3847"/>
              <a:ext cx="13" cy="16"/>
            </a:xfrm>
            <a:custGeom>
              <a:avLst/>
              <a:gdLst>
                <a:gd name="T0" fmla="*/ 8 w 13"/>
                <a:gd name="T1" fmla="*/ 0 h 16"/>
                <a:gd name="T2" fmla="*/ 0 w 13"/>
                <a:gd name="T3" fmla="*/ 6 h 16"/>
                <a:gd name="T4" fmla="*/ 4 w 13"/>
                <a:gd name="T5" fmla="*/ 16 h 16"/>
                <a:gd name="T6" fmla="*/ 13 w 13"/>
                <a:gd name="T7" fmla="*/ 10 h 16"/>
                <a:gd name="T8" fmla="*/ 8 w 1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8" y="0"/>
                  </a:moveTo>
                  <a:lnTo>
                    <a:pt x="0" y="6"/>
                  </a:lnTo>
                  <a:lnTo>
                    <a:pt x="4" y="16"/>
                  </a:lnTo>
                  <a:lnTo>
                    <a:pt x="13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8" name="Freeform 239"/>
            <p:cNvSpPr>
              <a:spLocks/>
            </p:cNvSpPr>
            <p:nvPr/>
          </p:nvSpPr>
          <p:spPr bwMode="auto">
            <a:xfrm>
              <a:off x="3386" y="3867"/>
              <a:ext cx="14" cy="16"/>
            </a:xfrm>
            <a:custGeom>
              <a:avLst/>
              <a:gdLst>
                <a:gd name="T0" fmla="*/ 8 w 14"/>
                <a:gd name="T1" fmla="*/ 0 h 16"/>
                <a:gd name="T2" fmla="*/ 0 w 14"/>
                <a:gd name="T3" fmla="*/ 6 h 16"/>
                <a:gd name="T4" fmla="*/ 3 w 14"/>
                <a:gd name="T5" fmla="*/ 13 h 16"/>
                <a:gd name="T6" fmla="*/ 6 w 14"/>
                <a:gd name="T7" fmla="*/ 16 h 16"/>
                <a:gd name="T8" fmla="*/ 14 w 14"/>
                <a:gd name="T9" fmla="*/ 10 h 16"/>
                <a:gd name="T10" fmla="*/ 11 w 14"/>
                <a:gd name="T11" fmla="*/ 4 h 16"/>
                <a:gd name="T12" fmla="*/ 8 w 1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6"/>
                <a:gd name="T23" fmla="*/ 14 w 1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6">
                  <a:moveTo>
                    <a:pt x="8" y="0"/>
                  </a:moveTo>
                  <a:lnTo>
                    <a:pt x="0" y="6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4" y="10"/>
                  </a:lnTo>
                  <a:lnTo>
                    <a:pt x="1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69" name="Freeform 240"/>
            <p:cNvSpPr>
              <a:spLocks/>
            </p:cNvSpPr>
            <p:nvPr/>
          </p:nvSpPr>
          <p:spPr bwMode="auto">
            <a:xfrm>
              <a:off x="3397" y="3887"/>
              <a:ext cx="16" cy="16"/>
            </a:xfrm>
            <a:custGeom>
              <a:avLst/>
              <a:gdLst>
                <a:gd name="T0" fmla="*/ 9 w 16"/>
                <a:gd name="T1" fmla="*/ 0 h 16"/>
                <a:gd name="T2" fmla="*/ 0 w 16"/>
                <a:gd name="T3" fmla="*/ 6 h 16"/>
                <a:gd name="T4" fmla="*/ 6 w 16"/>
                <a:gd name="T5" fmla="*/ 16 h 16"/>
                <a:gd name="T6" fmla="*/ 7 w 16"/>
                <a:gd name="T7" fmla="*/ 16 h 16"/>
                <a:gd name="T8" fmla="*/ 16 w 16"/>
                <a:gd name="T9" fmla="*/ 9 h 16"/>
                <a:gd name="T10" fmla="*/ 15 w 16"/>
                <a:gd name="T11" fmla="*/ 7 h 16"/>
                <a:gd name="T12" fmla="*/ 9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9" y="0"/>
                  </a:moveTo>
                  <a:lnTo>
                    <a:pt x="0" y="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0" name="Freeform 241"/>
            <p:cNvSpPr>
              <a:spLocks/>
            </p:cNvSpPr>
            <p:nvPr/>
          </p:nvSpPr>
          <p:spPr bwMode="auto">
            <a:xfrm>
              <a:off x="3410" y="3904"/>
              <a:ext cx="16" cy="18"/>
            </a:xfrm>
            <a:custGeom>
              <a:avLst/>
              <a:gdLst>
                <a:gd name="T0" fmla="*/ 9 w 16"/>
                <a:gd name="T1" fmla="*/ 0 h 18"/>
                <a:gd name="T2" fmla="*/ 0 w 16"/>
                <a:gd name="T3" fmla="*/ 8 h 18"/>
                <a:gd name="T4" fmla="*/ 7 w 16"/>
                <a:gd name="T5" fmla="*/ 18 h 18"/>
                <a:gd name="T6" fmla="*/ 16 w 16"/>
                <a:gd name="T7" fmla="*/ 10 h 18"/>
                <a:gd name="T8" fmla="*/ 9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9" y="0"/>
                  </a:moveTo>
                  <a:lnTo>
                    <a:pt x="0" y="8"/>
                  </a:lnTo>
                  <a:lnTo>
                    <a:pt x="7" y="18"/>
                  </a:lnTo>
                  <a:lnTo>
                    <a:pt x="1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1" name="Freeform 242"/>
            <p:cNvSpPr>
              <a:spLocks/>
            </p:cNvSpPr>
            <p:nvPr/>
          </p:nvSpPr>
          <p:spPr bwMode="auto">
            <a:xfrm>
              <a:off x="3424" y="3923"/>
              <a:ext cx="16" cy="16"/>
            </a:xfrm>
            <a:custGeom>
              <a:avLst/>
              <a:gdLst>
                <a:gd name="T0" fmla="*/ 9 w 16"/>
                <a:gd name="T1" fmla="*/ 0 h 16"/>
                <a:gd name="T2" fmla="*/ 0 w 16"/>
                <a:gd name="T3" fmla="*/ 7 h 16"/>
                <a:gd name="T4" fmla="*/ 8 w 16"/>
                <a:gd name="T5" fmla="*/ 16 h 16"/>
                <a:gd name="T6" fmla="*/ 9 w 16"/>
                <a:gd name="T7" fmla="*/ 16 h 16"/>
                <a:gd name="T8" fmla="*/ 16 w 16"/>
                <a:gd name="T9" fmla="*/ 7 h 16"/>
                <a:gd name="T10" fmla="*/ 16 w 16"/>
                <a:gd name="T11" fmla="*/ 7 h 16"/>
                <a:gd name="T12" fmla="*/ 9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9" y="0"/>
                  </a:moveTo>
                  <a:lnTo>
                    <a:pt x="0" y="7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2" name="Freeform 243"/>
            <p:cNvSpPr>
              <a:spLocks/>
            </p:cNvSpPr>
            <p:nvPr/>
          </p:nvSpPr>
          <p:spPr bwMode="auto">
            <a:xfrm>
              <a:off x="3442" y="3939"/>
              <a:ext cx="15" cy="15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8 h 15"/>
                <a:gd name="T4" fmla="*/ 4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5"/>
                <a:gd name="T23" fmla="*/ 15 w 1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5">
                  <a:moveTo>
                    <a:pt x="7" y="0"/>
                  </a:moveTo>
                  <a:lnTo>
                    <a:pt x="0" y="8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3" name="Freeform 244"/>
            <p:cNvSpPr>
              <a:spLocks/>
            </p:cNvSpPr>
            <p:nvPr/>
          </p:nvSpPr>
          <p:spPr bwMode="auto">
            <a:xfrm>
              <a:off x="3459" y="3953"/>
              <a:ext cx="17" cy="14"/>
            </a:xfrm>
            <a:custGeom>
              <a:avLst/>
              <a:gdLst>
                <a:gd name="T0" fmla="*/ 8 w 17"/>
                <a:gd name="T1" fmla="*/ 0 h 14"/>
                <a:gd name="T2" fmla="*/ 1 w 17"/>
                <a:gd name="T3" fmla="*/ 9 h 14"/>
                <a:gd name="T4" fmla="*/ 0 w 17"/>
                <a:gd name="T5" fmla="*/ 9 h 14"/>
                <a:gd name="T6" fmla="*/ 11 w 17"/>
                <a:gd name="T7" fmla="*/ 14 h 14"/>
                <a:gd name="T8" fmla="*/ 17 w 17"/>
                <a:gd name="T9" fmla="*/ 6 h 14"/>
                <a:gd name="T10" fmla="*/ 8 w 1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4"/>
                <a:gd name="T20" fmla="*/ 17 w 17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4">
                  <a:moveTo>
                    <a:pt x="8" y="0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11" y="14"/>
                  </a:lnTo>
                  <a:lnTo>
                    <a:pt x="17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4" name="Freeform 245"/>
            <p:cNvSpPr>
              <a:spLocks/>
            </p:cNvSpPr>
            <p:nvPr/>
          </p:nvSpPr>
          <p:spPr bwMode="auto">
            <a:xfrm>
              <a:off x="3482" y="3963"/>
              <a:ext cx="14" cy="14"/>
            </a:xfrm>
            <a:custGeom>
              <a:avLst/>
              <a:gdLst>
                <a:gd name="T0" fmla="*/ 4 w 14"/>
                <a:gd name="T1" fmla="*/ 0 h 14"/>
                <a:gd name="T2" fmla="*/ 0 w 14"/>
                <a:gd name="T3" fmla="*/ 10 h 14"/>
                <a:gd name="T4" fmla="*/ 2 w 14"/>
                <a:gd name="T5" fmla="*/ 12 h 14"/>
                <a:gd name="T6" fmla="*/ 7 w 14"/>
                <a:gd name="T7" fmla="*/ 13 h 14"/>
                <a:gd name="T8" fmla="*/ 10 w 14"/>
                <a:gd name="T9" fmla="*/ 14 h 14"/>
                <a:gd name="T10" fmla="*/ 14 w 14"/>
                <a:gd name="T11" fmla="*/ 4 h 14"/>
                <a:gd name="T12" fmla="*/ 7 w 14"/>
                <a:gd name="T13" fmla="*/ 1 h 14"/>
                <a:gd name="T14" fmla="*/ 7 w 14"/>
                <a:gd name="T15" fmla="*/ 7 h 14"/>
                <a:gd name="T16" fmla="*/ 11 w 14"/>
                <a:gd name="T17" fmla="*/ 3 h 14"/>
                <a:gd name="T18" fmla="*/ 4 w 1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4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0" y="14"/>
                  </a:lnTo>
                  <a:lnTo>
                    <a:pt x="14" y="4"/>
                  </a:lnTo>
                  <a:lnTo>
                    <a:pt x="7" y="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5" name="Freeform 246"/>
            <p:cNvSpPr>
              <a:spLocks/>
            </p:cNvSpPr>
            <p:nvPr/>
          </p:nvSpPr>
          <p:spPr bwMode="auto">
            <a:xfrm>
              <a:off x="3503" y="3972"/>
              <a:ext cx="13" cy="13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10 h 13"/>
                <a:gd name="T4" fmla="*/ 10 w 13"/>
                <a:gd name="T5" fmla="*/ 13 h 13"/>
                <a:gd name="T6" fmla="*/ 13 w 13"/>
                <a:gd name="T7" fmla="*/ 3 h 13"/>
                <a:gd name="T8" fmla="*/ 3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3" y="0"/>
                  </a:moveTo>
                  <a:lnTo>
                    <a:pt x="0" y="10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6" name="Freeform 247"/>
            <p:cNvSpPr>
              <a:spLocks/>
            </p:cNvSpPr>
            <p:nvPr/>
          </p:nvSpPr>
          <p:spPr bwMode="auto">
            <a:xfrm>
              <a:off x="3524" y="3979"/>
              <a:ext cx="15" cy="14"/>
            </a:xfrm>
            <a:custGeom>
              <a:avLst/>
              <a:gdLst>
                <a:gd name="T0" fmla="*/ 5 w 15"/>
                <a:gd name="T1" fmla="*/ 0 h 14"/>
                <a:gd name="T2" fmla="*/ 0 w 15"/>
                <a:gd name="T3" fmla="*/ 10 h 14"/>
                <a:gd name="T4" fmla="*/ 10 w 15"/>
                <a:gd name="T5" fmla="*/ 14 h 14"/>
                <a:gd name="T6" fmla="*/ 15 w 15"/>
                <a:gd name="T7" fmla="*/ 4 h 14"/>
                <a:gd name="T8" fmla="*/ 5 w 1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4"/>
                <a:gd name="T17" fmla="*/ 15 w 1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4">
                  <a:moveTo>
                    <a:pt x="5" y="0"/>
                  </a:moveTo>
                  <a:lnTo>
                    <a:pt x="0" y="10"/>
                  </a:lnTo>
                  <a:lnTo>
                    <a:pt x="10" y="14"/>
                  </a:lnTo>
                  <a:lnTo>
                    <a:pt x="1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77" name="Freeform 248"/>
            <p:cNvSpPr>
              <a:spLocks/>
            </p:cNvSpPr>
            <p:nvPr/>
          </p:nvSpPr>
          <p:spPr bwMode="auto">
            <a:xfrm>
              <a:off x="3544" y="3989"/>
              <a:ext cx="16" cy="14"/>
            </a:xfrm>
            <a:custGeom>
              <a:avLst/>
              <a:gdLst>
                <a:gd name="T0" fmla="*/ 6 w 16"/>
                <a:gd name="T1" fmla="*/ 0 h 14"/>
                <a:gd name="T2" fmla="*/ 0 w 16"/>
                <a:gd name="T3" fmla="*/ 8 h 14"/>
                <a:gd name="T4" fmla="*/ 3 w 16"/>
                <a:gd name="T5" fmla="*/ 11 h 14"/>
                <a:gd name="T6" fmla="*/ 9 w 16"/>
                <a:gd name="T7" fmla="*/ 14 h 14"/>
                <a:gd name="T8" fmla="*/ 16 w 16"/>
                <a:gd name="T9" fmla="*/ 6 h 14"/>
                <a:gd name="T10" fmla="*/ 12 w 16"/>
                <a:gd name="T11" fmla="*/ 3 h 14"/>
                <a:gd name="T12" fmla="*/ 6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6" y="0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9" y="14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280" name="Group 252"/>
          <p:cNvGrpSpPr>
            <a:grpSpLocks/>
          </p:cNvGrpSpPr>
          <p:nvPr/>
        </p:nvGrpSpPr>
        <p:grpSpPr bwMode="auto">
          <a:xfrm>
            <a:off x="1703388" y="6411913"/>
            <a:ext cx="4765675" cy="96837"/>
            <a:chOff x="1073" y="4039"/>
            <a:chExt cx="3002" cy="61"/>
          </a:xfrm>
        </p:grpSpPr>
        <p:sp>
          <p:nvSpPr>
            <p:cNvPr id="54338" name="Line 250"/>
            <p:cNvSpPr>
              <a:spLocks noChangeShapeType="1"/>
            </p:cNvSpPr>
            <p:nvPr/>
          </p:nvSpPr>
          <p:spPr bwMode="auto">
            <a:xfrm>
              <a:off x="1073" y="4069"/>
              <a:ext cx="291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9" name="Freeform 251"/>
            <p:cNvSpPr>
              <a:spLocks/>
            </p:cNvSpPr>
            <p:nvPr/>
          </p:nvSpPr>
          <p:spPr bwMode="auto">
            <a:xfrm>
              <a:off x="3980" y="4039"/>
              <a:ext cx="95" cy="61"/>
            </a:xfrm>
            <a:custGeom>
              <a:avLst/>
              <a:gdLst>
                <a:gd name="T0" fmla="*/ 0 w 95"/>
                <a:gd name="T1" fmla="*/ 61 h 61"/>
                <a:gd name="T2" fmla="*/ 95 w 95"/>
                <a:gd name="T3" fmla="*/ 30 h 61"/>
                <a:gd name="T4" fmla="*/ 0 w 95"/>
                <a:gd name="T5" fmla="*/ 0 h 61"/>
                <a:gd name="T6" fmla="*/ 0 w 95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61"/>
                <a:gd name="T14" fmla="*/ 95 w 9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61">
                  <a:moveTo>
                    <a:pt x="0" y="61"/>
                  </a:moveTo>
                  <a:lnTo>
                    <a:pt x="95" y="3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4281" name="Group 255"/>
          <p:cNvGrpSpPr>
            <a:grpSpLocks/>
          </p:cNvGrpSpPr>
          <p:nvPr/>
        </p:nvGrpSpPr>
        <p:grpSpPr bwMode="auto">
          <a:xfrm>
            <a:off x="3741738" y="3532188"/>
            <a:ext cx="109537" cy="2928937"/>
            <a:chOff x="2373" y="2329"/>
            <a:chExt cx="61" cy="1741"/>
          </a:xfrm>
        </p:grpSpPr>
        <p:sp>
          <p:nvSpPr>
            <p:cNvPr id="54336" name="Line 253"/>
            <p:cNvSpPr>
              <a:spLocks noChangeShapeType="1"/>
            </p:cNvSpPr>
            <p:nvPr/>
          </p:nvSpPr>
          <p:spPr bwMode="auto">
            <a:xfrm flipV="1">
              <a:off x="2399" y="2419"/>
              <a:ext cx="4" cy="165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37" name="Freeform 254"/>
            <p:cNvSpPr>
              <a:spLocks/>
            </p:cNvSpPr>
            <p:nvPr/>
          </p:nvSpPr>
          <p:spPr bwMode="auto">
            <a:xfrm>
              <a:off x="2373" y="2329"/>
              <a:ext cx="61" cy="95"/>
            </a:xfrm>
            <a:custGeom>
              <a:avLst/>
              <a:gdLst>
                <a:gd name="T0" fmla="*/ 61 w 61"/>
                <a:gd name="T1" fmla="*/ 95 h 95"/>
                <a:gd name="T2" fmla="*/ 30 w 61"/>
                <a:gd name="T3" fmla="*/ 0 h 95"/>
                <a:gd name="T4" fmla="*/ 0 w 61"/>
                <a:gd name="T5" fmla="*/ 95 h 95"/>
                <a:gd name="T6" fmla="*/ 61 w 61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95"/>
                <a:gd name="T14" fmla="*/ 61 w 6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95">
                  <a:moveTo>
                    <a:pt x="61" y="95"/>
                  </a:moveTo>
                  <a:lnTo>
                    <a:pt x="30" y="0"/>
                  </a:lnTo>
                  <a:lnTo>
                    <a:pt x="0" y="95"/>
                  </a:lnTo>
                  <a:lnTo>
                    <a:pt x="6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0000" name="Freeform 256"/>
          <p:cNvSpPr>
            <a:spLocks/>
          </p:cNvSpPr>
          <p:nvPr/>
        </p:nvSpPr>
        <p:spPr bwMode="auto">
          <a:xfrm>
            <a:off x="2079625" y="4222750"/>
            <a:ext cx="3492500" cy="2143125"/>
          </a:xfrm>
          <a:custGeom>
            <a:avLst/>
            <a:gdLst>
              <a:gd name="T0" fmla="*/ 2147483647 w 2200"/>
              <a:gd name="T1" fmla="*/ 2147483647 h 1350"/>
              <a:gd name="T2" fmla="*/ 2147483647 w 2200"/>
              <a:gd name="T3" fmla="*/ 2147483647 h 1350"/>
              <a:gd name="T4" fmla="*/ 2147483647 w 2200"/>
              <a:gd name="T5" fmla="*/ 2147483647 h 1350"/>
              <a:gd name="T6" fmla="*/ 2147483647 w 2200"/>
              <a:gd name="T7" fmla="*/ 2147483647 h 1350"/>
              <a:gd name="T8" fmla="*/ 2147483647 w 2200"/>
              <a:gd name="T9" fmla="*/ 2147483647 h 1350"/>
              <a:gd name="T10" fmla="*/ 2147483647 w 2200"/>
              <a:gd name="T11" fmla="*/ 2147483647 h 1350"/>
              <a:gd name="T12" fmla="*/ 2147483647 w 2200"/>
              <a:gd name="T13" fmla="*/ 2147483647 h 1350"/>
              <a:gd name="T14" fmla="*/ 2147483647 w 2200"/>
              <a:gd name="T15" fmla="*/ 2147483647 h 1350"/>
              <a:gd name="T16" fmla="*/ 2147483647 w 2200"/>
              <a:gd name="T17" fmla="*/ 2147483647 h 1350"/>
              <a:gd name="T18" fmla="*/ 2147483647 w 2200"/>
              <a:gd name="T19" fmla="*/ 2147483647 h 1350"/>
              <a:gd name="T20" fmla="*/ 2147483647 w 2200"/>
              <a:gd name="T21" fmla="*/ 2147483647 h 1350"/>
              <a:gd name="T22" fmla="*/ 2147483647 w 2200"/>
              <a:gd name="T23" fmla="*/ 2147483647 h 1350"/>
              <a:gd name="T24" fmla="*/ 2147483647 w 2200"/>
              <a:gd name="T25" fmla="*/ 2147483647 h 1350"/>
              <a:gd name="T26" fmla="*/ 2147483647 w 2200"/>
              <a:gd name="T27" fmla="*/ 2147483647 h 1350"/>
              <a:gd name="T28" fmla="*/ 2147483647 w 2200"/>
              <a:gd name="T29" fmla="*/ 2147483647 h 1350"/>
              <a:gd name="T30" fmla="*/ 2147483647 w 2200"/>
              <a:gd name="T31" fmla="*/ 2147483647 h 1350"/>
              <a:gd name="T32" fmla="*/ 2147483647 w 2200"/>
              <a:gd name="T33" fmla="*/ 2147483647 h 1350"/>
              <a:gd name="T34" fmla="*/ 2147483647 w 2200"/>
              <a:gd name="T35" fmla="*/ 2147483647 h 1350"/>
              <a:gd name="T36" fmla="*/ 2147483647 w 2200"/>
              <a:gd name="T37" fmla="*/ 2147483647 h 1350"/>
              <a:gd name="T38" fmla="*/ 2147483647 w 2200"/>
              <a:gd name="T39" fmla="*/ 2147483647 h 1350"/>
              <a:gd name="T40" fmla="*/ 2147483647 w 2200"/>
              <a:gd name="T41" fmla="*/ 2147483647 h 1350"/>
              <a:gd name="T42" fmla="*/ 2147483647 w 2200"/>
              <a:gd name="T43" fmla="*/ 2147483647 h 1350"/>
              <a:gd name="T44" fmla="*/ 2147483647 w 2200"/>
              <a:gd name="T45" fmla="*/ 2147483647 h 1350"/>
              <a:gd name="T46" fmla="*/ 2147483647 w 2200"/>
              <a:gd name="T47" fmla="*/ 2147483647 h 1350"/>
              <a:gd name="T48" fmla="*/ 2147483647 w 2200"/>
              <a:gd name="T49" fmla="*/ 2147483647 h 1350"/>
              <a:gd name="T50" fmla="*/ 2147483647 w 2200"/>
              <a:gd name="T51" fmla="*/ 2147483647 h 1350"/>
              <a:gd name="T52" fmla="*/ 2147483647 w 2200"/>
              <a:gd name="T53" fmla="*/ 2147483647 h 1350"/>
              <a:gd name="T54" fmla="*/ 2147483647 w 2200"/>
              <a:gd name="T55" fmla="*/ 0 h 1350"/>
              <a:gd name="T56" fmla="*/ 2147483647 w 2200"/>
              <a:gd name="T57" fmla="*/ 2147483647 h 1350"/>
              <a:gd name="T58" fmla="*/ 2147483647 w 2200"/>
              <a:gd name="T59" fmla="*/ 2147483647 h 1350"/>
              <a:gd name="T60" fmla="*/ 2147483647 w 2200"/>
              <a:gd name="T61" fmla="*/ 2147483647 h 1350"/>
              <a:gd name="T62" fmla="*/ 2147483647 w 2200"/>
              <a:gd name="T63" fmla="*/ 2147483647 h 1350"/>
              <a:gd name="T64" fmla="*/ 2147483647 w 2200"/>
              <a:gd name="T65" fmla="*/ 2147483647 h 1350"/>
              <a:gd name="T66" fmla="*/ 2147483647 w 2200"/>
              <a:gd name="T67" fmla="*/ 2147483647 h 1350"/>
              <a:gd name="T68" fmla="*/ 2147483647 w 2200"/>
              <a:gd name="T69" fmla="*/ 2147483647 h 1350"/>
              <a:gd name="T70" fmla="*/ 2147483647 w 2200"/>
              <a:gd name="T71" fmla="*/ 2147483647 h 1350"/>
              <a:gd name="T72" fmla="*/ 2147483647 w 2200"/>
              <a:gd name="T73" fmla="*/ 2147483647 h 1350"/>
              <a:gd name="T74" fmla="*/ 2147483647 w 2200"/>
              <a:gd name="T75" fmla="*/ 2147483647 h 1350"/>
              <a:gd name="T76" fmla="*/ 2147483647 w 2200"/>
              <a:gd name="T77" fmla="*/ 2147483647 h 1350"/>
              <a:gd name="T78" fmla="*/ 2147483647 w 2200"/>
              <a:gd name="T79" fmla="*/ 2147483647 h 1350"/>
              <a:gd name="T80" fmla="*/ 2147483647 w 2200"/>
              <a:gd name="T81" fmla="*/ 2147483647 h 1350"/>
              <a:gd name="T82" fmla="*/ 2147483647 w 2200"/>
              <a:gd name="T83" fmla="*/ 2147483647 h 1350"/>
              <a:gd name="T84" fmla="*/ 2147483647 w 2200"/>
              <a:gd name="T85" fmla="*/ 2147483647 h 1350"/>
              <a:gd name="T86" fmla="*/ 2147483647 w 2200"/>
              <a:gd name="T87" fmla="*/ 2147483647 h 1350"/>
              <a:gd name="T88" fmla="*/ 2147483647 w 2200"/>
              <a:gd name="T89" fmla="*/ 2147483647 h 1350"/>
              <a:gd name="T90" fmla="*/ 2147483647 w 2200"/>
              <a:gd name="T91" fmla="*/ 2147483647 h 1350"/>
              <a:gd name="T92" fmla="*/ 2147483647 w 2200"/>
              <a:gd name="T93" fmla="*/ 2147483647 h 1350"/>
              <a:gd name="T94" fmla="*/ 2147483647 w 2200"/>
              <a:gd name="T95" fmla="*/ 2147483647 h 1350"/>
              <a:gd name="T96" fmla="*/ 2147483647 w 2200"/>
              <a:gd name="T97" fmla="*/ 2147483647 h 1350"/>
              <a:gd name="T98" fmla="*/ 2147483647 w 2200"/>
              <a:gd name="T99" fmla="*/ 2147483647 h 1350"/>
              <a:gd name="T100" fmla="*/ 2147483647 w 2200"/>
              <a:gd name="T101" fmla="*/ 2147483647 h 1350"/>
              <a:gd name="T102" fmla="*/ 2147483647 w 2200"/>
              <a:gd name="T103" fmla="*/ 2147483647 h 1350"/>
              <a:gd name="T104" fmla="*/ 2147483647 w 2200"/>
              <a:gd name="T105" fmla="*/ 2147483647 h 1350"/>
              <a:gd name="T106" fmla="*/ 2147483647 w 2200"/>
              <a:gd name="T107" fmla="*/ 2147483647 h 1350"/>
              <a:gd name="T108" fmla="*/ 2147483647 w 2200"/>
              <a:gd name="T109" fmla="*/ 2147483647 h 1350"/>
              <a:gd name="T110" fmla="*/ 2147483647 w 2200"/>
              <a:gd name="T111" fmla="*/ 2147483647 h 1350"/>
              <a:gd name="T112" fmla="*/ 2147483647 w 2200"/>
              <a:gd name="T113" fmla="*/ 2147483647 h 13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00"/>
              <a:gd name="T172" fmla="*/ 0 h 1350"/>
              <a:gd name="T173" fmla="*/ 2200 w 2200"/>
              <a:gd name="T174" fmla="*/ 1350 h 13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00" h="1350">
                <a:moveTo>
                  <a:pt x="0" y="1350"/>
                </a:moveTo>
                <a:lnTo>
                  <a:pt x="29" y="1329"/>
                </a:lnTo>
                <a:lnTo>
                  <a:pt x="59" y="1304"/>
                </a:lnTo>
                <a:lnTo>
                  <a:pt x="74" y="1290"/>
                </a:lnTo>
                <a:lnTo>
                  <a:pt x="90" y="1274"/>
                </a:lnTo>
                <a:lnTo>
                  <a:pt x="107" y="1257"/>
                </a:lnTo>
                <a:lnTo>
                  <a:pt x="124" y="1239"/>
                </a:lnTo>
                <a:lnTo>
                  <a:pt x="141" y="1219"/>
                </a:lnTo>
                <a:lnTo>
                  <a:pt x="159" y="1199"/>
                </a:lnTo>
                <a:lnTo>
                  <a:pt x="177" y="1179"/>
                </a:lnTo>
                <a:lnTo>
                  <a:pt x="194" y="1156"/>
                </a:lnTo>
                <a:lnTo>
                  <a:pt x="214" y="1130"/>
                </a:lnTo>
                <a:lnTo>
                  <a:pt x="226" y="1114"/>
                </a:lnTo>
                <a:lnTo>
                  <a:pt x="237" y="1098"/>
                </a:lnTo>
                <a:lnTo>
                  <a:pt x="249" y="1081"/>
                </a:lnTo>
                <a:lnTo>
                  <a:pt x="261" y="1063"/>
                </a:lnTo>
                <a:lnTo>
                  <a:pt x="276" y="1041"/>
                </a:lnTo>
                <a:lnTo>
                  <a:pt x="290" y="1018"/>
                </a:lnTo>
                <a:lnTo>
                  <a:pt x="306" y="993"/>
                </a:lnTo>
                <a:lnTo>
                  <a:pt x="324" y="964"/>
                </a:lnTo>
                <a:lnTo>
                  <a:pt x="344" y="933"/>
                </a:lnTo>
                <a:lnTo>
                  <a:pt x="364" y="900"/>
                </a:lnTo>
                <a:lnTo>
                  <a:pt x="386" y="862"/>
                </a:lnTo>
                <a:lnTo>
                  <a:pt x="409" y="825"/>
                </a:lnTo>
                <a:lnTo>
                  <a:pt x="454" y="749"/>
                </a:lnTo>
                <a:lnTo>
                  <a:pt x="500" y="672"/>
                </a:lnTo>
                <a:lnTo>
                  <a:pt x="523" y="635"/>
                </a:lnTo>
                <a:lnTo>
                  <a:pt x="544" y="599"/>
                </a:lnTo>
                <a:lnTo>
                  <a:pt x="564" y="565"/>
                </a:lnTo>
                <a:lnTo>
                  <a:pt x="583" y="533"/>
                </a:lnTo>
                <a:lnTo>
                  <a:pt x="600" y="503"/>
                </a:lnTo>
                <a:lnTo>
                  <a:pt x="616" y="478"/>
                </a:lnTo>
                <a:lnTo>
                  <a:pt x="630" y="455"/>
                </a:lnTo>
                <a:lnTo>
                  <a:pt x="643" y="433"/>
                </a:lnTo>
                <a:lnTo>
                  <a:pt x="654" y="415"/>
                </a:lnTo>
                <a:lnTo>
                  <a:pt x="664" y="397"/>
                </a:lnTo>
                <a:lnTo>
                  <a:pt x="673" y="382"/>
                </a:lnTo>
                <a:lnTo>
                  <a:pt x="682" y="366"/>
                </a:lnTo>
                <a:lnTo>
                  <a:pt x="697" y="340"/>
                </a:lnTo>
                <a:lnTo>
                  <a:pt x="712" y="317"/>
                </a:lnTo>
                <a:lnTo>
                  <a:pt x="726" y="294"/>
                </a:lnTo>
                <a:lnTo>
                  <a:pt x="742" y="272"/>
                </a:lnTo>
                <a:lnTo>
                  <a:pt x="759" y="246"/>
                </a:lnTo>
                <a:lnTo>
                  <a:pt x="799" y="191"/>
                </a:lnTo>
                <a:lnTo>
                  <a:pt x="840" y="138"/>
                </a:lnTo>
                <a:lnTo>
                  <a:pt x="862" y="113"/>
                </a:lnTo>
                <a:lnTo>
                  <a:pt x="883" y="90"/>
                </a:lnTo>
                <a:lnTo>
                  <a:pt x="904" y="70"/>
                </a:lnTo>
                <a:lnTo>
                  <a:pt x="924" y="53"/>
                </a:lnTo>
                <a:lnTo>
                  <a:pt x="943" y="38"/>
                </a:lnTo>
                <a:lnTo>
                  <a:pt x="962" y="27"/>
                </a:lnTo>
                <a:lnTo>
                  <a:pt x="980" y="17"/>
                </a:lnTo>
                <a:lnTo>
                  <a:pt x="997" y="10"/>
                </a:lnTo>
                <a:lnTo>
                  <a:pt x="1016" y="4"/>
                </a:lnTo>
                <a:lnTo>
                  <a:pt x="1036" y="1"/>
                </a:lnTo>
                <a:lnTo>
                  <a:pt x="1057" y="0"/>
                </a:lnTo>
                <a:lnTo>
                  <a:pt x="1080" y="0"/>
                </a:lnTo>
                <a:lnTo>
                  <a:pt x="1104" y="1"/>
                </a:lnTo>
                <a:lnTo>
                  <a:pt x="1129" y="4"/>
                </a:lnTo>
                <a:lnTo>
                  <a:pt x="1152" y="8"/>
                </a:lnTo>
                <a:lnTo>
                  <a:pt x="1164" y="13"/>
                </a:lnTo>
                <a:lnTo>
                  <a:pt x="1176" y="18"/>
                </a:lnTo>
                <a:lnTo>
                  <a:pt x="1189" y="25"/>
                </a:lnTo>
                <a:lnTo>
                  <a:pt x="1202" y="33"/>
                </a:lnTo>
                <a:lnTo>
                  <a:pt x="1216" y="44"/>
                </a:lnTo>
                <a:lnTo>
                  <a:pt x="1230" y="55"/>
                </a:lnTo>
                <a:lnTo>
                  <a:pt x="1246" y="70"/>
                </a:lnTo>
                <a:lnTo>
                  <a:pt x="1263" y="87"/>
                </a:lnTo>
                <a:lnTo>
                  <a:pt x="1280" y="107"/>
                </a:lnTo>
                <a:lnTo>
                  <a:pt x="1299" y="130"/>
                </a:lnTo>
                <a:lnTo>
                  <a:pt x="1319" y="157"/>
                </a:lnTo>
                <a:lnTo>
                  <a:pt x="1342" y="187"/>
                </a:lnTo>
                <a:lnTo>
                  <a:pt x="1366" y="223"/>
                </a:lnTo>
                <a:lnTo>
                  <a:pt x="1392" y="261"/>
                </a:lnTo>
                <a:lnTo>
                  <a:pt x="1419" y="303"/>
                </a:lnTo>
                <a:lnTo>
                  <a:pt x="1447" y="347"/>
                </a:lnTo>
                <a:lnTo>
                  <a:pt x="1474" y="393"/>
                </a:lnTo>
                <a:lnTo>
                  <a:pt x="1503" y="439"/>
                </a:lnTo>
                <a:lnTo>
                  <a:pt x="1559" y="532"/>
                </a:lnTo>
                <a:lnTo>
                  <a:pt x="1586" y="578"/>
                </a:lnTo>
                <a:lnTo>
                  <a:pt x="1613" y="622"/>
                </a:lnTo>
                <a:lnTo>
                  <a:pt x="1637" y="664"/>
                </a:lnTo>
                <a:lnTo>
                  <a:pt x="1660" y="702"/>
                </a:lnTo>
                <a:lnTo>
                  <a:pt x="1682" y="736"/>
                </a:lnTo>
                <a:lnTo>
                  <a:pt x="1700" y="768"/>
                </a:lnTo>
                <a:lnTo>
                  <a:pt x="1717" y="795"/>
                </a:lnTo>
                <a:lnTo>
                  <a:pt x="1733" y="821"/>
                </a:lnTo>
                <a:lnTo>
                  <a:pt x="1747" y="845"/>
                </a:lnTo>
                <a:lnTo>
                  <a:pt x="1760" y="867"/>
                </a:lnTo>
                <a:lnTo>
                  <a:pt x="1772" y="887"/>
                </a:lnTo>
                <a:lnTo>
                  <a:pt x="1782" y="905"/>
                </a:lnTo>
                <a:lnTo>
                  <a:pt x="1802" y="940"/>
                </a:lnTo>
                <a:lnTo>
                  <a:pt x="1819" y="970"/>
                </a:lnTo>
                <a:lnTo>
                  <a:pt x="1834" y="997"/>
                </a:lnTo>
                <a:lnTo>
                  <a:pt x="1852" y="1024"/>
                </a:lnTo>
                <a:lnTo>
                  <a:pt x="1870" y="1051"/>
                </a:lnTo>
                <a:lnTo>
                  <a:pt x="1890" y="1078"/>
                </a:lnTo>
                <a:lnTo>
                  <a:pt x="1907" y="1103"/>
                </a:lnTo>
                <a:lnTo>
                  <a:pt x="1926" y="1126"/>
                </a:lnTo>
                <a:lnTo>
                  <a:pt x="1943" y="1147"/>
                </a:lnTo>
                <a:lnTo>
                  <a:pt x="1979" y="1187"/>
                </a:lnTo>
                <a:lnTo>
                  <a:pt x="2017" y="1224"/>
                </a:lnTo>
                <a:lnTo>
                  <a:pt x="2039" y="1244"/>
                </a:lnTo>
                <a:lnTo>
                  <a:pt x="2059" y="1262"/>
                </a:lnTo>
                <a:lnTo>
                  <a:pt x="2076" y="1276"/>
                </a:lnTo>
                <a:lnTo>
                  <a:pt x="2092" y="1289"/>
                </a:lnTo>
                <a:lnTo>
                  <a:pt x="2106" y="1299"/>
                </a:lnTo>
                <a:lnTo>
                  <a:pt x="2119" y="1307"/>
                </a:lnTo>
                <a:lnTo>
                  <a:pt x="2130" y="1315"/>
                </a:lnTo>
                <a:lnTo>
                  <a:pt x="2140" y="1320"/>
                </a:lnTo>
                <a:lnTo>
                  <a:pt x="2159" y="1329"/>
                </a:lnTo>
                <a:lnTo>
                  <a:pt x="2173" y="1336"/>
                </a:lnTo>
                <a:lnTo>
                  <a:pt x="2187" y="1342"/>
                </a:lnTo>
                <a:lnTo>
                  <a:pt x="2200" y="1350"/>
                </a:lnTo>
              </a:path>
            </a:pathLst>
          </a:custGeom>
          <a:noFill/>
          <a:ln w="3340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91"/>
          <p:cNvGrpSpPr>
            <a:grpSpLocks/>
          </p:cNvGrpSpPr>
          <p:nvPr/>
        </p:nvGrpSpPr>
        <p:grpSpPr bwMode="auto">
          <a:xfrm>
            <a:off x="1997075" y="3859213"/>
            <a:ext cx="3536950" cy="2503487"/>
            <a:chOff x="1266" y="2575"/>
            <a:chExt cx="2228" cy="1417"/>
          </a:xfrm>
        </p:grpSpPr>
        <p:sp>
          <p:nvSpPr>
            <p:cNvPr id="54302" name="Freeform 257"/>
            <p:cNvSpPr>
              <a:spLocks/>
            </p:cNvSpPr>
            <p:nvPr/>
          </p:nvSpPr>
          <p:spPr bwMode="auto">
            <a:xfrm>
              <a:off x="1266" y="3964"/>
              <a:ext cx="68" cy="28"/>
            </a:xfrm>
            <a:custGeom>
              <a:avLst/>
              <a:gdLst>
                <a:gd name="T0" fmla="*/ 0 w 68"/>
                <a:gd name="T1" fmla="*/ 11 h 28"/>
                <a:gd name="T2" fmla="*/ 1 w 68"/>
                <a:gd name="T3" fmla="*/ 28 h 28"/>
                <a:gd name="T4" fmla="*/ 8 w 68"/>
                <a:gd name="T5" fmla="*/ 26 h 28"/>
                <a:gd name="T6" fmla="*/ 18 w 68"/>
                <a:gd name="T7" fmla="*/ 25 h 28"/>
                <a:gd name="T8" fmla="*/ 31 w 68"/>
                <a:gd name="T9" fmla="*/ 23 h 28"/>
                <a:gd name="T10" fmla="*/ 44 w 68"/>
                <a:gd name="T11" fmla="*/ 21 h 28"/>
                <a:gd name="T12" fmla="*/ 68 w 68"/>
                <a:gd name="T13" fmla="*/ 18 h 28"/>
                <a:gd name="T14" fmla="*/ 65 w 68"/>
                <a:gd name="T15" fmla="*/ 0 h 28"/>
                <a:gd name="T16" fmla="*/ 44 w 68"/>
                <a:gd name="T17" fmla="*/ 3 h 28"/>
                <a:gd name="T18" fmla="*/ 31 w 68"/>
                <a:gd name="T19" fmla="*/ 6 h 28"/>
                <a:gd name="T20" fmla="*/ 18 w 68"/>
                <a:gd name="T21" fmla="*/ 8 h 28"/>
                <a:gd name="T22" fmla="*/ 8 w 68"/>
                <a:gd name="T23" fmla="*/ 9 h 28"/>
                <a:gd name="T24" fmla="*/ 0 w 68"/>
                <a:gd name="T25" fmla="*/ 1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28"/>
                <a:gd name="T41" fmla="*/ 68 w 68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28">
                  <a:moveTo>
                    <a:pt x="0" y="11"/>
                  </a:moveTo>
                  <a:lnTo>
                    <a:pt x="1" y="28"/>
                  </a:lnTo>
                  <a:lnTo>
                    <a:pt x="8" y="26"/>
                  </a:lnTo>
                  <a:lnTo>
                    <a:pt x="18" y="25"/>
                  </a:lnTo>
                  <a:lnTo>
                    <a:pt x="31" y="23"/>
                  </a:lnTo>
                  <a:lnTo>
                    <a:pt x="44" y="21"/>
                  </a:lnTo>
                  <a:lnTo>
                    <a:pt x="68" y="18"/>
                  </a:lnTo>
                  <a:lnTo>
                    <a:pt x="65" y="0"/>
                  </a:lnTo>
                  <a:lnTo>
                    <a:pt x="44" y="3"/>
                  </a:lnTo>
                  <a:lnTo>
                    <a:pt x="31" y="6"/>
                  </a:lnTo>
                  <a:lnTo>
                    <a:pt x="18" y="8"/>
                  </a:lnTo>
                  <a:lnTo>
                    <a:pt x="8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3" name="Freeform 258"/>
            <p:cNvSpPr>
              <a:spLocks/>
            </p:cNvSpPr>
            <p:nvPr/>
          </p:nvSpPr>
          <p:spPr bwMode="auto">
            <a:xfrm>
              <a:off x="1383" y="3943"/>
              <a:ext cx="70" cy="30"/>
            </a:xfrm>
            <a:custGeom>
              <a:avLst/>
              <a:gdLst>
                <a:gd name="T0" fmla="*/ 0 w 70"/>
                <a:gd name="T1" fmla="*/ 13 h 30"/>
                <a:gd name="T2" fmla="*/ 3 w 70"/>
                <a:gd name="T3" fmla="*/ 30 h 30"/>
                <a:gd name="T4" fmla="*/ 28 w 70"/>
                <a:gd name="T5" fmla="*/ 24 h 30"/>
                <a:gd name="T6" fmla="*/ 66 w 70"/>
                <a:gd name="T7" fmla="*/ 19 h 30"/>
                <a:gd name="T8" fmla="*/ 70 w 70"/>
                <a:gd name="T9" fmla="*/ 17 h 30"/>
                <a:gd name="T10" fmla="*/ 67 w 70"/>
                <a:gd name="T11" fmla="*/ 0 h 30"/>
                <a:gd name="T12" fmla="*/ 66 w 70"/>
                <a:gd name="T13" fmla="*/ 1 h 30"/>
                <a:gd name="T14" fmla="*/ 28 w 70"/>
                <a:gd name="T15" fmla="*/ 7 h 30"/>
                <a:gd name="T16" fmla="*/ 0 w 70"/>
                <a:gd name="T17" fmla="*/ 1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30"/>
                <a:gd name="T29" fmla="*/ 70 w 7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30">
                  <a:moveTo>
                    <a:pt x="0" y="13"/>
                  </a:moveTo>
                  <a:lnTo>
                    <a:pt x="3" y="30"/>
                  </a:lnTo>
                  <a:lnTo>
                    <a:pt x="28" y="24"/>
                  </a:lnTo>
                  <a:lnTo>
                    <a:pt x="66" y="19"/>
                  </a:lnTo>
                  <a:lnTo>
                    <a:pt x="70" y="17"/>
                  </a:lnTo>
                  <a:lnTo>
                    <a:pt x="67" y="0"/>
                  </a:lnTo>
                  <a:lnTo>
                    <a:pt x="66" y="1"/>
                  </a:lnTo>
                  <a:lnTo>
                    <a:pt x="28" y="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4" name="Freeform 259"/>
            <p:cNvSpPr>
              <a:spLocks/>
            </p:cNvSpPr>
            <p:nvPr/>
          </p:nvSpPr>
          <p:spPr bwMode="auto">
            <a:xfrm>
              <a:off x="1501" y="3920"/>
              <a:ext cx="70" cy="32"/>
            </a:xfrm>
            <a:custGeom>
              <a:avLst/>
              <a:gdLst>
                <a:gd name="T0" fmla="*/ 0 w 70"/>
                <a:gd name="T1" fmla="*/ 14 h 32"/>
                <a:gd name="T2" fmla="*/ 3 w 70"/>
                <a:gd name="T3" fmla="*/ 32 h 32"/>
                <a:gd name="T4" fmla="*/ 20 w 70"/>
                <a:gd name="T5" fmla="*/ 27 h 32"/>
                <a:gd name="T6" fmla="*/ 70 w 70"/>
                <a:gd name="T7" fmla="*/ 17 h 32"/>
                <a:gd name="T8" fmla="*/ 68 w 70"/>
                <a:gd name="T9" fmla="*/ 0 h 32"/>
                <a:gd name="T10" fmla="*/ 18 w 70"/>
                <a:gd name="T11" fmla="*/ 10 h 32"/>
                <a:gd name="T12" fmla="*/ 0 w 70"/>
                <a:gd name="T13" fmla="*/ 1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32"/>
                <a:gd name="T23" fmla="*/ 70 w 7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32">
                  <a:moveTo>
                    <a:pt x="0" y="14"/>
                  </a:moveTo>
                  <a:lnTo>
                    <a:pt x="3" y="32"/>
                  </a:lnTo>
                  <a:lnTo>
                    <a:pt x="20" y="27"/>
                  </a:lnTo>
                  <a:lnTo>
                    <a:pt x="70" y="17"/>
                  </a:lnTo>
                  <a:lnTo>
                    <a:pt x="68" y="0"/>
                  </a:lnTo>
                  <a:lnTo>
                    <a:pt x="18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5" name="Freeform 260"/>
            <p:cNvSpPr>
              <a:spLocks/>
            </p:cNvSpPr>
            <p:nvPr/>
          </p:nvSpPr>
          <p:spPr bwMode="auto">
            <a:xfrm>
              <a:off x="1619" y="3897"/>
              <a:ext cx="70" cy="32"/>
            </a:xfrm>
            <a:custGeom>
              <a:avLst/>
              <a:gdLst>
                <a:gd name="T0" fmla="*/ 0 w 70"/>
                <a:gd name="T1" fmla="*/ 15 h 32"/>
                <a:gd name="T2" fmla="*/ 2 w 70"/>
                <a:gd name="T3" fmla="*/ 32 h 32"/>
                <a:gd name="T4" fmla="*/ 28 w 70"/>
                <a:gd name="T5" fmla="*/ 26 h 32"/>
                <a:gd name="T6" fmla="*/ 32 w 70"/>
                <a:gd name="T7" fmla="*/ 25 h 32"/>
                <a:gd name="T8" fmla="*/ 65 w 70"/>
                <a:gd name="T9" fmla="*/ 17 h 32"/>
                <a:gd name="T10" fmla="*/ 70 w 70"/>
                <a:gd name="T11" fmla="*/ 16 h 32"/>
                <a:gd name="T12" fmla="*/ 65 w 70"/>
                <a:gd name="T13" fmla="*/ 0 h 32"/>
                <a:gd name="T14" fmla="*/ 58 w 70"/>
                <a:gd name="T15" fmla="*/ 2 h 32"/>
                <a:gd name="T16" fmla="*/ 25 w 70"/>
                <a:gd name="T17" fmla="*/ 9 h 32"/>
                <a:gd name="T18" fmla="*/ 28 w 70"/>
                <a:gd name="T19" fmla="*/ 17 h 32"/>
                <a:gd name="T20" fmla="*/ 28 w 70"/>
                <a:gd name="T21" fmla="*/ 9 h 32"/>
                <a:gd name="T22" fmla="*/ 0 w 70"/>
                <a:gd name="T23" fmla="*/ 15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32"/>
                <a:gd name="T38" fmla="*/ 70 w 7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32">
                  <a:moveTo>
                    <a:pt x="0" y="15"/>
                  </a:moveTo>
                  <a:lnTo>
                    <a:pt x="2" y="32"/>
                  </a:lnTo>
                  <a:lnTo>
                    <a:pt x="28" y="26"/>
                  </a:lnTo>
                  <a:lnTo>
                    <a:pt x="32" y="25"/>
                  </a:lnTo>
                  <a:lnTo>
                    <a:pt x="65" y="17"/>
                  </a:lnTo>
                  <a:lnTo>
                    <a:pt x="70" y="16"/>
                  </a:lnTo>
                  <a:lnTo>
                    <a:pt x="65" y="0"/>
                  </a:lnTo>
                  <a:lnTo>
                    <a:pt x="58" y="2"/>
                  </a:lnTo>
                  <a:lnTo>
                    <a:pt x="25" y="9"/>
                  </a:lnTo>
                  <a:lnTo>
                    <a:pt x="28" y="17"/>
                  </a:lnTo>
                  <a:lnTo>
                    <a:pt x="28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6" name="Freeform 261"/>
            <p:cNvSpPr>
              <a:spLocks/>
            </p:cNvSpPr>
            <p:nvPr/>
          </p:nvSpPr>
          <p:spPr bwMode="auto">
            <a:xfrm>
              <a:off x="1734" y="3864"/>
              <a:ext cx="72" cy="36"/>
            </a:xfrm>
            <a:custGeom>
              <a:avLst/>
              <a:gdLst>
                <a:gd name="T0" fmla="*/ 0 w 72"/>
                <a:gd name="T1" fmla="*/ 20 h 36"/>
                <a:gd name="T2" fmla="*/ 5 w 72"/>
                <a:gd name="T3" fmla="*/ 36 h 36"/>
                <a:gd name="T4" fmla="*/ 22 w 72"/>
                <a:gd name="T5" fmla="*/ 32 h 36"/>
                <a:gd name="T6" fmla="*/ 60 w 72"/>
                <a:gd name="T7" fmla="*/ 20 h 36"/>
                <a:gd name="T8" fmla="*/ 72 w 72"/>
                <a:gd name="T9" fmla="*/ 16 h 36"/>
                <a:gd name="T10" fmla="*/ 66 w 72"/>
                <a:gd name="T11" fmla="*/ 0 h 36"/>
                <a:gd name="T12" fmla="*/ 55 w 72"/>
                <a:gd name="T13" fmla="*/ 5 h 36"/>
                <a:gd name="T14" fmla="*/ 15 w 72"/>
                <a:gd name="T15" fmla="*/ 16 h 36"/>
                <a:gd name="T16" fmla="*/ 0 w 72"/>
                <a:gd name="T17" fmla="*/ 2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36"/>
                <a:gd name="T29" fmla="*/ 72 w 7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36">
                  <a:moveTo>
                    <a:pt x="0" y="20"/>
                  </a:moveTo>
                  <a:lnTo>
                    <a:pt x="5" y="36"/>
                  </a:lnTo>
                  <a:lnTo>
                    <a:pt x="22" y="32"/>
                  </a:lnTo>
                  <a:lnTo>
                    <a:pt x="60" y="20"/>
                  </a:lnTo>
                  <a:lnTo>
                    <a:pt x="72" y="16"/>
                  </a:lnTo>
                  <a:lnTo>
                    <a:pt x="66" y="0"/>
                  </a:lnTo>
                  <a:lnTo>
                    <a:pt x="55" y="5"/>
                  </a:lnTo>
                  <a:lnTo>
                    <a:pt x="15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7" name="Freeform 262"/>
            <p:cNvSpPr>
              <a:spLocks/>
            </p:cNvSpPr>
            <p:nvPr/>
          </p:nvSpPr>
          <p:spPr bwMode="auto">
            <a:xfrm>
              <a:off x="1849" y="3821"/>
              <a:ext cx="70" cy="42"/>
            </a:xfrm>
            <a:custGeom>
              <a:avLst/>
              <a:gdLst>
                <a:gd name="T0" fmla="*/ 0 w 70"/>
                <a:gd name="T1" fmla="*/ 26 h 42"/>
                <a:gd name="T2" fmla="*/ 5 w 70"/>
                <a:gd name="T3" fmla="*/ 42 h 42"/>
                <a:gd name="T4" fmla="*/ 28 w 70"/>
                <a:gd name="T5" fmla="*/ 35 h 42"/>
                <a:gd name="T6" fmla="*/ 70 w 70"/>
                <a:gd name="T7" fmla="*/ 16 h 42"/>
                <a:gd name="T8" fmla="*/ 63 w 70"/>
                <a:gd name="T9" fmla="*/ 0 h 42"/>
                <a:gd name="T10" fmla="*/ 21 w 70"/>
                <a:gd name="T11" fmla="*/ 19 h 42"/>
                <a:gd name="T12" fmla="*/ 0 w 70"/>
                <a:gd name="T13" fmla="*/ 2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42"/>
                <a:gd name="T23" fmla="*/ 70 w 7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42">
                  <a:moveTo>
                    <a:pt x="0" y="26"/>
                  </a:moveTo>
                  <a:lnTo>
                    <a:pt x="5" y="42"/>
                  </a:lnTo>
                  <a:lnTo>
                    <a:pt x="28" y="35"/>
                  </a:lnTo>
                  <a:lnTo>
                    <a:pt x="70" y="16"/>
                  </a:lnTo>
                  <a:lnTo>
                    <a:pt x="63" y="0"/>
                  </a:lnTo>
                  <a:lnTo>
                    <a:pt x="21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8" name="Freeform 263"/>
            <p:cNvSpPr>
              <a:spLocks/>
            </p:cNvSpPr>
            <p:nvPr/>
          </p:nvSpPr>
          <p:spPr bwMode="auto">
            <a:xfrm>
              <a:off x="1954" y="3754"/>
              <a:ext cx="63" cy="57"/>
            </a:xfrm>
            <a:custGeom>
              <a:avLst/>
              <a:gdLst>
                <a:gd name="T0" fmla="*/ 0 w 63"/>
                <a:gd name="T1" fmla="*/ 43 h 57"/>
                <a:gd name="T2" fmla="*/ 10 w 63"/>
                <a:gd name="T3" fmla="*/ 57 h 57"/>
                <a:gd name="T4" fmla="*/ 26 w 63"/>
                <a:gd name="T5" fmla="*/ 46 h 57"/>
                <a:gd name="T6" fmla="*/ 45 w 63"/>
                <a:gd name="T7" fmla="*/ 32 h 57"/>
                <a:gd name="T8" fmla="*/ 63 w 63"/>
                <a:gd name="T9" fmla="*/ 14 h 57"/>
                <a:gd name="T10" fmla="*/ 63 w 63"/>
                <a:gd name="T11" fmla="*/ 13 h 57"/>
                <a:gd name="T12" fmla="*/ 53 w 63"/>
                <a:gd name="T13" fmla="*/ 0 h 57"/>
                <a:gd name="T14" fmla="*/ 50 w 63"/>
                <a:gd name="T15" fmla="*/ 2 h 57"/>
                <a:gd name="T16" fmla="*/ 32 w 63"/>
                <a:gd name="T17" fmla="*/ 19 h 57"/>
                <a:gd name="T18" fmla="*/ 13 w 63"/>
                <a:gd name="T19" fmla="*/ 33 h 57"/>
                <a:gd name="T20" fmla="*/ 0 w 63"/>
                <a:gd name="T21" fmla="*/ 43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7"/>
                <a:gd name="T35" fmla="*/ 63 w 63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7">
                  <a:moveTo>
                    <a:pt x="0" y="43"/>
                  </a:moveTo>
                  <a:lnTo>
                    <a:pt x="10" y="57"/>
                  </a:lnTo>
                  <a:lnTo>
                    <a:pt x="26" y="46"/>
                  </a:lnTo>
                  <a:lnTo>
                    <a:pt x="45" y="32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32" y="19"/>
                  </a:lnTo>
                  <a:lnTo>
                    <a:pt x="13" y="3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09" name="Freeform 264"/>
            <p:cNvSpPr>
              <a:spLocks/>
            </p:cNvSpPr>
            <p:nvPr/>
          </p:nvSpPr>
          <p:spPr bwMode="auto">
            <a:xfrm>
              <a:off x="2040" y="3660"/>
              <a:ext cx="50" cy="68"/>
            </a:xfrm>
            <a:custGeom>
              <a:avLst/>
              <a:gdLst>
                <a:gd name="T0" fmla="*/ 0 w 50"/>
                <a:gd name="T1" fmla="*/ 56 h 68"/>
                <a:gd name="T2" fmla="*/ 12 w 50"/>
                <a:gd name="T3" fmla="*/ 68 h 68"/>
                <a:gd name="T4" fmla="*/ 30 w 50"/>
                <a:gd name="T5" fmla="*/ 46 h 68"/>
                <a:gd name="T6" fmla="*/ 46 w 50"/>
                <a:gd name="T7" fmla="*/ 20 h 68"/>
                <a:gd name="T8" fmla="*/ 50 w 50"/>
                <a:gd name="T9" fmla="*/ 10 h 68"/>
                <a:gd name="T10" fmla="*/ 37 w 50"/>
                <a:gd name="T11" fmla="*/ 0 h 68"/>
                <a:gd name="T12" fmla="*/ 33 w 50"/>
                <a:gd name="T13" fmla="*/ 7 h 68"/>
                <a:gd name="T14" fmla="*/ 17 w 50"/>
                <a:gd name="T15" fmla="*/ 33 h 68"/>
                <a:gd name="T16" fmla="*/ 0 w 50"/>
                <a:gd name="T17" fmla="*/ 5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68"/>
                <a:gd name="T29" fmla="*/ 50 w 5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68">
                  <a:moveTo>
                    <a:pt x="0" y="56"/>
                  </a:moveTo>
                  <a:lnTo>
                    <a:pt x="12" y="68"/>
                  </a:lnTo>
                  <a:lnTo>
                    <a:pt x="30" y="46"/>
                  </a:lnTo>
                  <a:lnTo>
                    <a:pt x="46" y="20"/>
                  </a:lnTo>
                  <a:lnTo>
                    <a:pt x="50" y="10"/>
                  </a:lnTo>
                  <a:lnTo>
                    <a:pt x="37" y="0"/>
                  </a:lnTo>
                  <a:lnTo>
                    <a:pt x="33" y="7"/>
                  </a:lnTo>
                  <a:lnTo>
                    <a:pt x="17" y="3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0" name="Freeform 265"/>
            <p:cNvSpPr>
              <a:spLocks/>
            </p:cNvSpPr>
            <p:nvPr/>
          </p:nvSpPr>
          <p:spPr bwMode="auto">
            <a:xfrm>
              <a:off x="2102" y="3552"/>
              <a:ext cx="40" cy="72"/>
            </a:xfrm>
            <a:custGeom>
              <a:avLst/>
              <a:gdLst>
                <a:gd name="T0" fmla="*/ 0 w 40"/>
                <a:gd name="T1" fmla="*/ 62 h 72"/>
                <a:gd name="T2" fmla="*/ 12 w 40"/>
                <a:gd name="T3" fmla="*/ 72 h 72"/>
                <a:gd name="T4" fmla="*/ 17 w 40"/>
                <a:gd name="T5" fmla="*/ 65 h 72"/>
                <a:gd name="T6" fmla="*/ 32 w 40"/>
                <a:gd name="T7" fmla="*/ 28 h 72"/>
                <a:gd name="T8" fmla="*/ 34 w 40"/>
                <a:gd name="T9" fmla="*/ 22 h 72"/>
                <a:gd name="T10" fmla="*/ 40 w 40"/>
                <a:gd name="T11" fmla="*/ 6 h 72"/>
                <a:gd name="T12" fmla="*/ 25 w 40"/>
                <a:gd name="T13" fmla="*/ 0 h 72"/>
                <a:gd name="T14" fmla="*/ 17 w 40"/>
                <a:gd name="T15" fmla="*/ 22 h 72"/>
                <a:gd name="T16" fmla="*/ 25 w 40"/>
                <a:gd name="T17" fmla="*/ 22 h 72"/>
                <a:gd name="T18" fmla="*/ 20 w 40"/>
                <a:gd name="T19" fmla="*/ 15 h 72"/>
                <a:gd name="T20" fmla="*/ 4 w 40"/>
                <a:gd name="T21" fmla="*/ 52 h 72"/>
                <a:gd name="T22" fmla="*/ 0 w 40"/>
                <a:gd name="T23" fmla="*/ 6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2"/>
                <a:gd name="T38" fmla="*/ 40 w 40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2">
                  <a:moveTo>
                    <a:pt x="0" y="62"/>
                  </a:moveTo>
                  <a:lnTo>
                    <a:pt x="12" y="72"/>
                  </a:lnTo>
                  <a:lnTo>
                    <a:pt x="17" y="65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40" y="6"/>
                  </a:lnTo>
                  <a:lnTo>
                    <a:pt x="25" y="0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0" y="15"/>
                  </a:lnTo>
                  <a:lnTo>
                    <a:pt x="4" y="5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1" name="Freeform 266"/>
            <p:cNvSpPr>
              <a:spLocks/>
            </p:cNvSpPr>
            <p:nvPr/>
          </p:nvSpPr>
          <p:spPr bwMode="auto">
            <a:xfrm>
              <a:off x="2144" y="3439"/>
              <a:ext cx="36" cy="71"/>
            </a:xfrm>
            <a:custGeom>
              <a:avLst/>
              <a:gdLst>
                <a:gd name="T0" fmla="*/ 0 w 36"/>
                <a:gd name="T1" fmla="*/ 65 h 71"/>
                <a:gd name="T2" fmla="*/ 15 w 36"/>
                <a:gd name="T3" fmla="*/ 71 h 71"/>
                <a:gd name="T4" fmla="*/ 23 w 36"/>
                <a:gd name="T5" fmla="*/ 46 h 71"/>
                <a:gd name="T6" fmla="*/ 36 w 36"/>
                <a:gd name="T7" fmla="*/ 5 h 71"/>
                <a:gd name="T8" fmla="*/ 20 w 36"/>
                <a:gd name="T9" fmla="*/ 0 h 71"/>
                <a:gd name="T10" fmla="*/ 6 w 36"/>
                <a:gd name="T11" fmla="*/ 46 h 71"/>
                <a:gd name="T12" fmla="*/ 0 w 36"/>
                <a:gd name="T13" fmla="*/ 65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71"/>
                <a:gd name="T23" fmla="*/ 36 w 36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71">
                  <a:moveTo>
                    <a:pt x="0" y="65"/>
                  </a:moveTo>
                  <a:lnTo>
                    <a:pt x="15" y="71"/>
                  </a:lnTo>
                  <a:lnTo>
                    <a:pt x="23" y="46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6" y="46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2" name="Freeform 267"/>
            <p:cNvSpPr>
              <a:spLocks/>
            </p:cNvSpPr>
            <p:nvPr/>
          </p:nvSpPr>
          <p:spPr bwMode="auto">
            <a:xfrm>
              <a:off x="2179" y="3324"/>
              <a:ext cx="34" cy="71"/>
            </a:xfrm>
            <a:custGeom>
              <a:avLst/>
              <a:gdLst>
                <a:gd name="T0" fmla="*/ 0 w 34"/>
                <a:gd name="T1" fmla="*/ 67 h 71"/>
                <a:gd name="T2" fmla="*/ 15 w 34"/>
                <a:gd name="T3" fmla="*/ 71 h 71"/>
                <a:gd name="T4" fmla="*/ 18 w 34"/>
                <a:gd name="T5" fmla="*/ 62 h 71"/>
                <a:gd name="T6" fmla="*/ 33 w 34"/>
                <a:gd name="T7" fmla="*/ 11 h 71"/>
                <a:gd name="T8" fmla="*/ 34 w 34"/>
                <a:gd name="T9" fmla="*/ 4 h 71"/>
                <a:gd name="T10" fmla="*/ 18 w 34"/>
                <a:gd name="T11" fmla="*/ 0 h 71"/>
                <a:gd name="T12" fmla="*/ 15 w 34"/>
                <a:gd name="T13" fmla="*/ 11 h 71"/>
                <a:gd name="T14" fmla="*/ 1 w 34"/>
                <a:gd name="T15" fmla="*/ 62 h 71"/>
                <a:gd name="T16" fmla="*/ 0 w 34"/>
                <a:gd name="T17" fmla="*/ 67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71"/>
                <a:gd name="T29" fmla="*/ 34 w 34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71">
                  <a:moveTo>
                    <a:pt x="0" y="67"/>
                  </a:moveTo>
                  <a:lnTo>
                    <a:pt x="15" y="71"/>
                  </a:lnTo>
                  <a:lnTo>
                    <a:pt x="18" y="62"/>
                  </a:lnTo>
                  <a:lnTo>
                    <a:pt x="33" y="11"/>
                  </a:lnTo>
                  <a:lnTo>
                    <a:pt x="34" y="4"/>
                  </a:lnTo>
                  <a:lnTo>
                    <a:pt x="18" y="0"/>
                  </a:lnTo>
                  <a:lnTo>
                    <a:pt x="15" y="11"/>
                  </a:lnTo>
                  <a:lnTo>
                    <a:pt x="1" y="6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3" name="Freeform 268"/>
            <p:cNvSpPr>
              <a:spLocks/>
            </p:cNvSpPr>
            <p:nvPr/>
          </p:nvSpPr>
          <p:spPr bwMode="auto">
            <a:xfrm>
              <a:off x="2210" y="3208"/>
              <a:ext cx="33" cy="70"/>
            </a:xfrm>
            <a:custGeom>
              <a:avLst/>
              <a:gdLst>
                <a:gd name="T0" fmla="*/ 0 w 33"/>
                <a:gd name="T1" fmla="*/ 65 h 70"/>
                <a:gd name="T2" fmla="*/ 16 w 33"/>
                <a:gd name="T3" fmla="*/ 70 h 70"/>
                <a:gd name="T4" fmla="*/ 33 w 33"/>
                <a:gd name="T5" fmla="*/ 4 h 70"/>
                <a:gd name="T6" fmla="*/ 17 w 33"/>
                <a:gd name="T7" fmla="*/ 0 h 70"/>
                <a:gd name="T8" fmla="*/ 0 w 33"/>
                <a:gd name="T9" fmla="*/ 6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0"/>
                <a:gd name="T17" fmla="*/ 33 w 3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0">
                  <a:moveTo>
                    <a:pt x="0" y="65"/>
                  </a:moveTo>
                  <a:lnTo>
                    <a:pt x="16" y="70"/>
                  </a:lnTo>
                  <a:lnTo>
                    <a:pt x="33" y="4"/>
                  </a:lnTo>
                  <a:lnTo>
                    <a:pt x="17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4" name="Freeform 269"/>
            <p:cNvSpPr>
              <a:spLocks/>
            </p:cNvSpPr>
            <p:nvPr/>
          </p:nvSpPr>
          <p:spPr bwMode="auto">
            <a:xfrm>
              <a:off x="2239" y="3092"/>
              <a:ext cx="31" cy="68"/>
            </a:xfrm>
            <a:custGeom>
              <a:avLst/>
              <a:gdLst>
                <a:gd name="T0" fmla="*/ 0 w 31"/>
                <a:gd name="T1" fmla="*/ 66 h 68"/>
                <a:gd name="T2" fmla="*/ 15 w 31"/>
                <a:gd name="T3" fmla="*/ 68 h 68"/>
                <a:gd name="T4" fmla="*/ 24 w 31"/>
                <a:gd name="T5" fmla="*/ 31 h 68"/>
                <a:gd name="T6" fmla="*/ 31 w 31"/>
                <a:gd name="T7" fmla="*/ 3 h 68"/>
                <a:gd name="T8" fmla="*/ 15 w 31"/>
                <a:gd name="T9" fmla="*/ 0 h 68"/>
                <a:gd name="T10" fmla="*/ 7 w 31"/>
                <a:gd name="T11" fmla="*/ 31 h 68"/>
                <a:gd name="T12" fmla="*/ 0 w 31"/>
                <a:gd name="T13" fmla="*/ 6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68"/>
                <a:gd name="T23" fmla="*/ 31 w 31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68">
                  <a:moveTo>
                    <a:pt x="0" y="66"/>
                  </a:moveTo>
                  <a:lnTo>
                    <a:pt x="15" y="68"/>
                  </a:lnTo>
                  <a:lnTo>
                    <a:pt x="24" y="31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7" y="31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5" name="Freeform 270"/>
            <p:cNvSpPr>
              <a:spLocks/>
            </p:cNvSpPr>
            <p:nvPr/>
          </p:nvSpPr>
          <p:spPr bwMode="auto">
            <a:xfrm>
              <a:off x="2266" y="2973"/>
              <a:ext cx="30" cy="70"/>
            </a:xfrm>
            <a:custGeom>
              <a:avLst/>
              <a:gdLst>
                <a:gd name="T0" fmla="*/ 0 w 30"/>
                <a:gd name="T1" fmla="*/ 67 h 70"/>
                <a:gd name="T2" fmla="*/ 16 w 30"/>
                <a:gd name="T3" fmla="*/ 70 h 70"/>
                <a:gd name="T4" fmla="*/ 20 w 30"/>
                <a:gd name="T5" fmla="*/ 53 h 70"/>
                <a:gd name="T6" fmla="*/ 28 w 30"/>
                <a:gd name="T7" fmla="*/ 9 h 70"/>
                <a:gd name="T8" fmla="*/ 30 w 30"/>
                <a:gd name="T9" fmla="*/ 3 h 70"/>
                <a:gd name="T10" fmla="*/ 14 w 30"/>
                <a:gd name="T11" fmla="*/ 0 h 70"/>
                <a:gd name="T12" fmla="*/ 11 w 30"/>
                <a:gd name="T13" fmla="*/ 9 h 70"/>
                <a:gd name="T14" fmla="*/ 3 w 30"/>
                <a:gd name="T15" fmla="*/ 53 h 70"/>
                <a:gd name="T16" fmla="*/ 0 w 30"/>
                <a:gd name="T17" fmla="*/ 6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70"/>
                <a:gd name="T29" fmla="*/ 30 w 3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70">
                  <a:moveTo>
                    <a:pt x="0" y="67"/>
                  </a:moveTo>
                  <a:lnTo>
                    <a:pt x="16" y="70"/>
                  </a:lnTo>
                  <a:lnTo>
                    <a:pt x="20" y="53"/>
                  </a:lnTo>
                  <a:lnTo>
                    <a:pt x="28" y="9"/>
                  </a:lnTo>
                  <a:lnTo>
                    <a:pt x="30" y="3"/>
                  </a:lnTo>
                  <a:lnTo>
                    <a:pt x="14" y="0"/>
                  </a:lnTo>
                  <a:lnTo>
                    <a:pt x="11" y="9"/>
                  </a:lnTo>
                  <a:lnTo>
                    <a:pt x="3" y="5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6" name="Freeform 271"/>
            <p:cNvSpPr>
              <a:spLocks/>
            </p:cNvSpPr>
            <p:nvPr/>
          </p:nvSpPr>
          <p:spPr bwMode="auto">
            <a:xfrm>
              <a:off x="2290" y="2856"/>
              <a:ext cx="29" cy="70"/>
            </a:xfrm>
            <a:custGeom>
              <a:avLst/>
              <a:gdLst>
                <a:gd name="T0" fmla="*/ 0 w 29"/>
                <a:gd name="T1" fmla="*/ 67 h 70"/>
                <a:gd name="T2" fmla="*/ 16 w 29"/>
                <a:gd name="T3" fmla="*/ 70 h 70"/>
                <a:gd name="T4" fmla="*/ 20 w 29"/>
                <a:gd name="T5" fmla="*/ 51 h 70"/>
                <a:gd name="T6" fmla="*/ 29 w 29"/>
                <a:gd name="T7" fmla="*/ 3 h 70"/>
                <a:gd name="T8" fmla="*/ 13 w 29"/>
                <a:gd name="T9" fmla="*/ 0 h 70"/>
                <a:gd name="T10" fmla="*/ 4 w 29"/>
                <a:gd name="T11" fmla="*/ 48 h 70"/>
                <a:gd name="T12" fmla="*/ 0 w 29"/>
                <a:gd name="T13" fmla="*/ 67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0"/>
                <a:gd name="T23" fmla="*/ 29 w 2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0">
                  <a:moveTo>
                    <a:pt x="0" y="67"/>
                  </a:moveTo>
                  <a:lnTo>
                    <a:pt x="16" y="70"/>
                  </a:lnTo>
                  <a:lnTo>
                    <a:pt x="20" y="51"/>
                  </a:lnTo>
                  <a:lnTo>
                    <a:pt x="29" y="3"/>
                  </a:lnTo>
                  <a:lnTo>
                    <a:pt x="13" y="0"/>
                  </a:lnTo>
                  <a:lnTo>
                    <a:pt x="4" y="4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7" name="Freeform 272"/>
            <p:cNvSpPr>
              <a:spLocks/>
            </p:cNvSpPr>
            <p:nvPr/>
          </p:nvSpPr>
          <p:spPr bwMode="auto">
            <a:xfrm>
              <a:off x="2312" y="2737"/>
              <a:ext cx="28" cy="71"/>
            </a:xfrm>
            <a:custGeom>
              <a:avLst/>
              <a:gdLst>
                <a:gd name="T0" fmla="*/ 0 w 28"/>
                <a:gd name="T1" fmla="*/ 69 h 71"/>
                <a:gd name="T2" fmla="*/ 15 w 28"/>
                <a:gd name="T3" fmla="*/ 71 h 71"/>
                <a:gd name="T4" fmla="*/ 21 w 28"/>
                <a:gd name="T5" fmla="*/ 43 h 71"/>
                <a:gd name="T6" fmla="*/ 27 w 28"/>
                <a:gd name="T7" fmla="*/ 14 h 71"/>
                <a:gd name="T8" fmla="*/ 28 w 28"/>
                <a:gd name="T9" fmla="*/ 3 h 71"/>
                <a:gd name="T10" fmla="*/ 12 w 28"/>
                <a:gd name="T11" fmla="*/ 0 h 71"/>
                <a:gd name="T12" fmla="*/ 10 w 28"/>
                <a:gd name="T13" fmla="*/ 14 h 71"/>
                <a:gd name="T14" fmla="*/ 4 w 28"/>
                <a:gd name="T15" fmla="*/ 43 h 71"/>
                <a:gd name="T16" fmla="*/ 0 w 28"/>
                <a:gd name="T17" fmla="*/ 69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71"/>
                <a:gd name="T29" fmla="*/ 28 w 28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71">
                  <a:moveTo>
                    <a:pt x="0" y="69"/>
                  </a:moveTo>
                  <a:lnTo>
                    <a:pt x="15" y="71"/>
                  </a:lnTo>
                  <a:lnTo>
                    <a:pt x="21" y="43"/>
                  </a:lnTo>
                  <a:lnTo>
                    <a:pt x="27" y="14"/>
                  </a:lnTo>
                  <a:lnTo>
                    <a:pt x="28" y="3"/>
                  </a:lnTo>
                  <a:lnTo>
                    <a:pt x="12" y="0"/>
                  </a:lnTo>
                  <a:lnTo>
                    <a:pt x="10" y="14"/>
                  </a:lnTo>
                  <a:lnTo>
                    <a:pt x="4" y="4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8" name="Freeform 273"/>
            <p:cNvSpPr>
              <a:spLocks/>
            </p:cNvSpPr>
            <p:nvPr/>
          </p:nvSpPr>
          <p:spPr bwMode="auto">
            <a:xfrm>
              <a:off x="2333" y="2620"/>
              <a:ext cx="34" cy="70"/>
            </a:xfrm>
            <a:custGeom>
              <a:avLst/>
              <a:gdLst>
                <a:gd name="T0" fmla="*/ 0 w 34"/>
                <a:gd name="T1" fmla="*/ 67 h 70"/>
                <a:gd name="T2" fmla="*/ 16 w 34"/>
                <a:gd name="T3" fmla="*/ 70 h 70"/>
                <a:gd name="T4" fmla="*/ 20 w 34"/>
                <a:gd name="T5" fmla="*/ 57 h 70"/>
                <a:gd name="T6" fmla="*/ 26 w 34"/>
                <a:gd name="T7" fmla="*/ 35 h 70"/>
                <a:gd name="T8" fmla="*/ 31 w 34"/>
                <a:gd name="T9" fmla="*/ 17 h 70"/>
                <a:gd name="T10" fmla="*/ 34 w 34"/>
                <a:gd name="T11" fmla="*/ 5 h 70"/>
                <a:gd name="T12" fmla="*/ 20 w 34"/>
                <a:gd name="T13" fmla="*/ 0 h 70"/>
                <a:gd name="T14" fmla="*/ 14 w 34"/>
                <a:gd name="T15" fmla="*/ 17 h 70"/>
                <a:gd name="T16" fmla="*/ 9 w 34"/>
                <a:gd name="T17" fmla="*/ 35 h 70"/>
                <a:gd name="T18" fmla="*/ 3 w 34"/>
                <a:gd name="T19" fmla="*/ 57 h 70"/>
                <a:gd name="T20" fmla="*/ 0 w 34"/>
                <a:gd name="T21" fmla="*/ 6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70"/>
                <a:gd name="T35" fmla="*/ 34 w 34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70">
                  <a:moveTo>
                    <a:pt x="0" y="67"/>
                  </a:moveTo>
                  <a:lnTo>
                    <a:pt x="16" y="70"/>
                  </a:lnTo>
                  <a:lnTo>
                    <a:pt x="20" y="57"/>
                  </a:lnTo>
                  <a:lnTo>
                    <a:pt x="26" y="35"/>
                  </a:lnTo>
                  <a:lnTo>
                    <a:pt x="31" y="17"/>
                  </a:lnTo>
                  <a:lnTo>
                    <a:pt x="34" y="5"/>
                  </a:lnTo>
                  <a:lnTo>
                    <a:pt x="20" y="0"/>
                  </a:lnTo>
                  <a:lnTo>
                    <a:pt x="14" y="17"/>
                  </a:lnTo>
                  <a:lnTo>
                    <a:pt x="9" y="35"/>
                  </a:lnTo>
                  <a:lnTo>
                    <a:pt x="3" y="5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19" name="Freeform 274"/>
            <p:cNvSpPr>
              <a:spLocks/>
            </p:cNvSpPr>
            <p:nvPr/>
          </p:nvSpPr>
          <p:spPr bwMode="auto">
            <a:xfrm>
              <a:off x="2393" y="2575"/>
              <a:ext cx="59" cy="52"/>
            </a:xfrm>
            <a:custGeom>
              <a:avLst/>
              <a:gdLst>
                <a:gd name="T0" fmla="*/ 1 w 59"/>
                <a:gd name="T1" fmla="*/ 2 h 52"/>
                <a:gd name="T2" fmla="*/ 0 w 59"/>
                <a:gd name="T3" fmla="*/ 19 h 52"/>
                <a:gd name="T4" fmla="*/ 10 w 59"/>
                <a:gd name="T5" fmla="*/ 17 h 52"/>
                <a:gd name="T6" fmla="*/ 20 w 59"/>
                <a:gd name="T7" fmla="*/ 20 h 52"/>
                <a:gd name="T8" fmla="*/ 20 w 59"/>
                <a:gd name="T9" fmla="*/ 12 h 52"/>
                <a:gd name="T10" fmla="*/ 17 w 59"/>
                <a:gd name="T11" fmla="*/ 19 h 52"/>
                <a:gd name="T12" fmla="*/ 26 w 59"/>
                <a:gd name="T13" fmla="*/ 23 h 52"/>
                <a:gd name="T14" fmla="*/ 29 w 59"/>
                <a:gd name="T15" fmla="*/ 16 h 52"/>
                <a:gd name="T16" fmla="*/ 23 w 59"/>
                <a:gd name="T17" fmla="*/ 22 h 52"/>
                <a:gd name="T18" fmla="*/ 30 w 59"/>
                <a:gd name="T19" fmla="*/ 30 h 52"/>
                <a:gd name="T20" fmla="*/ 37 w 59"/>
                <a:gd name="T21" fmla="*/ 40 h 52"/>
                <a:gd name="T22" fmla="*/ 43 w 59"/>
                <a:gd name="T23" fmla="*/ 52 h 52"/>
                <a:gd name="T24" fmla="*/ 50 w 59"/>
                <a:gd name="T25" fmla="*/ 46 h 52"/>
                <a:gd name="T26" fmla="*/ 41 w 59"/>
                <a:gd name="T27" fmla="*/ 46 h 52"/>
                <a:gd name="T28" fmla="*/ 43 w 59"/>
                <a:gd name="T29" fmla="*/ 50 h 52"/>
                <a:gd name="T30" fmla="*/ 57 w 59"/>
                <a:gd name="T31" fmla="*/ 45 h 52"/>
                <a:gd name="T32" fmla="*/ 59 w 59"/>
                <a:gd name="T33" fmla="*/ 46 h 52"/>
                <a:gd name="T34" fmla="*/ 56 w 59"/>
                <a:gd name="T35" fmla="*/ 39 h 52"/>
                <a:gd name="T36" fmla="*/ 50 w 59"/>
                <a:gd name="T37" fmla="*/ 27 h 52"/>
                <a:gd name="T38" fmla="*/ 43 w 59"/>
                <a:gd name="T39" fmla="*/ 17 h 52"/>
                <a:gd name="T40" fmla="*/ 36 w 59"/>
                <a:gd name="T41" fmla="*/ 9 h 52"/>
                <a:gd name="T42" fmla="*/ 33 w 59"/>
                <a:gd name="T43" fmla="*/ 7 h 52"/>
                <a:gd name="T44" fmla="*/ 24 w 59"/>
                <a:gd name="T45" fmla="*/ 3 h 52"/>
                <a:gd name="T46" fmla="*/ 20 w 59"/>
                <a:gd name="T47" fmla="*/ 3 h 52"/>
                <a:gd name="T48" fmla="*/ 11 w 59"/>
                <a:gd name="T49" fmla="*/ 0 h 52"/>
                <a:gd name="T50" fmla="*/ 1 w 59"/>
                <a:gd name="T51" fmla="*/ 2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52"/>
                <a:gd name="T80" fmla="*/ 59 w 59"/>
                <a:gd name="T81" fmla="*/ 52 h 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52">
                  <a:moveTo>
                    <a:pt x="1" y="2"/>
                  </a:moveTo>
                  <a:lnTo>
                    <a:pt x="0" y="19"/>
                  </a:lnTo>
                  <a:lnTo>
                    <a:pt x="10" y="17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7" y="19"/>
                  </a:lnTo>
                  <a:lnTo>
                    <a:pt x="26" y="23"/>
                  </a:lnTo>
                  <a:lnTo>
                    <a:pt x="29" y="16"/>
                  </a:lnTo>
                  <a:lnTo>
                    <a:pt x="23" y="22"/>
                  </a:lnTo>
                  <a:lnTo>
                    <a:pt x="30" y="30"/>
                  </a:lnTo>
                  <a:lnTo>
                    <a:pt x="37" y="40"/>
                  </a:lnTo>
                  <a:lnTo>
                    <a:pt x="43" y="52"/>
                  </a:lnTo>
                  <a:lnTo>
                    <a:pt x="50" y="46"/>
                  </a:lnTo>
                  <a:lnTo>
                    <a:pt x="41" y="46"/>
                  </a:lnTo>
                  <a:lnTo>
                    <a:pt x="43" y="50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56" y="39"/>
                  </a:lnTo>
                  <a:lnTo>
                    <a:pt x="50" y="27"/>
                  </a:lnTo>
                  <a:lnTo>
                    <a:pt x="43" y="17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0" name="Freeform 275"/>
            <p:cNvSpPr>
              <a:spLocks/>
            </p:cNvSpPr>
            <p:nvPr/>
          </p:nvSpPr>
          <p:spPr bwMode="auto">
            <a:xfrm>
              <a:off x="2449" y="2670"/>
              <a:ext cx="28" cy="71"/>
            </a:xfrm>
            <a:custGeom>
              <a:avLst/>
              <a:gdLst>
                <a:gd name="T0" fmla="*/ 15 w 28"/>
                <a:gd name="T1" fmla="*/ 0 h 71"/>
                <a:gd name="T2" fmla="*/ 0 w 28"/>
                <a:gd name="T3" fmla="*/ 3 h 71"/>
                <a:gd name="T4" fmla="*/ 0 w 28"/>
                <a:gd name="T5" fmla="*/ 3 h 71"/>
                <a:gd name="T6" fmla="*/ 4 w 28"/>
                <a:gd name="T7" fmla="*/ 24 h 71"/>
                <a:gd name="T8" fmla="*/ 8 w 28"/>
                <a:gd name="T9" fmla="*/ 47 h 71"/>
                <a:gd name="T10" fmla="*/ 13 w 28"/>
                <a:gd name="T11" fmla="*/ 71 h 71"/>
                <a:gd name="T12" fmla="*/ 28 w 28"/>
                <a:gd name="T13" fmla="*/ 68 h 71"/>
                <a:gd name="T14" fmla="*/ 25 w 28"/>
                <a:gd name="T15" fmla="*/ 47 h 71"/>
                <a:gd name="T16" fmla="*/ 21 w 28"/>
                <a:gd name="T17" fmla="*/ 24 h 71"/>
                <a:gd name="T18" fmla="*/ 17 w 28"/>
                <a:gd name="T19" fmla="*/ 3 h 71"/>
                <a:gd name="T20" fmla="*/ 15 w 28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71"/>
                <a:gd name="T35" fmla="*/ 28 w 2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71">
                  <a:moveTo>
                    <a:pt x="15" y="0"/>
                  </a:moveTo>
                  <a:lnTo>
                    <a:pt x="0" y="3"/>
                  </a:lnTo>
                  <a:lnTo>
                    <a:pt x="4" y="24"/>
                  </a:lnTo>
                  <a:lnTo>
                    <a:pt x="8" y="47"/>
                  </a:lnTo>
                  <a:lnTo>
                    <a:pt x="13" y="71"/>
                  </a:lnTo>
                  <a:lnTo>
                    <a:pt x="28" y="68"/>
                  </a:lnTo>
                  <a:lnTo>
                    <a:pt x="25" y="47"/>
                  </a:lnTo>
                  <a:lnTo>
                    <a:pt x="21" y="24"/>
                  </a:lnTo>
                  <a:lnTo>
                    <a:pt x="1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1" name="Freeform 276"/>
            <p:cNvSpPr>
              <a:spLocks/>
            </p:cNvSpPr>
            <p:nvPr/>
          </p:nvSpPr>
          <p:spPr bwMode="auto">
            <a:xfrm>
              <a:off x="2469" y="2788"/>
              <a:ext cx="28" cy="71"/>
            </a:xfrm>
            <a:custGeom>
              <a:avLst/>
              <a:gdLst>
                <a:gd name="T0" fmla="*/ 15 w 28"/>
                <a:gd name="T1" fmla="*/ 0 h 71"/>
                <a:gd name="T2" fmla="*/ 0 w 28"/>
                <a:gd name="T3" fmla="*/ 3 h 71"/>
                <a:gd name="T4" fmla="*/ 1 w 28"/>
                <a:gd name="T5" fmla="*/ 10 h 71"/>
                <a:gd name="T6" fmla="*/ 7 w 28"/>
                <a:gd name="T7" fmla="*/ 42 h 71"/>
                <a:gd name="T8" fmla="*/ 13 w 28"/>
                <a:gd name="T9" fmla="*/ 71 h 71"/>
                <a:gd name="T10" fmla="*/ 28 w 28"/>
                <a:gd name="T11" fmla="*/ 68 h 71"/>
                <a:gd name="T12" fmla="*/ 24 w 28"/>
                <a:gd name="T13" fmla="*/ 42 h 71"/>
                <a:gd name="T14" fmla="*/ 18 w 28"/>
                <a:gd name="T15" fmla="*/ 10 h 71"/>
                <a:gd name="T16" fmla="*/ 15 w 28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71"/>
                <a:gd name="T29" fmla="*/ 28 w 28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71">
                  <a:moveTo>
                    <a:pt x="15" y="0"/>
                  </a:moveTo>
                  <a:lnTo>
                    <a:pt x="0" y="3"/>
                  </a:lnTo>
                  <a:lnTo>
                    <a:pt x="1" y="10"/>
                  </a:lnTo>
                  <a:lnTo>
                    <a:pt x="7" y="42"/>
                  </a:lnTo>
                  <a:lnTo>
                    <a:pt x="13" y="71"/>
                  </a:lnTo>
                  <a:lnTo>
                    <a:pt x="28" y="68"/>
                  </a:lnTo>
                  <a:lnTo>
                    <a:pt x="24" y="42"/>
                  </a:lnTo>
                  <a:lnTo>
                    <a:pt x="18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2" name="Freeform 277"/>
            <p:cNvSpPr>
              <a:spLocks/>
            </p:cNvSpPr>
            <p:nvPr/>
          </p:nvSpPr>
          <p:spPr bwMode="auto">
            <a:xfrm>
              <a:off x="2492" y="2907"/>
              <a:ext cx="32" cy="70"/>
            </a:xfrm>
            <a:custGeom>
              <a:avLst/>
              <a:gdLst>
                <a:gd name="T0" fmla="*/ 15 w 32"/>
                <a:gd name="T1" fmla="*/ 0 h 70"/>
                <a:gd name="T2" fmla="*/ 0 w 32"/>
                <a:gd name="T3" fmla="*/ 3 h 70"/>
                <a:gd name="T4" fmla="*/ 5 w 32"/>
                <a:gd name="T5" fmla="*/ 27 h 70"/>
                <a:gd name="T6" fmla="*/ 17 w 32"/>
                <a:gd name="T7" fmla="*/ 70 h 70"/>
                <a:gd name="T8" fmla="*/ 32 w 32"/>
                <a:gd name="T9" fmla="*/ 66 h 70"/>
                <a:gd name="T10" fmla="*/ 22 w 32"/>
                <a:gd name="T11" fmla="*/ 27 h 70"/>
                <a:gd name="T12" fmla="*/ 15 w 32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0"/>
                <a:gd name="T23" fmla="*/ 32 w 3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0">
                  <a:moveTo>
                    <a:pt x="15" y="0"/>
                  </a:moveTo>
                  <a:lnTo>
                    <a:pt x="0" y="3"/>
                  </a:lnTo>
                  <a:lnTo>
                    <a:pt x="5" y="27"/>
                  </a:lnTo>
                  <a:lnTo>
                    <a:pt x="17" y="70"/>
                  </a:lnTo>
                  <a:lnTo>
                    <a:pt x="32" y="66"/>
                  </a:lnTo>
                  <a:lnTo>
                    <a:pt x="22" y="2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3" name="Freeform 278"/>
            <p:cNvSpPr>
              <a:spLocks/>
            </p:cNvSpPr>
            <p:nvPr/>
          </p:nvSpPr>
          <p:spPr bwMode="auto">
            <a:xfrm>
              <a:off x="2522" y="3022"/>
              <a:ext cx="35" cy="70"/>
            </a:xfrm>
            <a:custGeom>
              <a:avLst/>
              <a:gdLst>
                <a:gd name="T0" fmla="*/ 15 w 35"/>
                <a:gd name="T1" fmla="*/ 0 h 70"/>
                <a:gd name="T2" fmla="*/ 0 w 35"/>
                <a:gd name="T3" fmla="*/ 4 h 70"/>
                <a:gd name="T4" fmla="*/ 12 w 35"/>
                <a:gd name="T5" fmla="*/ 47 h 70"/>
                <a:gd name="T6" fmla="*/ 20 w 35"/>
                <a:gd name="T7" fmla="*/ 70 h 70"/>
                <a:gd name="T8" fmla="*/ 35 w 35"/>
                <a:gd name="T9" fmla="*/ 65 h 70"/>
                <a:gd name="T10" fmla="*/ 30 w 35"/>
                <a:gd name="T11" fmla="*/ 47 h 70"/>
                <a:gd name="T12" fmla="*/ 15 w 35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70"/>
                <a:gd name="T23" fmla="*/ 35 w 35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70">
                  <a:moveTo>
                    <a:pt x="15" y="0"/>
                  </a:moveTo>
                  <a:lnTo>
                    <a:pt x="0" y="4"/>
                  </a:lnTo>
                  <a:lnTo>
                    <a:pt x="12" y="47"/>
                  </a:lnTo>
                  <a:lnTo>
                    <a:pt x="20" y="70"/>
                  </a:lnTo>
                  <a:lnTo>
                    <a:pt x="35" y="65"/>
                  </a:lnTo>
                  <a:lnTo>
                    <a:pt x="30" y="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4" name="Freeform 279"/>
            <p:cNvSpPr>
              <a:spLocks/>
            </p:cNvSpPr>
            <p:nvPr/>
          </p:nvSpPr>
          <p:spPr bwMode="auto">
            <a:xfrm>
              <a:off x="2557" y="3138"/>
              <a:ext cx="37" cy="70"/>
            </a:xfrm>
            <a:custGeom>
              <a:avLst/>
              <a:gdLst>
                <a:gd name="T0" fmla="*/ 16 w 37"/>
                <a:gd name="T1" fmla="*/ 0 h 70"/>
                <a:gd name="T2" fmla="*/ 0 w 37"/>
                <a:gd name="T3" fmla="*/ 4 h 70"/>
                <a:gd name="T4" fmla="*/ 9 w 37"/>
                <a:gd name="T5" fmla="*/ 32 h 70"/>
                <a:gd name="T6" fmla="*/ 22 w 37"/>
                <a:gd name="T7" fmla="*/ 70 h 70"/>
                <a:gd name="T8" fmla="*/ 37 w 37"/>
                <a:gd name="T9" fmla="*/ 64 h 70"/>
                <a:gd name="T10" fmla="*/ 26 w 37"/>
                <a:gd name="T11" fmla="*/ 32 h 70"/>
                <a:gd name="T12" fmla="*/ 16 w 37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70"/>
                <a:gd name="T23" fmla="*/ 37 w 37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70">
                  <a:moveTo>
                    <a:pt x="16" y="0"/>
                  </a:moveTo>
                  <a:lnTo>
                    <a:pt x="0" y="4"/>
                  </a:lnTo>
                  <a:lnTo>
                    <a:pt x="9" y="32"/>
                  </a:lnTo>
                  <a:lnTo>
                    <a:pt x="22" y="70"/>
                  </a:lnTo>
                  <a:lnTo>
                    <a:pt x="37" y="64"/>
                  </a:lnTo>
                  <a:lnTo>
                    <a:pt x="26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5" name="Freeform 280"/>
            <p:cNvSpPr>
              <a:spLocks/>
            </p:cNvSpPr>
            <p:nvPr/>
          </p:nvSpPr>
          <p:spPr bwMode="auto">
            <a:xfrm>
              <a:off x="2594" y="3251"/>
              <a:ext cx="38" cy="70"/>
            </a:xfrm>
            <a:custGeom>
              <a:avLst/>
              <a:gdLst>
                <a:gd name="T0" fmla="*/ 16 w 38"/>
                <a:gd name="T1" fmla="*/ 0 h 70"/>
                <a:gd name="T2" fmla="*/ 0 w 38"/>
                <a:gd name="T3" fmla="*/ 5 h 70"/>
                <a:gd name="T4" fmla="*/ 8 w 38"/>
                <a:gd name="T5" fmla="*/ 27 h 70"/>
                <a:gd name="T6" fmla="*/ 23 w 38"/>
                <a:gd name="T7" fmla="*/ 70 h 70"/>
                <a:gd name="T8" fmla="*/ 38 w 38"/>
                <a:gd name="T9" fmla="*/ 64 h 70"/>
                <a:gd name="T10" fmla="*/ 25 w 38"/>
                <a:gd name="T11" fmla="*/ 27 h 70"/>
                <a:gd name="T12" fmla="*/ 16 w 38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70"/>
                <a:gd name="T23" fmla="*/ 38 w 38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70">
                  <a:moveTo>
                    <a:pt x="16" y="0"/>
                  </a:moveTo>
                  <a:lnTo>
                    <a:pt x="0" y="5"/>
                  </a:lnTo>
                  <a:lnTo>
                    <a:pt x="8" y="27"/>
                  </a:lnTo>
                  <a:lnTo>
                    <a:pt x="23" y="70"/>
                  </a:lnTo>
                  <a:lnTo>
                    <a:pt x="38" y="64"/>
                  </a:lnTo>
                  <a:lnTo>
                    <a:pt x="25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6" name="Freeform 281"/>
            <p:cNvSpPr>
              <a:spLocks/>
            </p:cNvSpPr>
            <p:nvPr/>
          </p:nvSpPr>
          <p:spPr bwMode="auto">
            <a:xfrm>
              <a:off x="2634" y="3364"/>
              <a:ext cx="39" cy="70"/>
            </a:xfrm>
            <a:custGeom>
              <a:avLst/>
              <a:gdLst>
                <a:gd name="T0" fmla="*/ 15 w 39"/>
                <a:gd name="T1" fmla="*/ 0 h 70"/>
                <a:gd name="T2" fmla="*/ 0 w 39"/>
                <a:gd name="T3" fmla="*/ 5 h 70"/>
                <a:gd name="T4" fmla="*/ 5 w 39"/>
                <a:gd name="T5" fmla="*/ 18 h 70"/>
                <a:gd name="T6" fmla="*/ 25 w 39"/>
                <a:gd name="T7" fmla="*/ 70 h 70"/>
                <a:gd name="T8" fmla="*/ 39 w 39"/>
                <a:gd name="T9" fmla="*/ 64 h 70"/>
                <a:gd name="T10" fmla="*/ 22 w 39"/>
                <a:gd name="T11" fmla="*/ 18 h 70"/>
                <a:gd name="T12" fmla="*/ 15 w 39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70"/>
                <a:gd name="T23" fmla="*/ 39 w 3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70">
                  <a:moveTo>
                    <a:pt x="15" y="0"/>
                  </a:moveTo>
                  <a:lnTo>
                    <a:pt x="0" y="5"/>
                  </a:lnTo>
                  <a:lnTo>
                    <a:pt x="5" y="18"/>
                  </a:lnTo>
                  <a:lnTo>
                    <a:pt x="25" y="70"/>
                  </a:lnTo>
                  <a:lnTo>
                    <a:pt x="39" y="64"/>
                  </a:lnTo>
                  <a:lnTo>
                    <a:pt x="22" y="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7" name="Freeform 282"/>
            <p:cNvSpPr>
              <a:spLocks/>
            </p:cNvSpPr>
            <p:nvPr/>
          </p:nvSpPr>
          <p:spPr bwMode="auto">
            <a:xfrm>
              <a:off x="2677" y="3477"/>
              <a:ext cx="40" cy="70"/>
            </a:xfrm>
            <a:custGeom>
              <a:avLst/>
              <a:gdLst>
                <a:gd name="T0" fmla="*/ 15 w 40"/>
                <a:gd name="T1" fmla="*/ 0 h 70"/>
                <a:gd name="T2" fmla="*/ 0 w 40"/>
                <a:gd name="T3" fmla="*/ 5 h 70"/>
                <a:gd name="T4" fmla="*/ 0 w 40"/>
                <a:gd name="T5" fmla="*/ 4 h 70"/>
                <a:gd name="T6" fmla="*/ 19 w 40"/>
                <a:gd name="T7" fmla="*/ 50 h 70"/>
                <a:gd name="T8" fmla="*/ 20 w 40"/>
                <a:gd name="T9" fmla="*/ 55 h 70"/>
                <a:gd name="T10" fmla="*/ 26 w 40"/>
                <a:gd name="T11" fmla="*/ 70 h 70"/>
                <a:gd name="T12" fmla="*/ 40 w 40"/>
                <a:gd name="T13" fmla="*/ 63 h 70"/>
                <a:gd name="T14" fmla="*/ 33 w 40"/>
                <a:gd name="T15" fmla="*/ 43 h 70"/>
                <a:gd name="T16" fmla="*/ 27 w 40"/>
                <a:gd name="T17" fmla="*/ 50 h 70"/>
                <a:gd name="T18" fmla="*/ 36 w 40"/>
                <a:gd name="T19" fmla="*/ 50 h 70"/>
                <a:gd name="T20" fmla="*/ 17 w 40"/>
                <a:gd name="T21" fmla="*/ 4 h 70"/>
                <a:gd name="T22" fmla="*/ 15 w 40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0"/>
                <a:gd name="T38" fmla="*/ 40 w 40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0">
                  <a:moveTo>
                    <a:pt x="15" y="0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9" y="50"/>
                  </a:lnTo>
                  <a:lnTo>
                    <a:pt x="20" y="55"/>
                  </a:lnTo>
                  <a:lnTo>
                    <a:pt x="26" y="70"/>
                  </a:lnTo>
                  <a:lnTo>
                    <a:pt x="40" y="63"/>
                  </a:lnTo>
                  <a:lnTo>
                    <a:pt x="33" y="43"/>
                  </a:lnTo>
                  <a:lnTo>
                    <a:pt x="27" y="50"/>
                  </a:lnTo>
                  <a:lnTo>
                    <a:pt x="36" y="50"/>
                  </a:lnTo>
                  <a:lnTo>
                    <a:pt x="1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8" name="Freeform 283"/>
            <p:cNvSpPr>
              <a:spLocks/>
            </p:cNvSpPr>
            <p:nvPr/>
          </p:nvSpPr>
          <p:spPr bwMode="auto">
            <a:xfrm>
              <a:off x="2724" y="3587"/>
              <a:ext cx="45" cy="70"/>
            </a:xfrm>
            <a:custGeom>
              <a:avLst/>
              <a:gdLst>
                <a:gd name="T0" fmla="*/ 15 w 45"/>
                <a:gd name="T1" fmla="*/ 0 h 70"/>
                <a:gd name="T2" fmla="*/ 0 w 45"/>
                <a:gd name="T3" fmla="*/ 7 h 70"/>
                <a:gd name="T4" fmla="*/ 9 w 45"/>
                <a:gd name="T5" fmla="*/ 26 h 70"/>
                <a:gd name="T6" fmla="*/ 26 w 45"/>
                <a:gd name="T7" fmla="*/ 58 h 70"/>
                <a:gd name="T8" fmla="*/ 32 w 45"/>
                <a:gd name="T9" fmla="*/ 70 h 70"/>
                <a:gd name="T10" fmla="*/ 45 w 45"/>
                <a:gd name="T11" fmla="*/ 60 h 70"/>
                <a:gd name="T12" fmla="*/ 39 w 45"/>
                <a:gd name="T13" fmla="*/ 48 h 70"/>
                <a:gd name="T14" fmla="*/ 22 w 45"/>
                <a:gd name="T15" fmla="*/ 13 h 70"/>
                <a:gd name="T16" fmla="*/ 15 w 4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70"/>
                <a:gd name="T29" fmla="*/ 45 w 4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70">
                  <a:moveTo>
                    <a:pt x="15" y="0"/>
                  </a:moveTo>
                  <a:lnTo>
                    <a:pt x="0" y="7"/>
                  </a:lnTo>
                  <a:lnTo>
                    <a:pt x="9" y="26"/>
                  </a:lnTo>
                  <a:lnTo>
                    <a:pt x="26" y="58"/>
                  </a:lnTo>
                  <a:lnTo>
                    <a:pt x="32" y="70"/>
                  </a:lnTo>
                  <a:lnTo>
                    <a:pt x="45" y="60"/>
                  </a:lnTo>
                  <a:lnTo>
                    <a:pt x="39" y="48"/>
                  </a:lnTo>
                  <a:lnTo>
                    <a:pt x="22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29" name="Freeform 284"/>
            <p:cNvSpPr>
              <a:spLocks/>
            </p:cNvSpPr>
            <p:nvPr/>
          </p:nvSpPr>
          <p:spPr bwMode="auto">
            <a:xfrm>
              <a:off x="2783" y="3688"/>
              <a:ext cx="53" cy="69"/>
            </a:xfrm>
            <a:custGeom>
              <a:avLst/>
              <a:gdLst>
                <a:gd name="T0" fmla="*/ 11 w 53"/>
                <a:gd name="T1" fmla="*/ 0 h 69"/>
                <a:gd name="T2" fmla="*/ 0 w 53"/>
                <a:gd name="T3" fmla="*/ 13 h 69"/>
                <a:gd name="T4" fmla="*/ 14 w 53"/>
                <a:gd name="T5" fmla="*/ 36 h 69"/>
                <a:gd name="T6" fmla="*/ 31 w 53"/>
                <a:gd name="T7" fmla="*/ 58 h 69"/>
                <a:gd name="T8" fmla="*/ 41 w 53"/>
                <a:gd name="T9" fmla="*/ 69 h 69"/>
                <a:gd name="T10" fmla="*/ 53 w 53"/>
                <a:gd name="T11" fmla="*/ 56 h 69"/>
                <a:gd name="T12" fmla="*/ 44 w 53"/>
                <a:gd name="T13" fmla="*/ 45 h 69"/>
                <a:gd name="T14" fmla="*/ 27 w 53"/>
                <a:gd name="T15" fmla="*/ 23 h 69"/>
                <a:gd name="T16" fmla="*/ 11 w 53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9"/>
                <a:gd name="T29" fmla="*/ 53 w 5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9">
                  <a:moveTo>
                    <a:pt x="11" y="0"/>
                  </a:moveTo>
                  <a:lnTo>
                    <a:pt x="0" y="13"/>
                  </a:lnTo>
                  <a:lnTo>
                    <a:pt x="14" y="36"/>
                  </a:lnTo>
                  <a:lnTo>
                    <a:pt x="31" y="58"/>
                  </a:lnTo>
                  <a:lnTo>
                    <a:pt x="41" y="69"/>
                  </a:lnTo>
                  <a:lnTo>
                    <a:pt x="53" y="56"/>
                  </a:lnTo>
                  <a:lnTo>
                    <a:pt x="44" y="45"/>
                  </a:lnTo>
                  <a:lnTo>
                    <a:pt x="27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0" name="Freeform 285"/>
            <p:cNvSpPr>
              <a:spLocks/>
            </p:cNvSpPr>
            <p:nvPr/>
          </p:nvSpPr>
          <p:spPr bwMode="auto">
            <a:xfrm>
              <a:off x="2862" y="3780"/>
              <a:ext cx="64" cy="54"/>
            </a:xfrm>
            <a:custGeom>
              <a:avLst/>
              <a:gdLst>
                <a:gd name="T0" fmla="*/ 10 w 64"/>
                <a:gd name="T1" fmla="*/ 0 h 54"/>
                <a:gd name="T2" fmla="*/ 0 w 64"/>
                <a:gd name="T3" fmla="*/ 13 h 54"/>
                <a:gd name="T4" fmla="*/ 0 w 64"/>
                <a:gd name="T5" fmla="*/ 14 h 54"/>
                <a:gd name="T6" fmla="*/ 15 w 64"/>
                <a:gd name="T7" fmla="*/ 29 h 54"/>
                <a:gd name="T8" fmla="*/ 48 w 64"/>
                <a:gd name="T9" fmla="*/ 50 h 54"/>
                <a:gd name="T10" fmla="*/ 51 w 64"/>
                <a:gd name="T11" fmla="*/ 51 h 54"/>
                <a:gd name="T12" fmla="*/ 55 w 64"/>
                <a:gd name="T13" fmla="*/ 54 h 54"/>
                <a:gd name="T14" fmla="*/ 64 w 64"/>
                <a:gd name="T15" fmla="*/ 40 h 54"/>
                <a:gd name="T16" fmla="*/ 58 w 64"/>
                <a:gd name="T17" fmla="*/ 36 h 54"/>
                <a:gd name="T18" fmla="*/ 54 w 64"/>
                <a:gd name="T19" fmla="*/ 44 h 54"/>
                <a:gd name="T20" fmla="*/ 61 w 64"/>
                <a:gd name="T21" fmla="*/ 37 h 54"/>
                <a:gd name="T22" fmla="*/ 28 w 64"/>
                <a:gd name="T23" fmla="*/ 16 h 54"/>
                <a:gd name="T24" fmla="*/ 12 w 64"/>
                <a:gd name="T25" fmla="*/ 1 h 54"/>
                <a:gd name="T26" fmla="*/ 10 w 64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4"/>
                <a:gd name="T44" fmla="*/ 64 w 64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4">
                  <a:moveTo>
                    <a:pt x="10" y="0"/>
                  </a:moveTo>
                  <a:lnTo>
                    <a:pt x="0" y="13"/>
                  </a:lnTo>
                  <a:lnTo>
                    <a:pt x="0" y="14"/>
                  </a:lnTo>
                  <a:lnTo>
                    <a:pt x="15" y="29"/>
                  </a:lnTo>
                  <a:lnTo>
                    <a:pt x="48" y="50"/>
                  </a:lnTo>
                  <a:lnTo>
                    <a:pt x="51" y="51"/>
                  </a:lnTo>
                  <a:lnTo>
                    <a:pt x="55" y="54"/>
                  </a:lnTo>
                  <a:lnTo>
                    <a:pt x="64" y="40"/>
                  </a:lnTo>
                  <a:lnTo>
                    <a:pt x="58" y="36"/>
                  </a:lnTo>
                  <a:lnTo>
                    <a:pt x="54" y="44"/>
                  </a:lnTo>
                  <a:lnTo>
                    <a:pt x="61" y="37"/>
                  </a:lnTo>
                  <a:lnTo>
                    <a:pt x="28" y="16"/>
                  </a:lnTo>
                  <a:lnTo>
                    <a:pt x="1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1" name="Freeform 286"/>
            <p:cNvSpPr>
              <a:spLocks/>
            </p:cNvSpPr>
            <p:nvPr/>
          </p:nvSpPr>
          <p:spPr bwMode="auto">
            <a:xfrm>
              <a:off x="2962" y="3846"/>
              <a:ext cx="68" cy="48"/>
            </a:xfrm>
            <a:custGeom>
              <a:avLst/>
              <a:gdLst>
                <a:gd name="T0" fmla="*/ 8 w 68"/>
                <a:gd name="T1" fmla="*/ 0 h 48"/>
                <a:gd name="T2" fmla="*/ 0 w 68"/>
                <a:gd name="T3" fmla="*/ 14 h 48"/>
                <a:gd name="T4" fmla="*/ 17 w 68"/>
                <a:gd name="T5" fmla="*/ 24 h 48"/>
                <a:gd name="T6" fmla="*/ 50 w 68"/>
                <a:gd name="T7" fmla="*/ 43 h 48"/>
                <a:gd name="T8" fmla="*/ 60 w 68"/>
                <a:gd name="T9" fmla="*/ 48 h 48"/>
                <a:gd name="T10" fmla="*/ 68 w 68"/>
                <a:gd name="T11" fmla="*/ 34 h 48"/>
                <a:gd name="T12" fmla="*/ 58 w 68"/>
                <a:gd name="T13" fmla="*/ 28 h 48"/>
                <a:gd name="T14" fmla="*/ 24 w 68"/>
                <a:gd name="T15" fmla="*/ 8 h 48"/>
                <a:gd name="T16" fmla="*/ 8 w 68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48"/>
                <a:gd name="T29" fmla="*/ 68 w 6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48">
                  <a:moveTo>
                    <a:pt x="8" y="0"/>
                  </a:moveTo>
                  <a:lnTo>
                    <a:pt x="0" y="14"/>
                  </a:lnTo>
                  <a:lnTo>
                    <a:pt x="17" y="24"/>
                  </a:lnTo>
                  <a:lnTo>
                    <a:pt x="50" y="43"/>
                  </a:lnTo>
                  <a:lnTo>
                    <a:pt x="60" y="48"/>
                  </a:lnTo>
                  <a:lnTo>
                    <a:pt x="68" y="34"/>
                  </a:lnTo>
                  <a:lnTo>
                    <a:pt x="58" y="2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2" name="Freeform 287"/>
            <p:cNvSpPr>
              <a:spLocks/>
            </p:cNvSpPr>
            <p:nvPr/>
          </p:nvSpPr>
          <p:spPr bwMode="auto">
            <a:xfrm>
              <a:off x="3069" y="3900"/>
              <a:ext cx="71" cy="37"/>
            </a:xfrm>
            <a:custGeom>
              <a:avLst/>
              <a:gdLst>
                <a:gd name="T0" fmla="*/ 7 w 71"/>
                <a:gd name="T1" fmla="*/ 0 h 37"/>
                <a:gd name="T2" fmla="*/ 0 w 71"/>
                <a:gd name="T3" fmla="*/ 16 h 37"/>
                <a:gd name="T4" fmla="*/ 15 w 71"/>
                <a:gd name="T5" fmla="*/ 22 h 37"/>
                <a:gd name="T6" fmla="*/ 53 w 71"/>
                <a:gd name="T7" fmla="*/ 34 h 37"/>
                <a:gd name="T8" fmla="*/ 67 w 71"/>
                <a:gd name="T9" fmla="*/ 37 h 37"/>
                <a:gd name="T10" fmla="*/ 71 w 71"/>
                <a:gd name="T11" fmla="*/ 22 h 37"/>
                <a:gd name="T12" fmla="*/ 60 w 71"/>
                <a:gd name="T13" fmla="*/ 19 h 37"/>
                <a:gd name="T14" fmla="*/ 23 w 71"/>
                <a:gd name="T15" fmla="*/ 6 h 37"/>
                <a:gd name="T16" fmla="*/ 7 w 7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7"/>
                <a:gd name="T29" fmla="*/ 71 w 71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7">
                  <a:moveTo>
                    <a:pt x="7" y="0"/>
                  </a:moveTo>
                  <a:lnTo>
                    <a:pt x="0" y="16"/>
                  </a:lnTo>
                  <a:lnTo>
                    <a:pt x="15" y="22"/>
                  </a:lnTo>
                  <a:lnTo>
                    <a:pt x="53" y="34"/>
                  </a:lnTo>
                  <a:lnTo>
                    <a:pt x="67" y="37"/>
                  </a:lnTo>
                  <a:lnTo>
                    <a:pt x="71" y="22"/>
                  </a:lnTo>
                  <a:lnTo>
                    <a:pt x="60" y="19"/>
                  </a:lnTo>
                  <a:lnTo>
                    <a:pt x="2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3" name="Freeform 288"/>
            <p:cNvSpPr>
              <a:spLocks/>
            </p:cNvSpPr>
            <p:nvPr/>
          </p:nvSpPr>
          <p:spPr bwMode="auto">
            <a:xfrm>
              <a:off x="3186" y="3932"/>
              <a:ext cx="71" cy="30"/>
            </a:xfrm>
            <a:custGeom>
              <a:avLst/>
              <a:gdLst>
                <a:gd name="T0" fmla="*/ 3 w 71"/>
                <a:gd name="T1" fmla="*/ 0 h 30"/>
                <a:gd name="T2" fmla="*/ 0 w 71"/>
                <a:gd name="T3" fmla="*/ 17 h 30"/>
                <a:gd name="T4" fmla="*/ 14 w 71"/>
                <a:gd name="T5" fmla="*/ 20 h 30"/>
                <a:gd name="T6" fmla="*/ 51 w 71"/>
                <a:gd name="T7" fmla="*/ 27 h 30"/>
                <a:gd name="T8" fmla="*/ 68 w 71"/>
                <a:gd name="T9" fmla="*/ 30 h 30"/>
                <a:gd name="T10" fmla="*/ 71 w 71"/>
                <a:gd name="T11" fmla="*/ 12 h 30"/>
                <a:gd name="T12" fmla="*/ 51 w 71"/>
                <a:gd name="T13" fmla="*/ 10 h 30"/>
                <a:gd name="T14" fmla="*/ 14 w 71"/>
                <a:gd name="T15" fmla="*/ 2 h 30"/>
                <a:gd name="T16" fmla="*/ 3 w 71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0"/>
                <a:gd name="T29" fmla="*/ 71 w 7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0">
                  <a:moveTo>
                    <a:pt x="3" y="0"/>
                  </a:moveTo>
                  <a:lnTo>
                    <a:pt x="0" y="17"/>
                  </a:lnTo>
                  <a:lnTo>
                    <a:pt x="14" y="20"/>
                  </a:lnTo>
                  <a:lnTo>
                    <a:pt x="51" y="27"/>
                  </a:lnTo>
                  <a:lnTo>
                    <a:pt x="68" y="30"/>
                  </a:lnTo>
                  <a:lnTo>
                    <a:pt x="71" y="12"/>
                  </a:lnTo>
                  <a:lnTo>
                    <a:pt x="51" y="10"/>
                  </a:lnTo>
                  <a:lnTo>
                    <a:pt x="1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4" name="Freeform 289"/>
            <p:cNvSpPr>
              <a:spLocks/>
            </p:cNvSpPr>
            <p:nvPr/>
          </p:nvSpPr>
          <p:spPr bwMode="auto">
            <a:xfrm>
              <a:off x="3304" y="3953"/>
              <a:ext cx="70" cy="24"/>
            </a:xfrm>
            <a:custGeom>
              <a:avLst/>
              <a:gdLst>
                <a:gd name="T0" fmla="*/ 3 w 70"/>
                <a:gd name="T1" fmla="*/ 0 h 24"/>
                <a:gd name="T2" fmla="*/ 0 w 70"/>
                <a:gd name="T3" fmla="*/ 17 h 24"/>
                <a:gd name="T4" fmla="*/ 35 w 70"/>
                <a:gd name="T5" fmla="*/ 22 h 24"/>
                <a:gd name="T6" fmla="*/ 68 w 70"/>
                <a:gd name="T7" fmla="*/ 24 h 24"/>
                <a:gd name="T8" fmla="*/ 70 w 70"/>
                <a:gd name="T9" fmla="*/ 24 h 24"/>
                <a:gd name="T10" fmla="*/ 70 w 70"/>
                <a:gd name="T11" fmla="*/ 7 h 24"/>
                <a:gd name="T12" fmla="*/ 68 w 70"/>
                <a:gd name="T13" fmla="*/ 7 h 24"/>
                <a:gd name="T14" fmla="*/ 35 w 70"/>
                <a:gd name="T15" fmla="*/ 4 h 24"/>
                <a:gd name="T16" fmla="*/ 3 w 7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24"/>
                <a:gd name="T29" fmla="*/ 70 w 7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24">
                  <a:moveTo>
                    <a:pt x="3" y="0"/>
                  </a:moveTo>
                  <a:lnTo>
                    <a:pt x="0" y="17"/>
                  </a:lnTo>
                  <a:lnTo>
                    <a:pt x="35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35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335" name="Freeform 290"/>
            <p:cNvSpPr>
              <a:spLocks/>
            </p:cNvSpPr>
            <p:nvPr/>
          </p:nvSpPr>
          <p:spPr bwMode="auto">
            <a:xfrm>
              <a:off x="3426" y="3962"/>
              <a:ext cx="68" cy="17"/>
            </a:xfrm>
            <a:custGeom>
              <a:avLst/>
              <a:gdLst>
                <a:gd name="T0" fmla="*/ 0 w 68"/>
                <a:gd name="T1" fmla="*/ 0 h 17"/>
                <a:gd name="T2" fmla="*/ 0 w 68"/>
                <a:gd name="T3" fmla="*/ 17 h 17"/>
                <a:gd name="T4" fmla="*/ 8 w 68"/>
                <a:gd name="T5" fmla="*/ 17 h 17"/>
                <a:gd name="T6" fmla="*/ 37 w 68"/>
                <a:gd name="T7" fmla="*/ 17 h 17"/>
                <a:gd name="T8" fmla="*/ 64 w 68"/>
                <a:gd name="T9" fmla="*/ 17 h 17"/>
                <a:gd name="T10" fmla="*/ 68 w 68"/>
                <a:gd name="T11" fmla="*/ 17 h 17"/>
                <a:gd name="T12" fmla="*/ 68 w 68"/>
                <a:gd name="T13" fmla="*/ 0 h 17"/>
                <a:gd name="T14" fmla="*/ 64 w 68"/>
                <a:gd name="T15" fmla="*/ 0 h 17"/>
                <a:gd name="T16" fmla="*/ 37 w 68"/>
                <a:gd name="T17" fmla="*/ 0 h 17"/>
                <a:gd name="T18" fmla="*/ 8 w 68"/>
                <a:gd name="T19" fmla="*/ 0 h 17"/>
                <a:gd name="T20" fmla="*/ 0 w 6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17"/>
                <a:gd name="T35" fmla="*/ 68 w 6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17">
                  <a:moveTo>
                    <a:pt x="0" y="0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37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4284" name="Rectangle 292"/>
          <p:cNvSpPr>
            <a:spLocks noChangeArrowheads="1"/>
          </p:cNvSpPr>
          <p:nvPr/>
        </p:nvSpPr>
        <p:spPr bwMode="auto">
          <a:xfrm>
            <a:off x="4424363" y="3840163"/>
            <a:ext cx="2338387" cy="31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037" name="Rectangle 293"/>
          <p:cNvSpPr>
            <a:spLocks noChangeArrowheads="1"/>
          </p:cNvSpPr>
          <p:nvPr/>
        </p:nvSpPr>
        <p:spPr bwMode="auto">
          <a:xfrm>
            <a:off x="4435475" y="3746500"/>
            <a:ext cx="2601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b="1">
                <a:solidFill>
                  <a:srgbClr val="CC0000"/>
                </a:solidFill>
                <a:latin typeface="Times New Roman" pitchFamily="18" charset="0"/>
              </a:rPr>
              <a:t>Supergaussian: Kurtosis &gt; 0</a:t>
            </a:r>
            <a:endParaRPr lang="de-DE" sz="2400" b="1">
              <a:solidFill>
                <a:srgbClr val="CC0000"/>
              </a:solidFill>
            </a:endParaRPr>
          </a:p>
        </p:txBody>
      </p:sp>
      <p:sp>
        <p:nvSpPr>
          <p:cNvPr id="54286" name="Rectangle 294"/>
          <p:cNvSpPr>
            <a:spLocks noChangeArrowheads="1"/>
          </p:cNvSpPr>
          <p:nvPr/>
        </p:nvSpPr>
        <p:spPr bwMode="auto">
          <a:xfrm>
            <a:off x="6615113" y="38481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/>
          </a:p>
        </p:txBody>
      </p:sp>
      <p:sp>
        <p:nvSpPr>
          <p:cNvPr id="54287" name="Rectangle 295"/>
          <p:cNvSpPr>
            <a:spLocks noChangeArrowheads="1"/>
          </p:cNvSpPr>
          <p:nvPr/>
        </p:nvSpPr>
        <p:spPr bwMode="auto">
          <a:xfrm>
            <a:off x="5068888" y="4294188"/>
            <a:ext cx="2339975" cy="31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040" name="Rectangle 296"/>
          <p:cNvSpPr>
            <a:spLocks noChangeArrowheads="1"/>
          </p:cNvSpPr>
          <p:nvPr/>
        </p:nvSpPr>
        <p:spPr bwMode="auto">
          <a:xfrm>
            <a:off x="5127625" y="4276725"/>
            <a:ext cx="21097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b="1">
                <a:solidFill>
                  <a:srgbClr val="000000"/>
                </a:solidFill>
                <a:latin typeface="Times New Roman" pitchFamily="18" charset="0"/>
              </a:rPr>
              <a:t>Gaussian: Kurtosis = 0</a:t>
            </a:r>
            <a:endParaRPr lang="de-DE" sz="2400" b="1"/>
          </a:p>
        </p:txBody>
      </p:sp>
      <p:sp>
        <p:nvSpPr>
          <p:cNvPr id="54289" name="Rectangle 297"/>
          <p:cNvSpPr>
            <a:spLocks noChangeArrowheads="1"/>
          </p:cNvSpPr>
          <p:nvPr/>
        </p:nvSpPr>
        <p:spPr bwMode="auto">
          <a:xfrm>
            <a:off x="6859588" y="4302125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/>
          </a:p>
        </p:txBody>
      </p:sp>
      <p:sp>
        <p:nvSpPr>
          <p:cNvPr id="54290" name="Rectangle 298"/>
          <p:cNvSpPr>
            <a:spLocks noChangeArrowheads="1"/>
          </p:cNvSpPr>
          <p:nvPr/>
        </p:nvSpPr>
        <p:spPr bwMode="auto">
          <a:xfrm>
            <a:off x="5424488" y="4805363"/>
            <a:ext cx="2338387" cy="31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043" name="Rectangle 299"/>
          <p:cNvSpPr>
            <a:spLocks noChangeArrowheads="1"/>
          </p:cNvSpPr>
          <p:nvPr/>
        </p:nvSpPr>
        <p:spPr bwMode="auto">
          <a:xfrm>
            <a:off x="5457825" y="4787900"/>
            <a:ext cx="2411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b="1">
                <a:solidFill>
                  <a:schemeClr val="accent2"/>
                </a:solidFill>
                <a:latin typeface="Times New Roman" pitchFamily="18" charset="0"/>
              </a:rPr>
              <a:t>Subgaussian: Kurtosis &lt; 0</a:t>
            </a:r>
            <a:endParaRPr lang="de-DE" sz="2400" b="1">
              <a:solidFill>
                <a:schemeClr val="accent2"/>
              </a:solidFill>
            </a:endParaRPr>
          </a:p>
        </p:txBody>
      </p:sp>
      <p:sp>
        <p:nvSpPr>
          <p:cNvPr id="54292" name="Rectangle 300"/>
          <p:cNvSpPr>
            <a:spLocks noChangeArrowheads="1"/>
          </p:cNvSpPr>
          <p:nvPr/>
        </p:nvSpPr>
        <p:spPr bwMode="auto">
          <a:xfrm>
            <a:off x="7467600" y="48133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/>
          </a:p>
        </p:txBody>
      </p:sp>
      <p:grpSp>
        <p:nvGrpSpPr>
          <p:cNvPr id="7" name="Group 303"/>
          <p:cNvGrpSpPr>
            <a:grpSpLocks/>
          </p:cNvGrpSpPr>
          <p:nvPr/>
        </p:nvGrpSpPr>
        <p:grpSpPr bwMode="auto">
          <a:xfrm>
            <a:off x="3990975" y="3995738"/>
            <a:ext cx="420688" cy="646112"/>
            <a:chOff x="2514" y="2517"/>
            <a:chExt cx="265" cy="407"/>
          </a:xfrm>
        </p:grpSpPr>
        <p:sp>
          <p:nvSpPr>
            <p:cNvPr id="54300" name="Line 301"/>
            <p:cNvSpPr>
              <a:spLocks noChangeShapeType="1"/>
            </p:cNvSpPr>
            <p:nvPr/>
          </p:nvSpPr>
          <p:spPr bwMode="auto">
            <a:xfrm flipV="1">
              <a:off x="2514" y="2517"/>
              <a:ext cx="265" cy="40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01" name="Freeform 302"/>
            <p:cNvSpPr>
              <a:spLocks/>
            </p:cNvSpPr>
            <p:nvPr/>
          </p:nvSpPr>
          <p:spPr bwMode="auto">
            <a:xfrm>
              <a:off x="2514" y="2830"/>
              <a:ext cx="78" cy="94"/>
            </a:xfrm>
            <a:custGeom>
              <a:avLst/>
              <a:gdLst>
                <a:gd name="T0" fmla="*/ 26 w 78"/>
                <a:gd name="T1" fmla="*/ 0 h 94"/>
                <a:gd name="T2" fmla="*/ 0 w 78"/>
                <a:gd name="T3" fmla="*/ 94 h 94"/>
                <a:gd name="T4" fmla="*/ 78 w 78"/>
                <a:gd name="T5" fmla="*/ 33 h 94"/>
                <a:gd name="T6" fmla="*/ 0 60000 65536"/>
                <a:gd name="T7" fmla="*/ 0 60000 65536"/>
                <a:gd name="T8" fmla="*/ 0 60000 65536"/>
                <a:gd name="T9" fmla="*/ 0 w 78"/>
                <a:gd name="T10" fmla="*/ 0 h 94"/>
                <a:gd name="T11" fmla="*/ 78 w 7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94">
                  <a:moveTo>
                    <a:pt x="26" y="0"/>
                  </a:moveTo>
                  <a:lnTo>
                    <a:pt x="0" y="94"/>
                  </a:lnTo>
                  <a:lnTo>
                    <a:pt x="78" y="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306"/>
          <p:cNvGrpSpPr>
            <a:grpSpLocks/>
          </p:cNvGrpSpPr>
          <p:nvPr/>
        </p:nvGrpSpPr>
        <p:grpSpPr bwMode="auto">
          <a:xfrm>
            <a:off x="4340225" y="4386263"/>
            <a:ext cx="701675" cy="279400"/>
            <a:chOff x="2734" y="2763"/>
            <a:chExt cx="442" cy="176"/>
          </a:xfrm>
        </p:grpSpPr>
        <p:sp>
          <p:nvSpPr>
            <p:cNvPr id="54298" name="Line 304"/>
            <p:cNvSpPr>
              <a:spLocks noChangeShapeType="1"/>
            </p:cNvSpPr>
            <p:nvPr/>
          </p:nvSpPr>
          <p:spPr bwMode="auto">
            <a:xfrm flipV="1">
              <a:off x="2734" y="2763"/>
              <a:ext cx="442" cy="1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9" name="Freeform 305"/>
            <p:cNvSpPr>
              <a:spLocks/>
            </p:cNvSpPr>
            <p:nvPr/>
          </p:nvSpPr>
          <p:spPr bwMode="auto">
            <a:xfrm>
              <a:off x="2734" y="2874"/>
              <a:ext cx="99" cy="65"/>
            </a:xfrm>
            <a:custGeom>
              <a:avLst/>
              <a:gdLst>
                <a:gd name="T0" fmla="*/ 78 w 99"/>
                <a:gd name="T1" fmla="*/ 0 h 65"/>
                <a:gd name="T2" fmla="*/ 0 w 99"/>
                <a:gd name="T3" fmla="*/ 65 h 65"/>
                <a:gd name="T4" fmla="*/ 99 w 99"/>
                <a:gd name="T5" fmla="*/ 58 h 65"/>
                <a:gd name="T6" fmla="*/ 0 60000 65536"/>
                <a:gd name="T7" fmla="*/ 0 60000 65536"/>
                <a:gd name="T8" fmla="*/ 0 60000 65536"/>
                <a:gd name="T9" fmla="*/ 0 w 99"/>
                <a:gd name="T10" fmla="*/ 0 h 65"/>
                <a:gd name="T11" fmla="*/ 99 w 99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65">
                  <a:moveTo>
                    <a:pt x="78" y="0"/>
                  </a:moveTo>
                  <a:lnTo>
                    <a:pt x="0" y="65"/>
                  </a:lnTo>
                  <a:lnTo>
                    <a:pt x="99" y="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309"/>
          <p:cNvGrpSpPr>
            <a:grpSpLocks/>
          </p:cNvGrpSpPr>
          <p:nvPr/>
        </p:nvGrpSpPr>
        <p:grpSpPr bwMode="auto">
          <a:xfrm>
            <a:off x="5118100" y="4913313"/>
            <a:ext cx="314325" cy="142875"/>
            <a:chOff x="3224" y="3095"/>
            <a:chExt cx="198" cy="90"/>
          </a:xfrm>
        </p:grpSpPr>
        <p:sp>
          <p:nvSpPr>
            <p:cNvPr id="54296" name="Line 307"/>
            <p:cNvSpPr>
              <a:spLocks noChangeShapeType="1"/>
            </p:cNvSpPr>
            <p:nvPr/>
          </p:nvSpPr>
          <p:spPr bwMode="auto">
            <a:xfrm flipV="1">
              <a:off x="3224" y="3095"/>
              <a:ext cx="198" cy="9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97" name="Freeform 308"/>
            <p:cNvSpPr>
              <a:spLocks/>
            </p:cNvSpPr>
            <p:nvPr/>
          </p:nvSpPr>
          <p:spPr bwMode="auto">
            <a:xfrm>
              <a:off x="3226" y="3119"/>
              <a:ext cx="97" cy="66"/>
            </a:xfrm>
            <a:custGeom>
              <a:avLst/>
              <a:gdLst>
                <a:gd name="T0" fmla="*/ 71 w 97"/>
                <a:gd name="T1" fmla="*/ 0 h 66"/>
                <a:gd name="T2" fmla="*/ 0 w 97"/>
                <a:gd name="T3" fmla="*/ 66 h 66"/>
                <a:gd name="T4" fmla="*/ 97 w 97"/>
                <a:gd name="T5" fmla="*/ 56 h 66"/>
                <a:gd name="T6" fmla="*/ 0 60000 65536"/>
                <a:gd name="T7" fmla="*/ 0 60000 65536"/>
                <a:gd name="T8" fmla="*/ 0 60000 65536"/>
                <a:gd name="T9" fmla="*/ 0 w 97"/>
                <a:gd name="T10" fmla="*/ 0 h 66"/>
                <a:gd name="T11" fmla="*/ 97 w 97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66">
                  <a:moveTo>
                    <a:pt x="71" y="0"/>
                  </a:moveTo>
                  <a:lnTo>
                    <a:pt x="0" y="66"/>
                  </a:lnTo>
                  <a:lnTo>
                    <a:pt x="97" y="5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pull dir="r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uiExpand="1" build="p" autoUpdateAnimBg="0"/>
      <p:bldP spid="160000" grpId="0" animBg="1"/>
      <p:bldP spid="160037" grpId="0"/>
      <p:bldP spid="160040" grpId="0"/>
      <p:bldP spid="1600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529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DFC971D-45E4-47AD-B9FC-9493301FBC88}" type="slidenum">
              <a:rPr lang="de-DE" sz="1000" smtClean="0"/>
              <a:pPr/>
              <a:t>51</a:t>
            </a:fld>
            <a:r>
              <a:rPr lang="de-DE" sz="1000" smtClean="0"/>
              <a:t> -</a:t>
            </a: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ICA-Algorithmen: Vorverarbeitungsfolge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849563"/>
            <a:ext cx="8412163" cy="3576637"/>
          </a:xfrm>
          <a:noFill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ahoma" pitchFamily="34" charset="0"/>
              </a:rPr>
              <a:t>Zentrieren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smtClean="0"/>
              <a:t>Mittelwertbildung, z.B. iterativ durch w</a:t>
            </a:r>
            <a:r>
              <a:rPr lang="de-DE" sz="1800" baseline="-25000" smtClean="0"/>
              <a:t>0</a:t>
            </a:r>
            <a:r>
              <a:rPr lang="de-DE" sz="1800" smtClean="0"/>
              <a:t>(t+1) = w</a:t>
            </a:r>
            <a:r>
              <a:rPr lang="de-DE" sz="1800" baseline="-25000" smtClean="0"/>
              <a:t>0</a:t>
            </a:r>
            <a:r>
              <a:rPr lang="de-DE" sz="1800" smtClean="0"/>
              <a:t>(t) - </a:t>
            </a:r>
            <a:r>
              <a:rPr lang="de-DE" sz="1800" smtClean="0">
                <a:latin typeface="Symbol" pitchFamily="18" charset="2"/>
              </a:rPr>
              <a:t>g </a:t>
            </a:r>
            <a:r>
              <a:rPr lang="de-DE" sz="1800" smtClean="0"/>
              <a:t>(w</a:t>
            </a:r>
            <a:r>
              <a:rPr lang="de-DE" sz="1800" baseline="-25000" smtClean="0"/>
              <a:t>0</a:t>
            </a:r>
            <a:r>
              <a:rPr lang="de-DE" sz="1800" smtClean="0"/>
              <a:t>-x),  </a:t>
            </a:r>
            <a:r>
              <a:rPr lang="de-DE" sz="1800" smtClean="0">
                <a:latin typeface="Symbol" pitchFamily="18" charset="2"/>
              </a:rPr>
              <a:t>g </a:t>
            </a:r>
            <a:r>
              <a:rPr lang="de-DE" sz="1800" smtClean="0"/>
              <a:t>=1/t</a:t>
            </a: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ahoma" pitchFamily="34" charset="0"/>
              </a:rPr>
              <a:t>Weißen</a:t>
            </a:r>
          </a:p>
          <a:p>
            <a:pPr marL="742950" lvl="1" indent="-285750">
              <a:lnSpc>
                <a:spcPct val="100000"/>
              </a:lnSpc>
              <a:spcBef>
                <a:spcPct val="0"/>
              </a:spcBef>
            </a:pPr>
            <a:r>
              <a:rPr lang="de-DE" sz="1800" smtClean="0"/>
              <a:t>PCA durchführen: 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 Eigenvektoren von </a:t>
            </a:r>
            <a:r>
              <a:rPr lang="de-DE" sz="1800" b="1" smtClean="0">
                <a:latin typeface="Times New Roman" pitchFamily="18" charset="0"/>
              </a:rPr>
              <a:t>C</a:t>
            </a:r>
            <a:r>
              <a:rPr lang="de-DE" sz="1800" smtClean="0"/>
              <a:t> = </a:t>
            </a:r>
            <a:r>
              <a:rPr lang="de-DE" sz="1800" smtClean="0">
                <a:sym typeface="Symbol" pitchFamily="18" charset="2"/>
              </a:rPr>
              <a:t></a:t>
            </a:r>
            <a:r>
              <a:rPr lang="de-DE" sz="1800" b="1" smtClean="0"/>
              <a:t>xx</a:t>
            </a:r>
            <a:r>
              <a:rPr lang="de-DE" sz="1800" baseline="30000" smtClean="0"/>
              <a:t>T</a:t>
            </a:r>
            <a:r>
              <a:rPr lang="de-DE" sz="1800" smtClean="0">
                <a:sym typeface="Symbol" pitchFamily="18" charset="2"/>
              </a:rPr>
              <a:t></a:t>
            </a:r>
            <a:r>
              <a:rPr lang="de-DE" sz="1800" smtClean="0"/>
              <a:t> mit |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|=1 und Eigenwerten </a:t>
            </a:r>
            <a:r>
              <a:rPr lang="de-DE" sz="1800" smtClean="0">
                <a:latin typeface="Symbol" pitchFamily="18" charset="2"/>
              </a:rPr>
              <a:t>l</a:t>
            </a:r>
            <a:r>
              <a:rPr lang="de-DE" sz="1800" baseline="-25000" smtClean="0"/>
              <a:t>i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smtClean="0"/>
              <a:t>Gewichtsvektoren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 normieren zu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/</a:t>
            </a:r>
            <a:r>
              <a:rPr lang="de-DE" sz="1800" smtClean="0">
                <a:latin typeface="Symbol" pitchFamily="18" charset="2"/>
              </a:rPr>
              <a:t>l</a:t>
            </a:r>
            <a:r>
              <a:rPr lang="de-DE" sz="1800" baseline="-25000" smtClean="0"/>
              <a:t>i</a:t>
            </a:r>
            <a:r>
              <a:rPr lang="de-DE" sz="1800" baseline="30000" smtClean="0"/>
              <a:t>1/2</a:t>
            </a:r>
            <a:r>
              <a:rPr lang="de-DE" sz="1800" smtClean="0"/>
              <a:t>. Dies führt zu </a:t>
            </a:r>
            <a:r>
              <a:rPr lang="de-DE" sz="1800" smtClean="0">
                <a:sym typeface="Symbol" pitchFamily="18" charset="2"/>
              </a:rPr>
              <a:t></a:t>
            </a:r>
            <a:r>
              <a:rPr lang="de-DE" sz="1800" smtClean="0"/>
              <a:t>y</a:t>
            </a:r>
            <a:r>
              <a:rPr lang="de-DE" sz="1800" baseline="30000" smtClean="0"/>
              <a:t>2</a:t>
            </a:r>
            <a:r>
              <a:rPr lang="de-DE" sz="1800" smtClean="0">
                <a:sym typeface="Symbol" pitchFamily="18" charset="2"/>
              </a:rPr>
              <a:t></a:t>
            </a:r>
            <a:r>
              <a:rPr lang="de-DE" sz="1800" smtClean="0"/>
              <a:t> =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baseline="30000" smtClean="0"/>
              <a:t>T</a:t>
            </a:r>
            <a:r>
              <a:rPr lang="de-DE" sz="1800" smtClean="0">
                <a:sym typeface="Symbol" pitchFamily="18" charset="2"/>
              </a:rPr>
              <a:t></a:t>
            </a:r>
            <a:r>
              <a:rPr lang="de-DE" sz="1800" b="1" smtClean="0"/>
              <a:t>xx</a:t>
            </a:r>
            <a:r>
              <a:rPr lang="de-DE" sz="1800" baseline="30000" smtClean="0"/>
              <a:t>T</a:t>
            </a:r>
            <a:r>
              <a:rPr lang="de-DE" sz="1800" smtClean="0">
                <a:sym typeface="Symbol" pitchFamily="18" charset="2"/>
              </a:rPr>
              <a:t></a:t>
            </a:r>
            <a:r>
              <a:rPr lang="de-DE" sz="1800" b="1" smtClean="0"/>
              <a:t>w</a:t>
            </a:r>
            <a:r>
              <a:rPr lang="de-DE" sz="1800" baseline="-25000" smtClean="0"/>
              <a:t>i  </a:t>
            </a:r>
            <a:r>
              <a:rPr lang="de-DE" sz="1800" smtClean="0"/>
              <a:t>=</a:t>
            </a:r>
            <a:r>
              <a:rPr lang="de-DE" sz="1800" b="1" smtClean="0"/>
              <a:t> w</a:t>
            </a:r>
            <a:r>
              <a:rPr lang="de-DE" sz="1800" baseline="-25000" smtClean="0"/>
              <a:t>i</a:t>
            </a:r>
            <a:r>
              <a:rPr lang="de-DE" sz="1800" baseline="30000" smtClean="0"/>
              <a:t>T</a:t>
            </a:r>
            <a:r>
              <a:rPr lang="de-DE" sz="1800" smtClean="0">
                <a:latin typeface="Symbol" pitchFamily="18" charset="2"/>
              </a:rPr>
              <a:t>l</a:t>
            </a:r>
            <a:r>
              <a:rPr lang="de-DE" sz="1800" baseline="-25000" smtClean="0"/>
              <a:t>i</a:t>
            </a:r>
            <a:r>
              <a:rPr lang="de-DE" sz="1800" b="1" smtClean="0"/>
              <a:t>w</a:t>
            </a:r>
            <a:r>
              <a:rPr lang="de-DE" sz="1800" baseline="-25000" smtClean="0"/>
              <a:t>i  </a:t>
            </a:r>
            <a:r>
              <a:rPr lang="de-DE" sz="1800" smtClean="0"/>
              <a:t>= 1</a:t>
            </a:r>
            <a:endParaRPr lang="de-DE" sz="1800" smtClean="0">
              <a:latin typeface="Symbol" pitchFamily="18" charset="2"/>
            </a:endParaRP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ahoma" pitchFamily="34" charset="0"/>
              </a:rPr>
              <a:t>Entmischen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smtClean="0"/>
              <a:t>ICA Algorithmen, z.B. minimale Transinformation, maximale Kurtosis etc.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i="1" smtClean="0"/>
              <a:t>Speziell</a:t>
            </a:r>
            <a:r>
              <a:rPr lang="de-DE" sz="1800" smtClean="0"/>
              <a:t>: dekorrelierte </a:t>
            </a:r>
            <a:r>
              <a:rPr lang="de-DE" sz="1800" b="1" smtClean="0"/>
              <a:t>x</a:t>
            </a:r>
            <a:r>
              <a:rPr lang="de-DE" sz="1800" smtClean="0"/>
              <a:t> benötigen nur eine orthogonale Matrix </a:t>
            </a:r>
            <a:r>
              <a:rPr lang="de-DE" sz="1800" b="1" smtClean="0"/>
              <a:t>W </a:t>
            </a:r>
            <a:r>
              <a:rPr lang="de-DE" sz="1800" smtClean="0"/>
              <a:t>(Vereinfachung)</a:t>
            </a:r>
          </a:p>
        </p:txBody>
      </p:sp>
      <p:grpSp>
        <p:nvGrpSpPr>
          <p:cNvPr id="55302" name="Group 4"/>
          <p:cNvGrpSpPr>
            <a:grpSpLocks/>
          </p:cNvGrpSpPr>
          <p:nvPr/>
        </p:nvGrpSpPr>
        <p:grpSpPr bwMode="auto">
          <a:xfrm>
            <a:off x="1712913" y="1338263"/>
            <a:ext cx="6407150" cy="1804987"/>
            <a:chOff x="1079" y="843"/>
            <a:chExt cx="4036" cy="1137"/>
          </a:xfrm>
        </p:grpSpPr>
        <p:sp>
          <p:nvSpPr>
            <p:cNvPr id="55303" name="Rectangle 5"/>
            <p:cNvSpPr>
              <a:spLocks noChangeArrowheads="1"/>
            </p:cNvSpPr>
            <p:nvPr/>
          </p:nvSpPr>
          <p:spPr bwMode="auto">
            <a:xfrm>
              <a:off x="1481" y="1177"/>
              <a:ext cx="636" cy="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5304" name="Group 6"/>
            <p:cNvGrpSpPr>
              <a:grpSpLocks/>
            </p:cNvGrpSpPr>
            <p:nvPr/>
          </p:nvGrpSpPr>
          <p:grpSpPr bwMode="auto">
            <a:xfrm>
              <a:off x="1257" y="1228"/>
              <a:ext cx="215" cy="366"/>
              <a:chOff x="1257" y="1277"/>
              <a:chExt cx="215" cy="413"/>
            </a:xfrm>
          </p:grpSpPr>
          <p:grpSp>
            <p:nvGrpSpPr>
              <p:cNvPr id="55337" name="Group 7"/>
              <p:cNvGrpSpPr>
                <a:grpSpLocks/>
              </p:cNvGrpSpPr>
              <p:nvPr/>
            </p:nvGrpSpPr>
            <p:grpSpPr bwMode="auto">
              <a:xfrm>
                <a:off x="1260" y="1277"/>
                <a:ext cx="212" cy="21"/>
                <a:chOff x="1260" y="1277"/>
                <a:chExt cx="212" cy="21"/>
              </a:xfrm>
            </p:grpSpPr>
            <p:sp>
              <p:nvSpPr>
                <p:cNvPr id="55345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290" y="1287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346" name="Oval 9"/>
                <p:cNvSpPr>
                  <a:spLocks noChangeArrowheads="1"/>
                </p:cNvSpPr>
                <p:nvPr/>
              </p:nvSpPr>
              <p:spPr bwMode="auto">
                <a:xfrm>
                  <a:off x="1260" y="1277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338" name="Group 10"/>
              <p:cNvGrpSpPr>
                <a:grpSpLocks/>
              </p:cNvGrpSpPr>
              <p:nvPr/>
            </p:nvGrpSpPr>
            <p:grpSpPr bwMode="auto">
              <a:xfrm>
                <a:off x="1257" y="1366"/>
                <a:ext cx="212" cy="21"/>
                <a:chOff x="1257" y="1366"/>
                <a:chExt cx="212" cy="21"/>
              </a:xfrm>
            </p:grpSpPr>
            <p:sp>
              <p:nvSpPr>
                <p:cNvPr id="5534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287" y="1376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344" name="Oval 12"/>
                <p:cNvSpPr>
                  <a:spLocks noChangeArrowheads="1"/>
                </p:cNvSpPr>
                <p:nvPr/>
              </p:nvSpPr>
              <p:spPr bwMode="auto">
                <a:xfrm>
                  <a:off x="1257" y="1366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339" name="Group 13"/>
              <p:cNvGrpSpPr>
                <a:grpSpLocks/>
              </p:cNvGrpSpPr>
              <p:nvPr/>
            </p:nvGrpSpPr>
            <p:grpSpPr bwMode="auto">
              <a:xfrm>
                <a:off x="1260" y="1619"/>
                <a:ext cx="212" cy="21"/>
                <a:chOff x="1260" y="1619"/>
                <a:chExt cx="212" cy="21"/>
              </a:xfrm>
            </p:grpSpPr>
            <p:sp>
              <p:nvSpPr>
                <p:cNvPr id="5534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90" y="1629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342" name="Oval 15"/>
                <p:cNvSpPr>
                  <a:spLocks noChangeArrowheads="1"/>
                </p:cNvSpPr>
                <p:nvPr/>
              </p:nvSpPr>
              <p:spPr bwMode="auto">
                <a:xfrm>
                  <a:off x="1260" y="1619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5340" name="Rectangle 16"/>
              <p:cNvSpPr>
                <a:spLocks noChangeArrowheads="1"/>
              </p:cNvSpPr>
              <p:nvPr/>
            </p:nvSpPr>
            <p:spPr bwMode="auto">
              <a:xfrm>
                <a:off x="1259" y="1364"/>
                <a:ext cx="13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sp>
          <p:nvSpPr>
            <p:cNvPr id="55305" name="Rectangle 17"/>
            <p:cNvSpPr>
              <a:spLocks noChangeArrowheads="1"/>
            </p:cNvSpPr>
            <p:nvPr/>
          </p:nvSpPr>
          <p:spPr bwMode="auto">
            <a:xfrm>
              <a:off x="1627" y="1219"/>
              <a:ext cx="3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55306" name="Rectangle 18"/>
            <p:cNvSpPr>
              <a:spLocks noChangeArrowheads="1"/>
            </p:cNvSpPr>
            <p:nvPr/>
          </p:nvSpPr>
          <p:spPr bwMode="auto">
            <a:xfrm>
              <a:off x="1079" y="1064"/>
              <a:ext cx="2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5307" name="Rectangle 19"/>
            <p:cNvSpPr>
              <a:spLocks noChangeArrowheads="1"/>
            </p:cNvSpPr>
            <p:nvPr/>
          </p:nvSpPr>
          <p:spPr bwMode="auto">
            <a:xfrm>
              <a:off x="2258" y="1099"/>
              <a:ext cx="285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x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x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60000"/>
                </a:lnSpc>
                <a:spcBef>
                  <a:spcPct val="0"/>
                </a:spcBef>
              </a:pPr>
              <a:endParaRPr lang="de-DE" sz="1800" baseline="-2500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x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55308" name="Group 20"/>
            <p:cNvGrpSpPr>
              <a:grpSpLocks/>
            </p:cNvGrpSpPr>
            <p:nvPr/>
          </p:nvGrpSpPr>
          <p:grpSpPr bwMode="auto">
            <a:xfrm>
              <a:off x="2665" y="1163"/>
              <a:ext cx="657" cy="429"/>
              <a:chOff x="2665" y="1204"/>
              <a:chExt cx="641" cy="485"/>
            </a:xfrm>
          </p:grpSpPr>
          <p:sp>
            <p:nvSpPr>
              <p:cNvPr id="55335" name="Rectangle 21"/>
              <p:cNvSpPr>
                <a:spLocks noChangeArrowheads="1"/>
              </p:cNvSpPr>
              <p:nvPr/>
            </p:nvSpPr>
            <p:spPr bwMode="auto">
              <a:xfrm>
                <a:off x="2665" y="1204"/>
                <a:ext cx="636" cy="48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336" name="Rectangle 22"/>
              <p:cNvSpPr>
                <a:spLocks noChangeArrowheads="1"/>
              </p:cNvSpPr>
              <p:nvPr/>
            </p:nvSpPr>
            <p:spPr bwMode="auto">
              <a:xfrm>
                <a:off x="2696" y="1280"/>
                <a:ext cx="610" cy="3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3200" b="1">
                    <a:latin typeface="Times New Roman" pitchFamily="18" charset="0"/>
                  </a:rPr>
                  <a:t>x-</a:t>
                </a:r>
                <a:r>
                  <a:rPr lang="de-DE" sz="3200">
                    <a:solidFill>
                      <a:srgbClr val="000000"/>
                    </a:solidFill>
                    <a:latin typeface="Symbol" pitchFamily="18" charset="2"/>
                  </a:rPr>
                  <a:t>á</a:t>
                </a:r>
                <a:r>
                  <a:rPr lang="de-DE" sz="3200" b="1">
                    <a:latin typeface="Times New Roman" pitchFamily="18" charset="0"/>
                  </a:rPr>
                  <a:t>x</a:t>
                </a:r>
                <a:r>
                  <a:rPr lang="de-DE" sz="3200">
                    <a:solidFill>
                      <a:srgbClr val="000000"/>
                    </a:solidFill>
                    <a:latin typeface="Symbol" pitchFamily="18" charset="2"/>
                  </a:rPr>
                  <a:t>ñ</a:t>
                </a:r>
              </a:p>
            </p:txBody>
          </p:sp>
        </p:grpSp>
        <p:grpSp>
          <p:nvGrpSpPr>
            <p:cNvPr id="55309" name="Group 23"/>
            <p:cNvGrpSpPr>
              <a:grpSpLocks/>
            </p:cNvGrpSpPr>
            <p:nvPr/>
          </p:nvGrpSpPr>
          <p:grpSpPr bwMode="auto">
            <a:xfrm>
              <a:off x="4643" y="1079"/>
              <a:ext cx="472" cy="559"/>
              <a:chOff x="4651" y="1109"/>
              <a:chExt cx="472" cy="632"/>
            </a:xfrm>
          </p:grpSpPr>
          <p:grpSp>
            <p:nvGrpSpPr>
              <p:cNvPr id="55323" name="Group 24"/>
              <p:cNvGrpSpPr>
                <a:grpSpLocks/>
              </p:cNvGrpSpPr>
              <p:nvPr/>
            </p:nvGrpSpPr>
            <p:grpSpPr bwMode="auto">
              <a:xfrm>
                <a:off x="4651" y="1245"/>
                <a:ext cx="215" cy="444"/>
                <a:chOff x="4651" y="1245"/>
                <a:chExt cx="215" cy="444"/>
              </a:xfrm>
            </p:grpSpPr>
            <p:grpSp>
              <p:nvGrpSpPr>
                <p:cNvPr id="55325" name="Group 25"/>
                <p:cNvGrpSpPr>
                  <a:grpSpLocks/>
                </p:cNvGrpSpPr>
                <p:nvPr/>
              </p:nvGrpSpPr>
              <p:grpSpPr bwMode="auto">
                <a:xfrm>
                  <a:off x="4651" y="1245"/>
                  <a:ext cx="212" cy="21"/>
                  <a:chOff x="4651" y="1245"/>
                  <a:chExt cx="212" cy="21"/>
                </a:xfrm>
              </p:grpSpPr>
              <p:sp>
                <p:nvSpPr>
                  <p:cNvPr id="5533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255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33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245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5326" name="Group 28"/>
                <p:cNvGrpSpPr>
                  <a:grpSpLocks/>
                </p:cNvGrpSpPr>
                <p:nvPr/>
              </p:nvGrpSpPr>
              <p:grpSpPr bwMode="auto">
                <a:xfrm>
                  <a:off x="4654" y="1334"/>
                  <a:ext cx="212" cy="21"/>
                  <a:chOff x="4654" y="1334"/>
                  <a:chExt cx="212" cy="21"/>
                </a:xfrm>
              </p:grpSpPr>
              <p:sp>
                <p:nvSpPr>
                  <p:cNvPr id="553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344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332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843" y="1334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5327" name="Group 31"/>
                <p:cNvGrpSpPr>
                  <a:grpSpLocks/>
                </p:cNvGrpSpPr>
                <p:nvPr/>
              </p:nvGrpSpPr>
              <p:grpSpPr bwMode="auto">
                <a:xfrm>
                  <a:off x="4651" y="1587"/>
                  <a:ext cx="212" cy="21"/>
                  <a:chOff x="4651" y="1587"/>
                  <a:chExt cx="212" cy="21"/>
                </a:xfrm>
              </p:grpSpPr>
              <p:sp>
                <p:nvSpPr>
                  <p:cNvPr id="553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597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533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587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532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4725" y="1333"/>
                  <a:ext cx="141" cy="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5324" name="Rectangle 35"/>
              <p:cNvSpPr>
                <a:spLocks noChangeArrowheads="1"/>
              </p:cNvSpPr>
              <p:nvPr/>
            </p:nvSpPr>
            <p:spPr bwMode="auto">
              <a:xfrm>
                <a:off x="4887" y="1109"/>
                <a:ext cx="236" cy="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1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 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55310" name="Group 36"/>
            <p:cNvGrpSpPr>
              <a:grpSpLocks/>
            </p:cNvGrpSpPr>
            <p:nvPr/>
          </p:nvGrpSpPr>
          <p:grpSpPr bwMode="auto">
            <a:xfrm>
              <a:off x="2133" y="1231"/>
              <a:ext cx="517" cy="356"/>
              <a:chOff x="2133" y="1281"/>
              <a:chExt cx="517" cy="402"/>
            </a:xfrm>
          </p:grpSpPr>
          <p:sp>
            <p:nvSpPr>
              <p:cNvPr id="55319" name="Line 37"/>
              <p:cNvSpPr>
                <a:spLocks noChangeShapeType="1"/>
              </p:cNvSpPr>
              <p:nvPr/>
            </p:nvSpPr>
            <p:spPr bwMode="auto">
              <a:xfrm>
                <a:off x="2133" y="1281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20" name="Line 38"/>
              <p:cNvSpPr>
                <a:spLocks noChangeShapeType="1"/>
              </p:cNvSpPr>
              <p:nvPr/>
            </p:nvSpPr>
            <p:spPr bwMode="auto">
              <a:xfrm>
                <a:off x="2141" y="1370"/>
                <a:ext cx="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21" name="Line 39"/>
              <p:cNvSpPr>
                <a:spLocks noChangeShapeType="1"/>
              </p:cNvSpPr>
              <p:nvPr/>
            </p:nvSpPr>
            <p:spPr bwMode="auto">
              <a:xfrm>
                <a:off x="2133" y="1623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322" name="Rectangle 40"/>
              <p:cNvSpPr>
                <a:spLocks noChangeArrowheads="1"/>
              </p:cNvSpPr>
              <p:nvPr/>
            </p:nvSpPr>
            <p:spPr bwMode="auto">
              <a:xfrm flipH="1">
                <a:off x="2466" y="1356"/>
                <a:ext cx="1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grpSp>
          <p:nvGrpSpPr>
            <p:cNvPr id="55311" name="Group 41"/>
            <p:cNvGrpSpPr>
              <a:grpSpLocks/>
            </p:cNvGrpSpPr>
            <p:nvPr/>
          </p:nvGrpSpPr>
          <p:grpSpPr bwMode="auto">
            <a:xfrm>
              <a:off x="3337" y="1163"/>
              <a:ext cx="636" cy="429"/>
              <a:chOff x="3337" y="1204"/>
              <a:chExt cx="636" cy="485"/>
            </a:xfrm>
          </p:grpSpPr>
          <p:sp>
            <p:nvSpPr>
              <p:cNvPr id="55317" name="Rectangle 42"/>
              <p:cNvSpPr>
                <a:spLocks noChangeArrowheads="1"/>
              </p:cNvSpPr>
              <p:nvPr/>
            </p:nvSpPr>
            <p:spPr bwMode="auto">
              <a:xfrm>
                <a:off x="3337" y="1204"/>
                <a:ext cx="636" cy="48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318" name="Rectangle 43"/>
              <p:cNvSpPr>
                <a:spLocks noChangeArrowheads="1"/>
              </p:cNvSpPr>
              <p:nvPr/>
            </p:nvSpPr>
            <p:spPr bwMode="auto">
              <a:xfrm>
                <a:off x="3528" y="1280"/>
                <a:ext cx="287" cy="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3200" b="1">
                    <a:latin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55312" name="Rectangle 44"/>
            <p:cNvSpPr>
              <a:spLocks noChangeArrowheads="1"/>
            </p:cNvSpPr>
            <p:nvPr/>
          </p:nvSpPr>
          <p:spPr bwMode="auto">
            <a:xfrm>
              <a:off x="4009" y="1163"/>
              <a:ext cx="636" cy="43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3" name="Rectangle 45"/>
            <p:cNvSpPr>
              <a:spLocks noChangeArrowheads="1"/>
            </p:cNvSpPr>
            <p:nvPr/>
          </p:nvSpPr>
          <p:spPr bwMode="auto">
            <a:xfrm>
              <a:off x="1325" y="843"/>
              <a:ext cx="34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>
                  <a:latin typeface="Times New Roman" pitchFamily="18" charset="0"/>
                </a:rPr>
                <a:t>Quellenmix	   zentrieren   weißen   entmischen</a:t>
              </a:r>
            </a:p>
          </p:txBody>
        </p:sp>
        <p:sp>
          <p:nvSpPr>
            <p:cNvPr id="55314" name="Rectangle 46"/>
            <p:cNvSpPr>
              <a:spLocks noChangeArrowheads="1"/>
            </p:cNvSpPr>
            <p:nvPr/>
          </p:nvSpPr>
          <p:spPr bwMode="auto">
            <a:xfrm>
              <a:off x="4158" y="1230"/>
              <a:ext cx="37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55315" name="Rectangle 47"/>
            <p:cNvSpPr>
              <a:spLocks noChangeArrowheads="1"/>
            </p:cNvSpPr>
            <p:nvPr/>
          </p:nvSpPr>
          <p:spPr bwMode="auto">
            <a:xfrm>
              <a:off x="2715" y="1749"/>
              <a:ext cx="4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á</a:t>
              </a:r>
              <a:r>
                <a:rPr lang="de-DE" sz="1800" b="1">
                  <a:latin typeface="Times New Roman" pitchFamily="18" charset="0"/>
                </a:rPr>
                <a:t>x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ñ=0</a:t>
              </a:r>
            </a:p>
          </p:txBody>
        </p:sp>
        <p:sp>
          <p:nvSpPr>
            <p:cNvPr id="55316" name="Rectangle 48"/>
            <p:cNvSpPr>
              <a:spLocks noChangeArrowheads="1"/>
            </p:cNvSpPr>
            <p:nvPr/>
          </p:nvSpPr>
          <p:spPr bwMode="auto">
            <a:xfrm>
              <a:off x="3339" y="1749"/>
              <a:ext cx="7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-á</a:t>
              </a:r>
              <a:r>
                <a:rPr lang="de-DE" sz="1800" b="1">
                  <a:latin typeface="Times New Roman" pitchFamily="18" charset="0"/>
                </a:rPr>
                <a:t>x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ñ)</a:t>
              </a:r>
              <a:r>
                <a:rPr lang="de-DE" sz="1800" baseline="3000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=1</a:t>
              </a:r>
            </a:p>
          </p:txBody>
        </p:sp>
      </p:grpSp>
    </p:spTree>
  </p:cSld>
  <p:clrMapOvr>
    <a:masterClrMapping/>
  </p:clrMapOvr>
  <p:transition spd="med">
    <p:pull dir="r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88E61595-FA87-44E0-8D7C-4B916E06F0A3}" type="slidenum">
              <a:rPr lang="de-DE" sz="1000" smtClean="0"/>
              <a:pPr/>
              <a:t>52</a:t>
            </a:fld>
            <a:r>
              <a:rPr lang="de-DE" sz="1000" smtClean="0"/>
              <a:t> -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300" y="1371600"/>
            <a:ext cx="8394700" cy="2135188"/>
          </a:xfrm>
          <a:noFill/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Ziel: </a:t>
            </a:r>
            <a:r>
              <a:rPr lang="de-DE" smtClean="0">
                <a:solidFill>
                  <a:srgbClr val="CC0000"/>
                </a:solidFill>
              </a:rPr>
              <a:t>extremale Kurtosis</a:t>
            </a:r>
            <a:r>
              <a:rPr lang="de-DE" sz="1600" smtClean="0"/>
              <a:t>  		</a:t>
            </a:r>
            <a:r>
              <a:rPr lang="de-DE" sz="1800" smtClean="0">
                <a:solidFill>
                  <a:schemeClr val="bg2"/>
                </a:solidFill>
              </a:rPr>
              <a:t>(Delfosse, Loubaton 1995)</a:t>
            </a:r>
          </a:p>
          <a:p>
            <a:pPr algn="just">
              <a:lnSpc>
                <a:spcPct val="160000"/>
              </a:lnSpc>
              <a:spcAft>
                <a:spcPct val="0"/>
              </a:spcAft>
              <a:buFontTx/>
              <a:buNone/>
            </a:pPr>
            <a:r>
              <a:rPr lang="de-DE" sz="1600" i="1" smtClean="0">
                <a:latin typeface="TIMES" charset="0"/>
              </a:rPr>
              <a:t>	</a:t>
            </a:r>
            <a:r>
              <a:rPr lang="de-DE" sz="2000" smtClean="0">
                <a:latin typeface="TIMES" charset="0"/>
              </a:rPr>
              <a:t>Extrema</a:t>
            </a:r>
            <a:r>
              <a:rPr lang="de-DE" sz="2000" i="1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bei s</a:t>
            </a:r>
            <a:r>
              <a:rPr lang="de-DE" sz="2000" b="0" baseline="-25000" smtClean="0">
                <a:latin typeface="TIMES" charset="0"/>
              </a:rPr>
              <a:t>j </a:t>
            </a:r>
            <a:r>
              <a:rPr lang="de-DE" sz="2000" b="0" smtClean="0">
                <a:latin typeface="TIMES" charset="0"/>
              </a:rPr>
              <a:t>= </a:t>
            </a:r>
            <a:r>
              <a:rPr lang="de-DE" sz="2000" smtClean="0">
                <a:latin typeface="TIMES" charset="0"/>
              </a:rPr>
              <a:t>unabh</a:t>
            </a:r>
            <a:r>
              <a:rPr lang="de-DE" sz="2000" b="0" smtClean="0">
                <a:latin typeface="TIMES" charset="0"/>
              </a:rPr>
              <a:t>. Komp, und  z</a:t>
            </a:r>
            <a:r>
              <a:rPr lang="de-DE" sz="2000" b="0" baseline="-25000" smtClean="0">
                <a:latin typeface="TIMES" charset="0"/>
              </a:rPr>
              <a:t>j </a:t>
            </a:r>
            <a:r>
              <a:rPr lang="de-DE" sz="2000" b="0" smtClean="0">
                <a:latin typeface="TIMES" charset="0"/>
              </a:rPr>
              <a:t>= +/-1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</a:rPr>
              <a:t>     </a:t>
            </a:r>
            <a:r>
              <a:rPr lang="de-DE" sz="2000" b="0" smtClean="0">
                <a:latin typeface="TIMES" charset="0"/>
              </a:rPr>
              <a:t>kurt (y)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=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kurt (</a:t>
            </a:r>
            <a:r>
              <a:rPr lang="de-DE" sz="2000" smtClean="0">
                <a:latin typeface="TIMES" charset="0"/>
              </a:rPr>
              <a:t>w</a:t>
            </a:r>
            <a:r>
              <a:rPr lang="de-DE" sz="2000" baseline="30000" smtClean="0">
                <a:latin typeface="TIMES" charset="0"/>
              </a:rPr>
              <a:t>T</a:t>
            </a:r>
            <a:r>
              <a:rPr lang="de-DE" sz="2000" smtClean="0">
                <a:latin typeface="TIMES" charset="0"/>
              </a:rPr>
              <a:t>v</a:t>
            </a:r>
            <a:r>
              <a:rPr lang="de-DE" sz="2000" b="0" smtClean="0">
                <a:latin typeface="TIMES" charset="0"/>
              </a:rPr>
              <a:t>) =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kurt(</a:t>
            </a:r>
            <a:r>
              <a:rPr lang="de-DE" sz="2000" smtClean="0">
                <a:latin typeface="TIMES" charset="0"/>
              </a:rPr>
              <a:t>w</a:t>
            </a:r>
            <a:r>
              <a:rPr lang="de-DE" sz="2000" baseline="30000" smtClean="0">
                <a:latin typeface="TIMES" charset="0"/>
              </a:rPr>
              <a:t>T</a:t>
            </a:r>
            <a:r>
              <a:rPr lang="de-DE" sz="2000" smtClean="0">
                <a:latin typeface="TIMES" charset="0"/>
              </a:rPr>
              <a:t>Ms</a:t>
            </a:r>
            <a:r>
              <a:rPr lang="de-DE" sz="2000" b="0" smtClean="0">
                <a:latin typeface="TIMES" charset="0"/>
              </a:rPr>
              <a:t>) =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kurt (</a:t>
            </a:r>
            <a:r>
              <a:rPr lang="de-DE" sz="2000" smtClean="0">
                <a:latin typeface="TIMES" charset="0"/>
              </a:rPr>
              <a:t>z</a:t>
            </a:r>
            <a:r>
              <a:rPr lang="de-DE" sz="2000" baseline="30000" smtClean="0">
                <a:latin typeface="TIMES" charset="0"/>
              </a:rPr>
              <a:t>T</a:t>
            </a:r>
            <a:r>
              <a:rPr lang="de-DE" sz="2000" smtClean="0">
                <a:latin typeface="TIMES" charset="0"/>
              </a:rPr>
              <a:t>s</a:t>
            </a:r>
            <a:r>
              <a:rPr lang="de-DE" sz="2000" b="0" smtClean="0">
                <a:latin typeface="TIMES" charset="0"/>
              </a:rPr>
              <a:t>) </a:t>
            </a:r>
            <a:r>
              <a:rPr lang="de-DE" sz="2000" smtClean="0">
                <a:solidFill>
                  <a:srgbClr val="CC0000"/>
                </a:solidFill>
                <a:latin typeface="TIMES" charset="0"/>
              </a:rPr>
              <a:t>=</a:t>
            </a:r>
            <a:r>
              <a:rPr lang="de-DE" sz="1600" smtClean="0">
                <a:latin typeface="TIMES" charset="0"/>
              </a:rPr>
              <a:t>                               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1600" smtClean="0">
                <a:latin typeface="TIMES" charset="0"/>
              </a:rPr>
              <a:t>	</a:t>
            </a:r>
            <a:r>
              <a:rPr lang="de-DE" smtClean="0">
                <a:latin typeface="Tahoma" pitchFamily="34" charset="0"/>
              </a:rPr>
              <a:t>			</a:t>
            </a:r>
            <a:endParaRPr lang="de-DE" sz="2800" smtClean="0">
              <a:solidFill>
                <a:schemeClr val="bg2"/>
              </a:solidFill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– Algorithmen 2</a:t>
            </a:r>
          </a:p>
        </p:txBody>
      </p:sp>
      <p:graphicFrame>
        <p:nvGraphicFramePr>
          <p:cNvPr id="23554" name="Object 4"/>
          <p:cNvGraphicFramePr>
            <a:graphicFrameLocks/>
          </p:cNvGraphicFramePr>
          <p:nvPr/>
        </p:nvGraphicFramePr>
        <p:xfrm>
          <a:off x="6573838" y="2138363"/>
          <a:ext cx="1320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Formel" r:id="rId3" imgW="736560" imgH="456840" progId="Equation.2">
                  <p:embed/>
                </p:oleObj>
              </mc:Choice>
              <mc:Fallback>
                <p:oleObj name="Formel" r:id="rId3" imgW="736560" imgH="45684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138363"/>
                        <a:ext cx="13208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Group 5"/>
          <p:cNvGrpSpPr>
            <a:grpSpLocks/>
          </p:cNvGrpSpPr>
          <p:nvPr/>
        </p:nvGrpSpPr>
        <p:grpSpPr bwMode="auto">
          <a:xfrm>
            <a:off x="1204913" y="3217863"/>
            <a:ext cx="6862762" cy="2163762"/>
            <a:chOff x="774" y="1787"/>
            <a:chExt cx="4021" cy="994"/>
          </a:xfrm>
        </p:grpSpPr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1169" y="2057"/>
              <a:ext cx="2004" cy="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3562" name="Group 7"/>
            <p:cNvGrpSpPr>
              <a:grpSpLocks/>
            </p:cNvGrpSpPr>
            <p:nvPr/>
          </p:nvGrpSpPr>
          <p:grpSpPr bwMode="auto">
            <a:xfrm>
              <a:off x="945" y="2108"/>
              <a:ext cx="215" cy="322"/>
              <a:chOff x="1257" y="1277"/>
              <a:chExt cx="215" cy="363"/>
            </a:xfrm>
          </p:grpSpPr>
          <p:grpSp>
            <p:nvGrpSpPr>
              <p:cNvPr id="23590" name="Group 8"/>
              <p:cNvGrpSpPr>
                <a:grpSpLocks/>
              </p:cNvGrpSpPr>
              <p:nvPr/>
            </p:nvGrpSpPr>
            <p:grpSpPr bwMode="auto">
              <a:xfrm>
                <a:off x="1260" y="1277"/>
                <a:ext cx="212" cy="21"/>
                <a:chOff x="1260" y="1277"/>
                <a:chExt cx="212" cy="21"/>
              </a:xfrm>
            </p:grpSpPr>
            <p:sp>
              <p:nvSpPr>
                <p:cNvPr id="2359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0" y="1287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99" name="Oval 10"/>
                <p:cNvSpPr>
                  <a:spLocks noChangeArrowheads="1"/>
                </p:cNvSpPr>
                <p:nvPr/>
              </p:nvSpPr>
              <p:spPr bwMode="auto">
                <a:xfrm>
                  <a:off x="1260" y="1277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591" name="Group 11"/>
              <p:cNvGrpSpPr>
                <a:grpSpLocks/>
              </p:cNvGrpSpPr>
              <p:nvPr/>
            </p:nvGrpSpPr>
            <p:grpSpPr bwMode="auto">
              <a:xfrm>
                <a:off x="1257" y="1366"/>
                <a:ext cx="212" cy="21"/>
                <a:chOff x="1257" y="1366"/>
                <a:chExt cx="212" cy="21"/>
              </a:xfrm>
            </p:grpSpPr>
            <p:sp>
              <p:nvSpPr>
                <p:cNvPr id="2359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87" y="1376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97" name="Oval 13"/>
                <p:cNvSpPr>
                  <a:spLocks noChangeArrowheads="1"/>
                </p:cNvSpPr>
                <p:nvPr/>
              </p:nvSpPr>
              <p:spPr bwMode="auto">
                <a:xfrm>
                  <a:off x="1257" y="1366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592" name="Group 14"/>
              <p:cNvGrpSpPr>
                <a:grpSpLocks/>
              </p:cNvGrpSpPr>
              <p:nvPr/>
            </p:nvGrpSpPr>
            <p:grpSpPr bwMode="auto">
              <a:xfrm>
                <a:off x="1260" y="1619"/>
                <a:ext cx="212" cy="21"/>
                <a:chOff x="1260" y="1619"/>
                <a:chExt cx="212" cy="21"/>
              </a:xfrm>
            </p:grpSpPr>
            <p:sp>
              <p:nvSpPr>
                <p:cNvPr id="2359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0" y="1629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95" name="Oval 16"/>
                <p:cNvSpPr>
                  <a:spLocks noChangeArrowheads="1"/>
                </p:cNvSpPr>
                <p:nvPr/>
              </p:nvSpPr>
              <p:spPr bwMode="auto">
                <a:xfrm>
                  <a:off x="1260" y="1619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3593" name="Rectangle 17"/>
              <p:cNvSpPr>
                <a:spLocks noChangeArrowheads="1"/>
              </p:cNvSpPr>
              <p:nvPr/>
            </p:nvSpPr>
            <p:spPr bwMode="auto">
              <a:xfrm>
                <a:off x="1264" y="1364"/>
                <a:ext cx="12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sp>
          <p:nvSpPr>
            <p:cNvPr id="23563" name="Rectangle 18"/>
            <p:cNvSpPr>
              <a:spLocks noChangeArrowheads="1"/>
            </p:cNvSpPr>
            <p:nvPr/>
          </p:nvSpPr>
          <p:spPr bwMode="auto">
            <a:xfrm>
              <a:off x="1951" y="2099"/>
              <a:ext cx="33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564" name="Rectangle 19"/>
            <p:cNvSpPr>
              <a:spLocks noChangeArrowheads="1"/>
            </p:cNvSpPr>
            <p:nvPr/>
          </p:nvSpPr>
          <p:spPr bwMode="auto">
            <a:xfrm>
              <a:off x="774" y="1944"/>
              <a:ext cx="20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3565" name="Rectangle 20"/>
            <p:cNvSpPr>
              <a:spLocks noChangeArrowheads="1"/>
            </p:cNvSpPr>
            <p:nvPr/>
          </p:nvSpPr>
          <p:spPr bwMode="auto">
            <a:xfrm>
              <a:off x="3298" y="2003"/>
              <a:ext cx="28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v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v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60000"/>
                </a:lnSpc>
                <a:spcBef>
                  <a:spcPct val="0"/>
                </a:spcBef>
              </a:pPr>
              <a:endParaRPr lang="de-DE" sz="1800" baseline="-2500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v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23566" name="Group 21"/>
            <p:cNvGrpSpPr>
              <a:grpSpLocks/>
            </p:cNvGrpSpPr>
            <p:nvPr/>
          </p:nvGrpSpPr>
          <p:grpSpPr bwMode="auto">
            <a:xfrm>
              <a:off x="4331" y="1959"/>
              <a:ext cx="464" cy="441"/>
              <a:chOff x="4651" y="1109"/>
              <a:chExt cx="464" cy="499"/>
            </a:xfrm>
          </p:grpSpPr>
          <p:grpSp>
            <p:nvGrpSpPr>
              <p:cNvPr id="23578" name="Group 22"/>
              <p:cNvGrpSpPr>
                <a:grpSpLocks/>
              </p:cNvGrpSpPr>
              <p:nvPr/>
            </p:nvGrpSpPr>
            <p:grpSpPr bwMode="auto">
              <a:xfrm>
                <a:off x="4651" y="1245"/>
                <a:ext cx="215" cy="363"/>
                <a:chOff x="4651" y="1245"/>
                <a:chExt cx="215" cy="363"/>
              </a:xfrm>
            </p:grpSpPr>
            <p:grpSp>
              <p:nvGrpSpPr>
                <p:cNvPr id="23580" name="Group 23"/>
                <p:cNvGrpSpPr>
                  <a:grpSpLocks/>
                </p:cNvGrpSpPr>
                <p:nvPr/>
              </p:nvGrpSpPr>
              <p:grpSpPr bwMode="auto">
                <a:xfrm>
                  <a:off x="4651" y="1245"/>
                  <a:ext cx="212" cy="21"/>
                  <a:chOff x="4651" y="1245"/>
                  <a:chExt cx="212" cy="21"/>
                </a:xfrm>
              </p:grpSpPr>
              <p:sp>
                <p:nvSpPr>
                  <p:cNvPr id="235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255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8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245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1" name="Group 26"/>
                <p:cNvGrpSpPr>
                  <a:grpSpLocks/>
                </p:cNvGrpSpPr>
                <p:nvPr/>
              </p:nvGrpSpPr>
              <p:grpSpPr bwMode="auto">
                <a:xfrm>
                  <a:off x="4654" y="1334"/>
                  <a:ext cx="212" cy="21"/>
                  <a:chOff x="4654" y="1334"/>
                  <a:chExt cx="212" cy="21"/>
                </a:xfrm>
              </p:grpSpPr>
              <p:sp>
                <p:nvSpPr>
                  <p:cNvPr id="235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344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87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843" y="1334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2" name="Group 29"/>
                <p:cNvGrpSpPr>
                  <a:grpSpLocks/>
                </p:cNvGrpSpPr>
                <p:nvPr/>
              </p:nvGrpSpPr>
              <p:grpSpPr bwMode="auto">
                <a:xfrm>
                  <a:off x="4651" y="1587"/>
                  <a:ext cx="212" cy="21"/>
                  <a:chOff x="4651" y="1587"/>
                  <a:chExt cx="212" cy="21"/>
                </a:xfrm>
              </p:grpSpPr>
              <p:sp>
                <p:nvSpPr>
                  <p:cNvPr id="235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597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8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587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583" name="Rectangle 32"/>
                <p:cNvSpPr>
                  <a:spLocks noChangeArrowheads="1"/>
                </p:cNvSpPr>
                <p:nvPr/>
              </p:nvSpPr>
              <p:spPr bwMode="auto">
                <a:xfrm flipH="1">
                  <a:off x="4731" y="1333"/>
                  <a:ext cx="131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3579" name="Rectangle 33"/>
              <p:cNvSpPr>
                <a:spLocks noChangeArrowheads="1"/>
              </p:cNvSpPr>
              <p:nvPr/>
            </p:nvSpPr>
            <p:spPr bwMode="auto">
              <a:xfrm>
                <a:off x="4895" y="1109"/>
                <a:ext cx="22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1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 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23567" name="Group 34"/>
            <p:cNvGrpSpPr>
              <a:grpSpLocks/>
            </p:cNvGrpSpPr>
            <p:nvPr/>
          </p:nvGrpSpPr>
          <p:grpSpPr bwMode="auto">
            <a:xfrm>
              <a:off x="3173" y="2111"/>
              <a:ext cx="517" cy="303"/>
              <a:chOff x="2133" y="1281"/>
              <a:chExt cx="517" cy="342"/>
            </a:xfrm>
          </p:grpSpPr>
          <p:sp>
            <p:nvSpPr>
              <p:cNvPr id="23574" name="Line 35"/>
              <p:cNvSpPr>
                <a:spLocks noChangeShapeType="1"/>
              </p:cNvSpPr>
              <p:nvPr/>
            </p:nvSpPr>
            <p:spPr bwMode="auto">
              <a:xfrm>
                <a:off x="2133" y="1281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5" name="Line 36"/>
              <p:cNvSpPr>
                <a:spLocks noChangeShapeType="1"/>
              </p:cNvSpPr>
              <p:nvPr/>
            </p:nvSpPr>
            <p:spPr bwMode="auto">
              <a:xfrm>
                <a:off x="2141" y="1370"/>
                <a:ext cx="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6" name="Line 37"/>
              <p:cNvSpPr>
                <a:spLocks noChangeShapeType="1"/>
              </p:cNvSpPr>
              <p:nvPr/>
            </p:nvSpPr>
            <p:spPr bwMode="auto">
              <a:xfrm>
                <a:off x="2133" y="1623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7" name="Rectangle 38"/>
              <p:cNvSpPr>
                <a:spLocks noChangeArrowheads="1"/>
              </p:cNvSpPr>
              <p:nvPr/>
            </p:nvSpPr>
            <p:spPr bwMode="auto">
              <a:xfrm flipH="1">
                <a:off x="2471" y="1356"/>
                <a:ext cx="129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sp>
          <p:nvSpPr>
            <p:cNvPr id="23568" name="Rectangle 39"/>
            <p:cNvSpPr>
              <a:spLocks noChangeArrowheads="1"/>
            </p:cNvSpPr>
            <p:nvPr/>
          </p:nvSpPr>
          <p:spPr bwMode="auto">
            <a:xfrm>
              <a:off x="3697" y="2043"/>
              <a:ext cx="636" cy="43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9" name="Rectangle 40"/>
            <p:cNvSpPr>
              <a:spLocks noChangeArrowheads="1"/>
            </p:cNvSpPr>
            <p:nvPr/>
          </p:nvSpPr>
          <p:spPr bwMode="auto">
            <a:xfrm>
              <a:off x="965" y="1787"/>
              <a:ext cx="348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>
                  <a:latin typeface="Times New Roman" pitchFamily="18" charset="0"/>
                </a:rPr>
                <a:t>  Quellenmix   </a:t>
              </a:r>
              <a:r>
                <a:rPr lang="de-DE" i="1">
                  <a:latin typeface="Times New Roman" pitchFamily="18" charset="0"/>
                </a:rPr>
                <a:t>zentrieren</a:t>
              </a:r>
              <a:r>
                <a:rPr lang="de-DE">
                  <a:latin typeface="Times New Roman" pitchFamily="18" charset="0"/>
                </a:rPr>
                <a:t>   weißen   	           entmischen</a:t>
              </a:r>
            </a:p>
          </p:txBody>
        </p:sp>
        <p:sp>
          <p:nvSpPr>
            <p:cNvPr id="23570" name="Rectangle 41"/>
            <p:cNvSpPr>
              <a:spLocks noChangeArrowheads="1"/>
            </p:cNvSpPr>
            <p:nvPr/>
          </p:nvSpPr>
          <p:spPr bwMode="auto">
            <a:xfrm>
              <a:off x="3859" y="2110"/>
              <a:ext cx="34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3571" name="Rectangle 42"/>
            <p:cNvSpPr>
              <a:spLocks noChangeArrowheads="1"/>
            </p:cNvSpPr>
            <p:nvPr/>
          </p:nvSpPr>
          <p:spPr bwMode="auto">
            <a:xfrm>
              <a:off x="3771" y="2613"/>
              <a:ext cx="42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á</a:t>
              </a:r>
              <a:r>
                <a:rPr lang="de-DE" sz="1800" b="1">
                  <a:latin typeface="Times New Roman" pitchFamily="18" charset="0"/>
                </a:rPr>
                <a:t>v</a:t>
              </a:r>
              <a:r>
                <a:rPr lang="de-DE" sz="18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ñ=0</a:t>
              </a:r>
            </a:p>
          </p:txBody>
        </p:sp>
        <p:sp>
          <p:nvSpPr>
            <p:cNvPr id="23572" name="Rectangle 43"/>
            <p:cNvSpPr>
              <a:spLocks noChangeArrowheads="1"/>
            </p:cNvSpPr>
            <p:nvPr/>
          </p:nvSpPr>
          <p:spPr bwMode="auto">
            <a:xfrm>
              <a:off x="3051" y="2613"/>
              <a:ext cx="72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r>
                <a:rPr lang="de-DE" sz="18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-á</a:t>
              </a:r>
              <a:r>
                <a:rPr lang="de-DE" sz="1800" b="1">
                  <a:latin typeface="Times New Roman" pitchFamily="18" charset="0"/>
                </a:rPr>
                <a:t>v</a:t>
              </a:r>
              <a:r>
                <a:rPr lang="de-DE" sz="18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ñ)</a:t>
              </a:r>
              <a:r>
                <a:rPr lang="de-DE" sz="1800" baseline="3000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=1</a:t>
              </a:r>
            </a:p>
          </p:txBody>
        </p:sp>
        <p:sp>
          <p:nvSpPr>
            <p:cNvPr id="23573" name="Rectangle 44"/>
            <p:cNvSpPr>
              <a:spLocks noChangeArrowheads="1"/>
            </p:cNvSpPr>
            <p:nvPr/>
          </p:nvSpPr>
          <p:spPr bwMode="auto">
            <a:xfrm>
              <a:off x="1128" y="2008"/>
              <a:ext cx="3256" cy="528"/>
            </a:xfrm>
            <a:prstGeom prst="rect">
              <a:avLst/>
            </a:prstGeom>
            <a:noFill/>
            <a:ln w="476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560" name="Rectangle 45"/>
          <p:cNvSpPr>
            <a:spLocks noChangeArrowheads="1"/>
          </p:cNvSpPr>
          <p:nvPr/>
        </p:nvSpPr>
        <p:spPr bwMode="auto">
          <a:xfrm>
            <a:off x="2489200" y="50292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3200" b="1">
                <a:solidFill>
                  <a:schemeClr val="bg2"/>
                </a:solidFill>
              </a:rPr>
              <a:t>Matrix 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458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564F3E2-38F3-4994-BB5E-031E032C5EC4}" type="slidenum">
              <a:rPr lang="de-DE" sz="1000" smtClean="0"/>
              <a:pPr/>
              <a:t>53</a:t>
            </a:fld>
            <a:r>
              <a:rPr lang="de-DE" sz="1000" smtClean="0"/>
              <a:t> -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– Algorithmen 2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30300"/>
            <a:ext cx="8445500" cy="3341688"/>
          </a:xfrm>
        </p:spPr>
        <p:txBody>
          <a:bodyPr/>
          <a:lstStyle/>
          <a:p>
            <a:pPr marL="292100" indent="-292100">
              <a:lnSpc>
                <a:spcPct val="120000"/>
              </a:lnSpc>
              <a:spcAft>
                <a:spcPct val="0"/>
              </a:spcAft>
            </a:pPr>
            <a:r>
              <a:rPr lang="de-DE" dirty="0" smtClean="0"/>
              <a:t> Sequentielle Extraktion aller Komponenten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dirty="0" smtClean="0"/>
              <a:t>	</a:t>
            </a:r>
            <a:r>
              <a:rPr lang="de-DE" sz="2000" dirty="0" smtClean="0">
                <a:solidFill>
                  <a:srgbClr val="FF0000"/>
                </a:solidFill>
              </a:rPr>
              <a:t>Gegeben</a:t>
            </a:r>
            <a:r>
              <a:rPr lang="de-DE" sz="2000" b="0" dirty="0" smtClean="0"/>
              <a:t>: Trainingsmenge {</a:t>
            </a:r>
            <a:r>
              <a:rPr lang="de-DE" sz="2000" dirty="0" smtClean="0"/>
              <a:t>v</a:t>
            </a:r>
            <a:r>
              <a:rPr lang="de-DE" sz="2000" b="0" dirty="0" smtClean="0"/>
              <a:t>(0)} 	</a:t>
            </a:r>
            <a:r>
              <a:rPr lang="de-DE" sz="2000" dirty="0" smtClean="0">
                <a:solidFill>
                  <a:srgbClr val="3366CC"/>
                </a:solidFill>
              </a:rPr>
              <a:t>Fixpunktalgorithmus</a:t>
            </a:r>
            <a:endParaRPr lang="de-DE" sz="2000" b="0" dirty="0" smtClean="0"/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800" dirty="0" smtClean="0">
                <a:latin typeface="Tahoma" pitchFamily="34" charset="0"/>
              </a:rPr>
              <a:t>		</a:t>
            </a:r>
            <a:r>
              <a:rPr lang="de-DE" sz="2800" dirty="0" smtClean="0">
                <a:latin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1</a:t>
            </a:r>
            <a:r>
              <a:rPr lang="de-DE" b="0" dirty="0" smtClean="0">
                <a:latin typeface="Times New Roman" pitchFamily="18" charset="0"/>
              </a:rPr>
              <a:t>(t+1)</a:t>
            </a:r>
            <a:r>
              <a:rPr lang="de-DE" sz="2800" b="0" dirty="0" smtClean="0">
                <a:latin typeface="Times New Roman" pitchFamily="18" charset="0"/>
              </a:rPr>
              <a:t> = </a:t>
            </a:r>
            <a:r>
              <a:rPr lang="de-DE" sz="2800" b="0" dirty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1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dirty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1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de-DE" b="0" dirty="0" smtClean="0">
                <a:latin typeface="Times New Roman" pitchFamily="18" charset="0"/>
              </a:rPr>
              <a:t>mit |</a:t>
            </a:r>
            <a:r>
              <a:rPr lang="de-DE" dirty="0" smtClean="0">
                <a:latin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1</a:t>
            </a:r>
            <a:r>
              <a:rPr lang="de-DE" b="0" dirty="0" smtClean="0">
                <a:latin typeface="Times New Roman" pitchFamily="18" charset="0"/>
              </a:rPr>
              <a:t>| = 1</a:t>
            </a:r>
            <a:r>
              <a:rPr lang="de-DE" b="0" dirty="0" smtClean="0">
                <a:latin typeface="TIMES" charset="0"/>
              </a:rPr>
              <a:t> 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b="0" dirty="0" smtClean="0">
                <a:latin typeface="TIMES" charset="0"/>
              </a:rPr>
              <a:t>	</a:t>
            </a:r>
            <a:r>
              <a:rPr lang="de-DE" sz="2000" b="0" dirty="0">
                <a:latin typeface="+mj-lt"/>
              </a:rPr>
              <a:t>Konvergenz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b="0" dirty="0">
                <a:latin typeface="+mj-lt"/>
              </a:rPr>
              <a:t>zum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1.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b="0" dirty="0">
                <a:latin typeface="+mj-lt"/>
              </a:rPr>
              <a:t>ICA-Vektor</a:t>
            </a:r>
            <a:r>
              <a:rPr lang="de-DE" sz="2000" b="0" dirty="0" smtClean="0">
                <a:latin typeface="TIMES" charset="0"/>
              </a:rPr>
              <a:t>. 	</a:t>
            </a:r>
            <a:r>
              <a:rPr lang="de-DE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0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Hyvarinen</a:t>
            </a:r>
            <a:r>
              <a:rPr lang="de-DE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20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Oja</a:t>
            </a:r>
            <a:r>
              <a:rPr lang="de-DE" sz="20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1996)</a:t>
            </a:r>
            <a:endParaRPr lang="de-DE" sz="2000" b="0" i="1" dirty="0" smtClean="0">
              <a:latin typeface="Times New Roman" pitchFamily="18" charset="0"/>
              <a:cs typeface="Times New Roman" pitchFamily="18" charset="0"/>
            </a:endParaRPr>
          </a:p>
          <a:p>
            <a:pPr marL="292100" indent="-29210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b="0" dirty="0" smtClean="0">
                <a:latin typeface="TIMES" charset="0"/>
              </a:rPr>
              <a:t>	</a:t>
            </a:r>
            <a:r>
              <a:rPr lang="de-DE" sz="2000" b="0" dirty="0" smtClean="0">
                <a:latin typeface="+mj-lt"/>
              </a:rPr>
              <a:t>Dann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neue Trainingsmenge </a:t>
            </a:r>
            <a:r>
              <a:rPr lang="de-DE" sz="2000" b="0" dirty="0" smtClean="0">
                <a:latin typeface="+mj-lt"/>
              </a:rPr>
              <a:t>durch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dirty="0" smtClean="0">
                <a:latin typeface="Times New Roman" pitchFamily="18" charset="0"/>
              </a:rPr>
              <a:t>v</a:t>
            </a:r>
            <a:r>
              <a:rPr lang="de-DE" b="0" dirty="0" smtClean="0">
                <a:latin typeface="Times New Roman" pitchFamily="18" charset="0"/>
              </a:rPr>
              <a:t>(1) = </a:t>
            </a:r>
            <a:r>
              <a:rPr lang="de-DE" dirty="0" smtClean="0">
                <a:latin typeface="Times New Roman" pitchFamily="18" charset="0"/>
              </a:rPr>
              <a:t>v</a:t>
            </a:r>
            <a:r>
              <a:rPr lang="de-DE" b="0" dirty="0" smtClean="0">
                <a:latin typeface="Times New Roman" pitchFamily="18" charset="0"/>
              </a:rPr>
              <a:t>(0) – </a:t>
            </a:r>
            <a:r>
              <a:rPr lang="de-DE" dirty="0" smtClean="0">
                <a:latin typeface="Times New Roman" pitchFamily="18" charset="0"/>
              </a:rPr>
              <a:t>w</a:t>
            </a:r>
            <a:r>
              <a:rPr lang="de-DE" b="0" baseline="-25000" dirty="0" smtClean="0">
                <a:latin typeface="Times New Roman" pitchFamily="18" charset="0"/>
              </a:rPr>
              <a:t>1</a:t>
            </a:r>
            <a:r>
              <a:rPr lang="de-DE" b="0" dirty="0" smtClean="0">
                <a:latin typeface="Times New Roman" pitchFamily="18" charset="0"/>
              </a:rPr>
              <a:t>y</a:t>
            </a:r>
            <a:r>
              <a:rPr lang="de-DE" b="0" baseline="-25000" dirty="0" smtClean="0">
                <a:latin typeface="Times New Roman" pitchFamily="18" charset="0"/>
              </a:rPr>
              <a:t>1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800" dirty="0" smtClean="0">
                <a:latin typeface="Tahoma" pitchFamily="34" charset="0"/>
              </a:rPr>
              <a:t>		</a:t>
            </a:r>
            <a:r>
              <a:rPr lang="de-DE" sz="2800" dirty="0" smtClean="0">
                <a:latin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2</a:t>
            </a:r>
            <a:r>
              <a:rPr lang="de-DE" b="0" dirty="0" smtClean="0">
                <a:latin typeface="Times New Roman" pitchFamily="18" charset="0"/>
              </a:rPr>
              <a:t>(t+1)</a:t>
            </a:r>
            <a:r>
              <a:rPr lang="de-DE" sz="2800" b="0" dirty="0" smtClean="0">
                <a:latin typeface="Times New Roman" pitchFamily="18" charset="0"/>
              </a:rPr>
              <a:t> = </a:t>
            </a:r>
            <a:r>
              <a:rPr lang="de-DE" sz="2800" b="0" dirty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2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dirty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de-DE" sz="2800" b="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2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de-DE" sz="2000" b="0" dirty="0">
                <a:latin typeface="+mj-lt"/>
              </a:rPr>
              <a:t>mit</a:t>
            </a:r>
            <a:r>
              <a:rPr lang="de-DE" b="0" dirty="0" smtClean="0">
                <a:latin typeface="Times New Roman" pitchFamily="18" charset="0"/>
              </a:rPr>
              <a:t> |</a:t>
            </a:r>
            <a:r>
              <a:rPr lang="de-DE" dirty="0" smtClean="0">
                <a:latin typeface="Times New Roman" pitchFamily="18" charset="0"/>
              </a:rPr>
              <a:t>w</a:t>
            </a:r>
            <a:r>
              <a:rPr lang="de-DE" sz="2800" b="0" baseline="-25000" dirty="0" smtClean="0">
                <a:latin typeface="Times New Roman" pitchFamily="18" charset="0"/>
              </a:rPr>
              <a:t>2</a:t>
            </a:r>
            <a:r>
              <a:rPr lang="de-DE" b="0" dirty="0" smtClean="0">
                <a:latin typeface="Times New Roman" pitchFamily="18" charset="0"/>
              </a:rPr>
              <a:t>| = 1</a:t>
            </a:r>
            <a:r>
              <a:rPr lang="de-DE" b="0" dirty="0" smtClean="0">
                <a:latin typeface="TIMES" charset="0"/>
              </a:rPr>
              <a:t> </a:t>
            </a:r>
          </a:p>
          <a:p>
            <a:pPr marL="292100" indent="-292100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b="0" dirty="0" smtClean="0">
                <a:latin typeface="TIMES" charset="0"/>
              </a:rPr>
              <a:t>	</a:t>
            </a:r>
            <a:r>
              <a:rPr lang="de-DE" sz="2000" b="0" dirty="0">
                <a:latin typeface="+mj-lt"/>
              </a:rPr>
              <a:t>Konvergenz</a:t>
            </a:r>
            <a:r>
              <a:rPr lang="de-DE" sz="2000" b="0" dirty="0" smtClean="0">
                <a:latin typeface="TIMES" charset="0"/>
              </a:rPr>
              <a:t> zum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de-DE" sz="2000" dirty="0" smtClean="0">
                <a:latin typeface="TIMES" charset="0"/>
              </a:rPr>
              <a:t>.</a:t>
            </a:r>
            <a:r>
              <a:rPr lang="de-DE" sz="2000" b="0" dirty="0" smtClean="0">
                <a:latin typeface="TIMES" charset="0"/>
              </a:rPr>
              <a:t> </a:t>
            </a:r>
            <a:r>
              <a:rPr lang="de-DE" sz="2000" b="0" dirty="0">
                <a:latin typeface="+mj-lt"/>
              </a:rPr>
              <a:t>ICA-Vektor</a:t>
            </a:r>
            <a:r>
              <a:rPr lang="de-DE" sz="2000" b="0" dirty="0" smtClean="0">
                <a:latin typeface="TIMES" charset="0"/>
              </a:rPr>
              <a:t>, </a:t>
            </a:r>
            <a:r>
              <a:rPr lang="de-DE" sz="2000" b="0" dirty="0">
                <a:latin typeface="+mj-lt"/>
              </a:rPr>
              <a:t>usw</a:t>
            </a:r>
            <a:r>
              <a:rPr lang="de-DE" sz="2000" b="0" dirty="0" smtClean="0">
                <a:latin typeface="TIMES" charset="0"/>
              </a:rPr>
              <a:t>.</a:t>
            </a:r>
            <a:r>
              <a:rPr lang="de-DE" b="0" dirty="0" smtClean="0">
                <a:latin typeface="TIMES" charset="0"/>
              </a:rPr>
              <a:t>	</a:t>
            </a:r>
          </a:p>
        </p:txBody>
      </p:sp>
      <p:grpSp>
        <p:nvGrpSpPr>
          <p:cNvPr id="24583" name="Group 4"/>
          <p:cNvGrpSpPr>
            <a:grpSpLocks/>
          </p:cNvGrpSpPr>
          <p:nvPr/>
        </p:nvGrpSpPr>
        <p:grpSpPr bwMode="auto">
          <a:xfrm>
            <a:off x="774700" y="4914900"/>
            <a:ext cx="8140700" cy="1387475"/>
            <a:chOff x="488" y="3096"/>
            <a:chExt cx="5128" cy="874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488" y="3096"/>
              <a:ext cx="5128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buFontTx/>
                <a:buBlip>
                  <a:blip r:embed="rId4"/>
                </a:buBlip>
              </a:pPr>
              <a:r>
                <a:rPr lang="de-DE" sz="2400">
                  <a:latin typeface="Arial Black" pitchFamily="34" charset="0"/>
                </a:rPr>
                <a:t> </a:t>
              </a:r>
              <a:r>
                <a:rPr lang="de-DE" sz="2400" b="1"/>
                <a:t>Schnellere Konvergenz: Orthogonalisierung</a:t>
              </a:r>
            </a:p>
            <a:p>
              <a:pPr algn="l">
                <a:lnSpc>
                  <a:spcPct val="90000"/>
                </a:lnSpc>
              </a:pPr>
              <a:r>
                <a:rPr lang="de-DE" sz="2800" b="1">
                  <a:latin typeface="Tahoma" pitchFamily="34" charset="0"/>
                </a:rPr>
                <a:t>	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i</a:t>
              </a:r>
              <a:r>
                <a:rPr lang="de-DE" sz="2400">
                  <a:latin typeface="Times New Roman" pitchFamily="18" charset="0"/>
                </a:rPr>
                <a:t>(t+1)</a:t>
              </a:r>
              <a:r>
                <a:rPr lang="de-DE" sz="2800">
                  <a:latin typeface="Times New Roman" pitchFamily="18" charset="0"/>
                </a:rPr>
                <a:t> = 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i</a:t>
              </a:r>
              <a:r>
                <a:rPr lang="de-DE" sz="2400">
                  <a:latin typeface="Times New Roman" pitchFamily="18" charset="0"/>
                </a:rPr>
                <a:t>(t)</a:t>
              </a:r>
              <a:r>
                <a:rPr lang="de-DE" sz="2800">
                  <a:latin typeface="Times New Roman" pitchFamily="18" charset="0"/>
                </a:rPr>
                <a:t> - 	   (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i 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j</a:t>
              </a:r>
              <a:r>
                <a:rPr lang="de-DE" sz="2800">
                  <a:latin typeface="Times New Roman" pitchFamily="18" charset="0"/>
                </a:rPr>
                <a:t>) 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j     </a:t>
              </a:r>
              <a:r>
                <a:rPr lang="de-DE" sz="2800">
                  <a:latin typeface="Times New Roman" pitchFamily="18" charset="0"/>
                </a:rPr>
                <a:t>j &lt; i</a:t>
              </a:r>
            </a:p>
          </p:txBody>
        </p:sp>
        <p:graphicFrame>
          <p:nvGraphicFramePr>
            <p:cNvPr id="24578" name="Object 6"/>
            <p:cNvGraphicFramePr>
              <a:graphicFrameLocks noChangeAspect="1"/>
            </p:cNvGraphicFramePr>
            <p:nvPr/>
          </p:nvGraphicFramePr>
          <p:xfrm>
            <a:off x="2662" y="3300"/>
            <a:ext cx="439" cy="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0" name="Equation" r:id="rId5" imgW="266400" imgH="406080" progId="Equation.3">
                    <p:embed/>
                  </p:oleObj>
                </mc:Choice>
                <mc:Fallback>
                  <p:oleObj name="Equation" r:id="rId5" imgW="266400" imgH="4060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" y="3300"/>
                          <a:ext cx="439" cy="6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5605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6EB54BE-FBFD-46A5-91BA-7F0E32B3BED8}" type="slidenum">
              <a:rPr lang="de-DE" sz="1000" smtClean="0"/>
              <a:pPr/>
              <a:t>54</a:t>
            </a:fld>
            <a:r>
              <a:rPr lang="de-DE" sz="1000" smtClean="0"/>
              <a:t> -</a:t>
            </a: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6700"/>
            <a:ext cx="7772400" cy="723900"/>
          </a:xfrm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ICA-Anwendungen</a:t>
            </a:r>
            <a:r>
              <a:rPr lang="de-DE" sz="2900" smtClean="0"/>
              <a:t>:</a:t>
            </a:r>
            <a:r>
              <a:rPr lang="de-DE" smtClean="0"/>
              <a:t> Bildprimitive</a:t>
            </a:r>
          </a:p>
        </p:txBody>
      </p: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822325" y="1195388"/>
            <a:ext cx="7502118" cy="77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sz="1800" dirty="0">
                <a:latin typeface="TIMES" charset="0"/>
              </a:rPr>
              <a:t>Zerteilung von </a:t>
            </a:r>
            <a:r>
              <a:rPr lang="de-DE" sz="1800" dirty="0">
                <a:solidFill>
                  <a:srgbClr val="CC0000"/>
                </a:solidFill>
                <a:latin typeface="TIMES" charset="0"/>
              </a:rPr>
              <a:t>Naturbildern</a:t>
            </a:r>
            <a:r>
              <a:rPr lang="de-DE" sz="1800" dirty="0">
                <a:latin typeface="TIMES" charset="0"/>
              </a:rPr>
              <a:t> in 12x12 Unterbilder = 144 Kanäle = 1 Sample</a:t>
            </a:r>
          </a:p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sz="1800" i="1" dirty="0">
                <a:latin typeface="Times New Roman" pitchFamily="18" charset="0"/>
              </a:rPr>
              <a:t>Unabhängige Komponenten</a:t>
            </a:r>
            <a:r>
              <a:rPr lang="de-DE" sz="1800" dirty="0">
                <a:latin typeface="Times New Roman" pitchFamily="18" charset="0"/>
              </a:rPr>
              <a:t>	</a:t>
            </a:r>
            <a:r>
              <a:rPr lang="de-DE" sz="1800" dirty="0" smtClean="0">
                <a:latin typeface="Times New Roman" pitchFamily="18" charset="0"/>
              </a:rPr>
              <a:t>(Filter-</a:t>
            </a:r>
            <a:r>
              <a:rPr lang="de-DE" sz="1800" dirty="0" err="1" smtClean="0">
                <a:latin typeface="Times New Roman" pitchFamily="18" charset="0"/>
              </a:rPr>
              <a:t>Koeff</a:t>
            </a:r>
            <a:r>
              <a:rPr lang="de-DE" sz="1800" dirty="0" smtClean="0">
                <a:latin typeface="Times New Roman" pitchFamily="18" charset="0"/>
              </a:rPr>
              <a:t>.)	</a:t>
            </a:r>
            <a:r>
              <a:rPr lang="de-DE" sz="1800" i="1" dirty="0" smtClean="0">
                <a:latin typeface="Times New Roman" pitchFamily="18" charset="0"/>
              </a:rPr>
              <a:t>Alternative </a:t>
            </a:r>
            <a:r>
              <a:rPr lang="de-DE" sz="1800" i="1" dirty="0">
                <a:latin typeface="Times New Roman" pitchFamily="18" charset="0"/>
              </a:rPr>
              <a:t>Analyseverfahren</a:t>
            </a:r>
          </a:p>
        </p:txBody>
      </p:sp>
      <p:graphicFrame>
        <p:nvGraphicFramePr>
          <p:cNvPr id="25603" name="Object 5"/>
          <p:cNvGraphicFramePr>
            <a:graphicFrameLocks/>
          </p:cNvGraphicFramePr>
          <p:nvPr/>
        </p:nvGraphicFramePr>
        <p:xfrm>
          <a:off x="6019800" y="2154238"/>
          <a:ext cx="1890713" cy="416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Document" r:id="rId5" imgW="2306520" imgH="5062320" progId="Word.Document.6">
                  <p:embed/>
                </p:oleObj>
              </mc:Choice>
              <mc:Fallback>
                <p:oleObj name="Document" r:id="rId5" imgW="2306520" imgH="5062320" progId="Word.Document.6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54238"/>
                        <a:ext cx="1890713" cy="416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5167313" y="6319838"/>
            <a:ext cx="386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800" i="1">
                <a:latin typeface="Times New Roman" pitchFamily="18" charset="0"/>
                <a:cs typeface="Times New Roman" pitchFamily="18" charset="0"/>
              </a:rPr>
              <a:t>Bell, Sejnowski (Vision Research 1996)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391150" y="1581150"/>
            <a:ext cx="3381375" cy="4743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6" y="2036583"/>
            <a:ext cx="4587005" cy="4466611"/>
          </a:xfrm>
          <a:prstGeom prst="rect">
            <a:avLst/>
          </a:prstGeom>
        </p:spPr>
      </p:pic>
    </p:spTree>
  </p:cSld>
  <p:clrMapOvr>
    <a:masterClrMapping/>
  </p:clrMapOvr>
  <p:transition spd="med">
    <p:cover dir="u"/>
    <p:sndAc>
      <p:stSnd>
        <p:snd r:embed="rId4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6323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785C844-6FB0-4432-A09C-F360E3D8785D}" type="slidenum">
              <a:rPr lang="de-DE" sz="1000" smtClean="0"/>
              <a:pPr/>
              <a:t>55</a:t>
            </a:fld>
            <a:r>
              <a:rPr lang="de-DE" sz="1000" smtClean="0"/>
              <a:t> -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Anwendung: Bildentmischung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27038" y="1265238"/>
            <a:ext cx="8243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>
                <a:latin typeface="TIMES" charset="0"/>
              </a:rPr>
              <a:t>4 Bilder, sequentiell gerastert = 4 Quellen</a:t>
            </a:r>
            <a:r>
              <a:rPr lang="de-DE" sz="1800">
                <a:latin typeface="TIMES" charset="0"/>
              </a:rPr>
              <a:t>	</a:t>
            </a:r>
            <a:r>
              <a:rPr lang="de-DE" sz="1800" i="1">
                <a:solidFill>
                  <a:schemeClr val="bg2"/>
                </a:solidFill>
                <a:latin typeface="TIMES" charset="0"/>
              </a:rPr>
              <a:t>(Hyvarinen, Oja 1996)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1308100" y="1935163"/>
            <a:ext cx="691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24000"/>
              </a:spcBef>
              <a:spcAft>
                <a:spcPct val="24000"/>
              </a:spcAft>
            </a:pPr>
            <a:r>
              <a:rPr lang="de-DE" sz="2400">
                <a:latin typeface="TIMES" charset="0"/>
              </a:rPr>
              <a:t>4 Bilder	         4 Kanäle             4 Mischbilder</a:t>
            </a: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609600" y="2514600"/>
            <a:ext cx="1524000" cy="1524000"/>
          </a:xfrm>
          <a:prstGeom prst="rect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609600" y="4038600"/>
            <a:ext cx="1524000" cy="1524000"/>
          </a:xfrm>
          <a:prstGeom prst="rect">
            <a:avLst/>
          </a:prstGeom>
          <a:solidFill>
            <a:srgbClr val="9999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2133600" y="2514600"/>
            <a:ext cx="1524000" cy="1524000"/>
          </a:xfrm>
          <a:prstGeom prst="rect">
            <a:avLst/>
          </a:prstGeom>
          <a:solidFill>
            <a:srgbClr val="FFFF66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30" name="Rectangle 8"/>
          <p:cNvSpPr>
            <a:spLocks noChangeArrowheads="1"/>
          </p:cNvSpPr>
          <p:nvPr/>
        </p:nvSpPr>
        <p:spPr bwMode="auto">
          <a:xfrm>
            <a:off x="2133600" y="4038600"/>
            <a:ext cx="1524000" cy="1524000"/>
          </a:xfrm>
          <a:prstGeom prst="rect">
            <a:avLst/>
          </a:prstGeom>
          <a:solidFill>
            <a:srgbClr val="33CC33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31" name="Freeform 9"/>
          <p:cNvSpPr>
            <a:spLocks/>
          </p:cNvSpPr>
          <p:nvPr/>
        </p:nvSpPr>
        <p:spPr bwMode="auto">
          <a:xfrm>
            <a:off x="609600" y="2590800"/>
            <a:ext cx="1538288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2" name="Freeform 10"/>
          <p:cNvSpPr>
            <a:spLocks/>
          </p:cNvSpPr>
          <p:nvPr/>
        </p:nvSpPr>
        <p:spPr bwMode="auto">
          <a:xfrm>
            <a:off x="2133600" y="2590800"/>
            <a:ext cx="1538288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3" name="Freeform 11"/>
          <p:cNvSpPr>
            <a:spLocks/>
          </p:cNvSpPr>
          <p:nvPr/>
        </p:nvSpPr>
        <p:spPr bwMode="auto">
          <a:xfrm>
            <a:off x="609600" y="4114800"/>
            <a:ext cx="1538288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4" name="Freeform 12"/>
          <p:cNvSpPr>
            <a:spLocks/>
          </p:cNvSpPr>
          <p:nvPr/>
        </p:nvSpPr>
        <p:spPr bwMode="auto">
          <a:xfrm>
            <a:off x="2057400" y="4114800"/>
            <a:ext cx="1538288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Rectangle 13"/>
          <p:cNvSpPr>
            <a:spLocks noChangeArrowheads="1"/>
          </p:cNvSpPr>
          <p:nvPr/>
        </p:nvSpPr>
        <p:spPr bwMode="auto">
          <a:xfrm>
            <a:off x="3892550" y="3498850"/>
            <a:ext cx="1398588" cy="11430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3816350" y="3527425"/>
            <a:ext cx="16081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de-DE" b="1">
                <a:solidFill>
                  <a:schemeClr val="tx2"/>
                </a:solidFill>
                <a:latin typeface="Times New Roman" pitchFamily="18" charset="0"/>
              </a:rPr>
              <a:t>4x4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de-DE" b="1">
                <a:solidFill>
                  <a:schemeClr val="tx2"/>
                </a:solidFill>
                <a:latin typeface="Times New Roman" pitchFamily="18" charset="0"/>
              </a:rPr>
              <a:t>Misch-matrix A</a:t>
            </a:r>
          </a:p>
        </p:txBody>
      </p:sp>
      <p:sp>
        <p:nvSpPr>
          <p:cNvPr id="150543" name="Line 15"/>
          <p:cNvSpPr>
            <a:spLocks noChangeShapeType="1"/>
          </p:cNvSpPr>
          <p:nvPr/>
        </p:nvSpPr>
        <p:spPr bwMode="auto">
          <a:xfrm>
            <a:off x="1422400" y="2768600"/>
            <a:ext cx="2401888" cy="11652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44" name="Line 16"/>
          <p:cNvSpPr>
            <a:spLocks noChangeShapeType="1"/>
          </p:cNvSpPr>
          <p:nvPr/>
        </p:nvSpPr>
        <p:spPr bwMode="auto">
          <a:xfrm>
            <a:off x="2960688" y="2776538"/>
            <a:ext cx="847725" cy="866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45" name="Line 17"/>
          <p:cNvSpPr>
            <a:spLocks noChangeShapeType="1"/>
          </p:cNvSpPr>
          <p:nvPr/>
        </p:nvSpPr>
        <p:spPr bwMode="auto">
          <a:xfrm>
            <a:off x="1392238" y="4295775"/>
            <a:ext cx="2474912" cy="2238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46" name="Line 18"/>
          <p:cNvSpPr>
            <a:spLocks noChangeShapeType="1"/>
          </p:cNvSpPr>
          <p:nvPr/>
        </p:nvSpPr>
        <p:spPr bwMode="auto">
          <a:xfrm flipV="1">
            <a:off x="2868613" y="4246563"/>
            <a:ext cx="957262" cy="571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Rectangle 19"/>
          <p:cNvSpPr>
            <a:spLocks noChangeArrowheads="1"/>
          </p:cNvSpPr>
          <p:nvPr/>
        </p:nvSpPr>
        <p:spPr bwMode="auto">
          <a:xfrm>
            <a:off x="5761038" y="2508250"/>
            <a:ext cx="1524000" cy="1524000"/>
          </a:xfrm>
          <a:prstGeom prst="rect">
            <a:avLst/>
          </a:prstGeom>
          <a:solidFill>
            <a:srgbClr val="B28300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2" name="Rectangle 20"/>
          <p:cNvSpPr>
            <a:spLocks noChangeArrowheads="1"/>
          </p:cNvSpPr>
          <p:nvPr/>
        </p:nvSpPr>
        <p:spPr bwMode="auto">
          <a:xfrm>
            <a:off x="5761038" y="4032250"/>
            <a:ext cx="1524000" cy="1524000"/>
          </a:xfrm>
          <a:prstGeom prst="rect">
            <a:avLst/>
          </a:prstGeom>
          <a:solidFill>
            <a:srgbClr val="B28300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3" name="Rectangle 21"/>
          <p:cNvSpPr>
            <a:spLocks noChangeArrowheads="1"/>
          </p:cNvSpPr>
          <p:nvPr/>
        </p:nvSpPr>
        <p:spPr bwMode="auto">
          <a:xfrm>
            <a:off x="7285038" y="2508250"/>
            <a:ext cx="1524000" cy="1524000"/>
          </a:xfrm>
          <a:prstGeom prst="rect">
            <a:avLst/>
          </a:prstGeom>
          <a:solidFill>
            <a:srgbClr val="B28300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4" name="Rectangle 22"/>
          <p:cNvSpPr>
            <a:spLocks noChangeArrowheads="1"/>
          </p:cNvSpPr>
          <p:nvPr/>
        </p:nvSpPr>
        <p:spPr bwMode="auto">
          <a:xfrm>
            <a:off x="7285038" y="4032250"/>
            <a:ext cx="1524000" cy="1524000"/>
          </a:xfrm>
          <a:prstGeom prst="rect">
            <a:avLst/>
          </a:prstGeom>
          <a:solidFill>
            <a:srgbClr val="B28300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45" name="Freeform 23"/>
          <p:cNvSpPr>
            <a:spLocks/>
          </p:cNvSpPr>
          <p:nvPr/>
        </p:nvSpPr>
        <p:spPr bwMode="auto">
          <a:xfrm>
            <a:off x="5761038" y="2584450"/>
            <a:ext cx="1538287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Freeform 24"/>
          <p:cNvSpPr>
            <a:spLocks/>
          </p:cNvSpPr>
          <p:nvPr/>
        </p:nvSpPr>
        <p:spPr bwMode="auto">
          <a:xfrm>
            <a:off x="7285038" y="2584450"/>
            <a:ext cx="1538287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Freeform 25"/>
          <p:cNvSpPr>
            <a:spLocks/>
          </p:cNvSpPr>
          <p:nvPr/>
        </p:nvSpPr>
        <p:spPr bwMode="auto">
          <a:xfrm>
            <a:off x="5761038" y="4108450"/>
            <a:ext cx="1538287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Freeform 26"/>
          <p:cNvSpPr>
            <a:spLocks/>
          </p:cNvSpPr>
          <p:nvPr/>
        </p:nvSpPr>
        <p:spPr bwMode="auto">
          <a:xfrm>
            <a:off x="7208838" y="4108450"/>
            <a:ext cx="1538287" cy="195263"/>
          </a:xfrm>
          <a:custGeom>
            <a:avLst/>
            <a:gdLst>
              <a:gd name="T0" fmla="*/ 2147483647 w 969"/>
              <a:gd name="T1" fmla="*/ 2147483647 h 123"/>
              <a:gd name="T2" fmla="*/ 2147483647 w 969"/>
              <a:gd name="T3" fmla="*/ 2147483647 h 123"/>
              <a:gd name="T4" fmla="*/ 2147483647 w 969"/>
              <a:gd name="T5" fmla="*/ 2147483647 h 123"/>
              <a:gd name="T6" fmla="*/ 2147483647 w 969"/>
              <a:gd name="T7" fmla="*/ 2147483647 h 123"/>
              <a:gd name="T8" fmla="*/ 2147483647 w 969"/>
              <a:gd name="T9" fmla="*/ 2147483647 h 123"/>
              <a:gd name="T10" fmla="*/ 2147483647 w 969"/>
              <a:gd name="T11" fmla="*/ 2147483647 h 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9"/>
              <a:gd name="T19" fmla="*/ 0 h 123"/>
              <a:gd name="T20" fmla="*/ 969 w 969"/>
              <a:gd name="T21" fmla="*/ 123 h 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9" h="123">
                <a:moveTo>
                  <a:pt x="60" y="6"/>
                </a:moveTo>
                <a:cubicBezTo>
                  <a:pt x="192" y="6"/>
                  <a:pt x="709" y="0"/>
                  <a:pt x="839" y="8"/>
                </a:cubicBezTo>
                <a:cubicBezTo>
                  <a:pt x="969" y="16"/>
                  <a:pt x="958" y="47"/>
                  <a:pt x="839" y="56"/>
                </a:cubicBezTo>
                <a:cubicBezTo>
                  <a:pt x="719" y="65"/>
                  <a:pt x="241" y="51"/>
                  <a:pt x="120" y="61"/>
                </a:cubicBezTo>
                <a:cubicBezTo>
                  <a:pt x="0" y="71"/>
                  <a:pt x="50" y="105"/>
                  <a:pt x="116" y="114"/>
                </a:cubicBezTo>
                <a:cubicBezTo>
                  <a:pt x="182" y="123"/>
                  <a:pt x="436" y="114"/>
                  <a:pt x="520" y="1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55" name="Line 27"/>
          <p:cNvSpPr>
            <a:spLocks noChangeShapeType="1"/>
          </p:cNvSpPr>
          <p:nvPr/>
        </p:nvSpPr>
        <p:spPr bwMode="auto">
          <a:xfrm flipV="1">
            <a:off x="5332413" y="2778125"/>
            <a:ext cx="2744787" cy="11334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56" name="Line 28"/>
          <p:cNvSpPr>
            <a:spLocks noChangeShapeType="1"/>
          </p:cNvSpPr>
          <p:nvPr/>
        </p:nvSpPr>
        <p:spPr bwMode="auto">
          <a:xfrm flipV="1">
            <a:off x="5335588" y="2789238"/>
            <a:ext cx="1233487" cy="7778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57" name="Line 29"/>
          <p:cNvSpPr>
            <a:spLocks noChangeShapeType="1"/>
          </p:cNvSpPr>
          <p:nvPr/>
        </p:nvSpPr>
        <p:spPr bwMode="auto">
          <a:xfrm flipV="1">
            <a:off x="5368925" y="4286250"/>
            <a:ext cx="2635250" cy="187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>
            <a:off x="5368925" y="4197350"/>
            <a:ext cx="1184275" cy="1031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559" name="Text Box 31"/>
          <p:cNvSpPr txBox="1">
            <a:spLocks noChangeArrowheads="1"/>
          </p:cNvSpPr>
          <p:nvPr/>
        </p:nvSpPr>
        <p:spPr bwMode="auto">
          <a:xfrm>
            <a:off x="914400" y="5897563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>
                <a:solidFill>
                  <a:schemeClr val="accent2"/>
                </a:solidFill>
                <a:latin typeface="Tahoma" pitchFamily="34" charset="0"/>
              </a:rPr>
              <a:t>Automatische Entmischung ?</a:t>
            </a:r>
          </a:p>
        </p:txBody>
      </p:sp>
    </p:spTree>
  </p:cSld>
  <p:clrMapOvr>
    <a:masterClrMapping/>
  </p:clrMapOvr>
  <p:transition spd="med">
    <p:cover dir="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 animBg="1"/>
      <p:bldP spid="150544" grpId="0" animBg="1"/>
      <p:bldP spid="150545" grpId="0" animBg="1"/>
      <p:bldP spid="150546" grpId="0" animBg="1"/>
      <p:bldP spid="150555" grpId="0" animBg="1"/>
      <p:bldP spid="150556" grpId="0" animBg="1"/>
      <p:bldP spid="150557" grpId="0" animBg="1"/>
      <p:bldP spid="150558" grpId="0" animBg="1"/>
      <p:bldP spid="15055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6629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4AAA19D-CC53-4BAE-AADA-E76B1FBDA01F}" type="slidenum">
              <a:rPr lang="de-DE" sz="1000" smtClean="0"/>
              <a:pPr/>
              <a:t>56</a:t>
            </a:fld>
            <a:r>
              <a:rPr lang="de-DE" sz="1000" smtClean="0"/>
              <a:t> -</a:t>
            </a: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Anwendung: Bildentmischung</a:t>
            </a: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427038" y="1265238"/>
            <a:ext cx="835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2400">
                <a:latin typeface="TIMES" charset="0"/>
              </a:rPr>
              <a:t>4 Bilder, sequentiell gerastert = 4 Quellen   </a:t>
            </a:r>
            <a:r>
              <a:rPr lang="de-DE" sz="1800" i="1">
                <a:solidFill>
                  <a:schemeClr val="bg2"/>
                </a:solidFill>
                <a:latin typeface="TIMES" charset="0"/>
              </a:rPr>
              <a:t>(Hyvärinen, Oja 1996)</a:t>
            </a:r>
          </a:p>
        </p:txBody>
      </p:sp>
      <p:graphicFrame>
        <p:nvGraphicFramePr>
          <p:cNvPr id="151556" name="Object 4"/>
          <p:cNvGraphicFramePr>
            <a:graphicFrameLocks/>
          </p:cNvGraphicFramePr>
          <p:nvPr/>
        </p:nvGraphicFramePr>
        <p:xfrm>
          <a:off x="361950" y="2395538"/>
          <a:ext cx="4227513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Document" r:id="rId4" imgW="4410000" imgH="4498920" progId="Word.Document.6">
                  <p:embed/>
                </p:oleObj>
              </mc:Choice>
              <mc:Fallback>
                <p:oleObj name="Document" r:id="rId4" imgW="4410000" imgH="4498920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395538"/>
                        <a:ext cx="4227513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7" name="Object 5"/>
          <p:cNvGraphicFramePr>
            <a:graphicFrameLocks/>
          </p:cNvGraphicFramePr>
          <p:nvPr/>
        </p:nvGraphicFramePr>
        <p:xfrm>
          <a:off x="4614863" y="2386013"/>
          <a:ext cx="4240212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Document" r:id="rId6" imgW="4410000" imgH="4512960" progId="Word.Document.6">
                  <p:embed/>
                </p:oleObj>
              </mc:Choice>
              <mc:Fallback>
                <p:oleObj name="Document" r:id="rId6" imgW="4410000" imgH="4512960" progId="Word.Document.6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386013"/>
                        <a:ext cx="4240212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1417638" y="184467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just">
              <a:spcBef>
                <a:spcPct val="24000"/>
              </a:spcBef>
              <a:spcAft>
                <a:spcPct val="24000"/>
              </a:spcAft>
            </a:pPr>
            <a:r>
              <a:rPr lang="de-DE" sz="2400">
                <a:latin typeface="TIMES" charset="0"/>
              </a:rPr>
              <a:t>Mischbilder			entmischte Bilder</a:t>
            </a:r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DA4F9A5-6ED1-4785-9497-C19EF997B912}" type="slidenum">
              <a:rPr lang="de-DE" sz="1000" smtClean="0"/>
              <a:pPr/>
              <a:t>57</a:t>
            </a:fld>
            <a:r>
              <a:rPr lang="de-DE" sz="1000" smtClean="0"/>
              <a:t> -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ICA-EEG-Filterung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838200" y="1447800"/>
            <a:ext cx="729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b="1">
                <a:solidFill>
                  <a:srgbClr val="0033CC"/>
                </a:solidFill>
                <a:latin typeface="TIMES" charset="0"/>
              </a:rPr>
              <a:t>Korrigierte EEG-Aufnahmen</a:t>
            </a:r>
            <a:r>
              <a:rPr lang="de-DE" sz="1800" b="1">
                <a:latin typeface="TIMES" charset="0"/>
              </a:rPr>
              <a:t> </a:t>
            </a:r>
            <a:r>
              <a:rPr lang="de-DE" sz="1800" b="1">
                <a:solidFill>
                  <a:srgbClr val="FF0066"/>
                </a:solidFill>
                <a:latin typeface="TIMES" charset="0"/>
              </a:rPr>
              <a:t>ohne</a:t>
            </a:r>
            <a:r>
              <a:rPr lang="de-DE" sz="1800">
                <a:latin typeface="TIMES" charset="0"/>
              </a:rPr>
              <a:t> 5 ICA-Muskelaktivitäten, Mischung</a:t>
            </a:r>
            <a:endParaRPr lang="de-DE" sz="1800" i="1">
              <a:latin typeface="TIMES" charset="0"/>
            </a:endParaRP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2803525" y="64754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endParaRPr lang="de-DE" sz="1600">
              <a:latin typeface="Times New Roman" pitchFamily="18" charset="0"/>
            </a:endParaRP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066800" y="2057400"/>
          <a:ext cx="6781800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CorelPhotoPaint.Image.7" r:id="rId5" imgW="4628571" imgH="2971429" progId="CorelPhotoPaint.Image.7">
                  <p:embed/>
                </p:oleObj>
              </mc:Choice>
              <mc:Fallback>
                <p:oleObj name="CorelPhotoPaint.Image.7" r:id="rId5" imgW="4628571" imgH="2971429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6781800" cy="435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81525" y="1485900"/>
            <a:ext cx="3381375" cy="4743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spd="med">
    <p:cover dir="u"/>
    <p:sndAc>
      <p:stSnd>
        <p:snd r:embed="rId4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43A8453-77AE-41E5-8E3D-5497C01E791C}" type="slidenum">
              <a:rPr lang="de-DE" sz="1000" smtClean="0"/>
              <a:pPr/>
              <a:t>58</a:t>
            </a:fld>
            <a:r>
              <a:rPr lang="de-DE" sz="1000" smtClean="0"/>
              <a:t> -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ICA-EEG-Analyse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609600" y="1295400"/>
            <a:ext cx="750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b="1">
                <a:solidFill>
                  <a:srgbClr val="0033CC"/>
                </a:solidFill>
                <a:latin typeface="TIMES" charset="0"/>
              </a:rPr>
              <a:t>Entmischte EEG-Aufnahmen</a:t>
            </a:r>
            <a:r>
              <a:rPr lang="de-DE">
                <a:latin typeface="TIMES" charset="0"/>
              </a:rPr>
              <a:t>:</a:t>
            </a:r>
            <a:r>
              <a:rPr lang="de-DE" sz="1800">
                <a:latin typeface="TIMES" charset="0"/>
              </a:rPr>
              <a:t>   </a:t>
            </a:r>
            <a:r>
              <a:rPr lang="de-DE" sz="1800" i="1">
                <a:latin typeface="TIMES" charset="0"/>
              </a:rPr>
              <a:t>unabhängige Zentren, z.B. Muskelaktivität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066800" y="1752600"/>
          <a:ext cx="66294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CorelPhotoPaint.Image.7" r:id="rId4" imgW="4190476" imgH="2990476" progId="CorelPhotoPaint.Image.7">
                  <p:embed/>
                </p:oleObj>
              </mc:Choice>
              <mc:Fallback>
                <p:oleObj name="CorelPhotoPaint.Image.7" r:id="rId4" imgW="4190476" imgH="2990476" progId="CorelPhotoPaint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66294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6019800" y="21336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600">
                <a:solidFill>
                  <a:schemeClr val="tx2"/>
                </a:solidFill>
                <a:latin typeface="Times New Roman" pitchFamily="18" charset="0"/>
              </a:rPr>
              <a:t>Augenbewegungen R-L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5943600" y="38100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800">
                <a:solidFill>
                  <a:schemeClr val="tx2"/>
                </a:solidFill>
                <a:latin typeface="Times New Roman" pitchFamily="18" charset="0"/>
              </a:rPr>
              <a:t>Muskelaktivität 1</a:t>
            </a: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4038600" y="32004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600">
                <a:solidFill>
                  <a:schemeClr val="tx2"/>
                </a:solidFill>
                <a:latin typeface="Times New Roman" pitchFamily="18" charset="0"/>
              </a:rPr>
              <a:t>Augenbewegungen oben-unten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800">
                <a:solidFill>
                  <a:schemeClr val="tx2"/>
                </a:solidFill>
                <a:latin typeface="Times New Roman" pitchFamily="18" charset="0"/>
              </a:rPr>
              <a:t>Muskeln 2</a:t>
            </a:r>
          </a:p>
        </p:txBody>
      </p:sp>
      <p:sp>
        <p:nvSpPr>
          <p:cNvPr id="28683" name="Text Box 9"/>
          <p:cNvSpPr txBox="1">
            <a:spLocks noChangeArrowheads="1"/>
          </p:cNvSpPr>
          <p:nvPr/>
        </p:nvSpPr>
        <p:spPr bwMode="auto">
          <a:xfrm>
            <a:off x="6019800" y="5638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800">
                <a:solidFill>
                  <a:schemeClr val="tx2"/>
                </a:solidFill>
                <a:latin typeface="Times New Roman" pitchFamily="18" charset="0"/>
              </a:rPr>
              <a:t>Muskeln 3</a:t>
            </a:r>
          </a:p>
        </p:txBody>
      </p:sp>
      <p:sp>
        <p:nvSpPr>
          <p:cNvPr id="28684" name="Text Box 10"/>
          <p:cNvSpPr txBox="1">
            <a:spLocks noChangeArrowheads="1"/>
          </p:cNvSpPr>
          <p:nvPr/>
        </p:nvSpPr>
        <p:spPr bwMode="auto">
          <a:xfrm>
            <a:off x="2895600" y="6521450"/>
            <a:ext cx="502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1400" i="1">
                <a:solidFill>
                  <a:schemeClr val="tx2"/>
                </a:solidFill>
                <a:latin typeface="Times New Roman" pitchFamily="18" charset="0"/>
              </a:rPr>
              <a:t>Jung, Humphries, Lee, Makeig, McKeown, Iragui, Sejnowski 1998</a:t>
            </a:r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Kovarianz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7225" y="1268413"/>
            <a:ext cx="7629525" cy="1579562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Kovarianz </a:t>
            </a:r>
            <a:r>
              <a:rPr lang="de-DE" b="0" dirty="0" smtClean="0"/>
              <a:t>zwischen zwei Variablen </a:t>
            </a:r>
            <a:r>
              <a:rPr lang="de-DE" dirty="0" smtClean="0"/>
              <a:t>x, y </a:t>
            </a:r>
          </a:p>
          <a:p>
            <a:pPr>
              <a:buFontTx/>
              <a:buNone/>
              <a:defRPr/>
            </a:pPr>
            <a:r>
              <a:rPr lang="de-DE" dirty="0" smtClean="0"/>
              <a:t>	</a:t>
            </a:r>
            <a:r>
              <a:rPr lang="de-DE" dirty="0" err="1" smtClean="0"/>
              <a:t>C</a:t>
            </a:r>
            <a:r>
              <a:rPr lang="de-DE" baseline="-25000" dirty="0" err="1" smtClean="0"/>
              <a:t>xy</a:t>
            </a:r>
            <a:r>
              <a:rPr lang="de-DE" dirty="0" smtClean="0"/>
              <a:t> = </a:t>
            </a:r>
          </a:p>
          <a:p>
            <a:pPr>
              <a:defRPr/>
            </a:pPr>
            <a:endParaRPr lang="de-DE" dirty="0" smtClean="0"/>
          </a:p>
          <a:p>
            <a:pPr>
              <a:buFontTx/>
              <a:buNone/>
              <a:defRPr/>
            </a:pPr>
            <a:r>
              <a:rPr lang="de-DE" dirty="0" smtClean="0"/>
              <a:t>		=</a:t>
            </a:r>
          </a:p>
          <a:p>
            <a:pPr>
              <a:buFontTx/>
              <a:buNone/>
              <a:defRPr/>
            </a:pPr>
            <a:endParaRPr lang="de-DE" dirty="0"/>
          </a:p>
        </p:txBody>
      </p:sp>
      <p:sp>
        <p:nvSpPr>
          <p:cNvPr id="5127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12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EB2A2DD-290D-4D16-858F-DCCF1F161FB3}" type="slidenum">
              <a:rPr lang="de-DE" sz="1000" smtClean="0"/>
              <a:pPr/>
              <a:t>6</a:t>
            </a:fld>
            <a:r>
              <a:rPr lang="de-DE" sz="1000" smtClean="0"/>
              <a:t> -</a:t>
            </a:r>
          </a:p>
        </p:txBody>
      </p:sp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1990725" y="1762125"/>
          <a:ext cx="5500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Equation" r:id="rId3" imgW="3035300" imgH="749300" progId="Equation.DSMT4">
                  <p:embed/>
                </p:oleObj>
              </mc:Choice>
              <mc:Fallback>
                <p:oleObj name="Equation" r:id="rId3" imgW="30353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1762125"/>
                        <a:ext cx="5500688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038350" y="3125788"/>
          <a:ext cx="35242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Equation" r:id="rId5" imgW="1193800" imgH="292100" progId="Equation.DSMT4">
                  <p:embed/>
                </p:oleObj>
              </mc:Choice>
              <mc:Fallback>
                <p:oleObj name="Equation" r:id="rId5" imgW="119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125788"/>
                        <a:ext cx="3524250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de-DE" sz="1000">
                <a:cs typeface="Times New Roman" pitchFamily="18" charset="0"/>
              </a:rPr>
              <a:t> </a:t>
            </a:r>
            <a:r>
              <a:rPr lang="de-DE" sz="600"/>
              <a:t> </a:t>
            </a:r>
            <a:endParaRPr lang="de-DE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6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68413"/>
            <a:ext cx="8532812" cy="5152484"/>
          </a:xfrm>
        </p:spPr>
        <p:txBody>
          <a:bodyPr/>
          <a:lstStyle/>
          <a:p>
            <a:r>
              <a:rPr lang="de-DE" dirty="0" smtClean="0"/>
              <a:t>Was ist der Unterschied zwischen Korrelation (</a:t>
            </a:r>
            <a:r>
              <a:rPr lang="de-DE" dirty="0" err="1" smtClean="0"/>
              <a:t>x,y</a:t>
            </a:r>
            <a:r>
              <a:rPr lang="de-DE" dirty="0" smtClean="0"/>
              <a:t>) und Kovarianz (</a:t>
            </a:r>
            <a:r>
              <a:rPr lang="de-DE" dirty="0" err="1" smtClean="0"/>
              <a:t>x,y</a:t>
            </a:r>
            <a:r>
              <a:rPr lang="de-DE" dirty="0" smtClean="0"/>
              <a:t>) ? Und wann sind sie gleich?</a:t>
            </a:r>
          </a:p>
          <a:p>
            <a:endParaRPr lang="de-DE" dirty="0"/>
          </a:p>
          <a:p>
            <a:r>
              <a:rPr lang="de-DE" sz="2800" dirty="0" smtClean="0">
                <a:solidFill>
                  <a:srgbClr val="00B0F0"/>
                </a:solidFill>
              </a:rPr>
              <a:t>Antwort</a:t>
            </a:r>
            <a:endParaRPr lang="de-DE" dirty="0" smtClean="0">
              <a:solidFill>
                <a:srgbClr val="00B0F0"/>
              </a:solidFill>
            </a:endParaRPr>
          </a:p>
          <a:p>
            <a:pPr marL="0" indent="361950">
              <a:buNone/>
            </a:pPr>
            <a:r>
              <a:rPr lang="de-DE" dirty="0" smtClean="0"/>
              <a:t>Kovarianz (</a:t>
            </a:r>
            <a:r>
              <a:rPr lang="de-DE" dirty="0" err="1" smtClean="0"/>
              <a:t>x,y</a:t>
            </a:r>
            <a:r>
              <a:rPr lang="de-DE" dirty="0" smtClean="0"/>
              <a:t>)  =  </a:t>
            </a:r>
          </a:p>
          <a:p>
            <a:pPr marL="0" indent="361950">
              <a:buNone/>
            </a:pPr>
            <a:endParaRPr lang="de-DE" dirty="0" smtClean="0"/>
          </a:p>
          <a:p>
            <a:pPr marL="0" indent="361950">
              <a:buNone/>
            </a:pPr>
            <a:r>
              <a:rPr lang="de-DE" dirty="0" smtClean="0"/>
              <a:t>Korrelation (</a:t>
            </a:r>
            <a:r>
              <a:rPr lang="de-DE" dirty="0" err="1" smtClean="0"/>
              <a:t>x,y</a:t>
            </a:r>
            <a:r>
              <a:rPr lang="de-DE" dirty="0" smtClean="0"/>
              <a:t>) =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A277EA3C-1100-40B9-826A-08B240379404}" type="slidenum">
              <a:rPr lang="de-DE" smtClean="0"/>
              <a:pPr>
                <a:defRPr/>
              </a:pPr>
              <a:t>7</a:t>
            </a:fld>
            <a:r>
              <a:rPr lang="de-DE" smtClean="0"/>
              <a:t> -</a:t>
            </a:r>
            <a:endParaRPr lang="de-DE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76502"/>
              </p:ext>
            </p:extLst>
          </p:nvPr>
        </p:nvGraphicFramePr>
        <p:xfrm>
          <a:off x="3711575" y="3688495"/>
          <a:ext cx="35242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2" name="Equation" r:id="rId3" imgW="1193800" imgH="292100" progId="Equation.DSMT4">
                  <p:embed/>
                </p:oleObj>
              </mc:Choice>
              <mc:Fallback>
                <p:oleObj name="Equation" r:id="rId3" imgW="119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3688495"/>
                        <a:ext cx="3524250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07040"/>
              </p:ext>
            </p:extLst>
          </p:nvPr>
        </p:nvGraphicFramePr>
        <p:xfrm>
          <a:off x="3711575" y="5092795"/>
          <a:ext cx="14620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5" imgW="495000" imgH="266400" progId="Equation.DSMT4">
                  <p:embed/>
                </p:oleObj>
              </mc:Choice>
              <mc:Fallback>
                <p:oleObj name="Equation" r:id="rId5" imgW="495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5092795"/>
                        <a:ext cx="1462087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1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2771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cs typeface="Arial" pitchFamily="34" charset="0"/>
              </a:rPr>
              <a:t>PCA-Netze</a:t>
            </a:r>
            <a:endParaRPr lang="de-DE" sz="3800" b="0" smtClean="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32772" name="Titel 1"/>
          <p:cNvSpPr txBox="1">
            <a:spLocks/>
          </p:cNvSpPr>
          <p:nvPr/>
        </p:nvSpPr>
        <p:spPr bwMode="auto">
          <a:xfrm>
            <a:off x="714375" y="2428875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2773" name="Titel 1"/>
          <p:cNvSpPr txBox="1">
            <a:spLocks/>
          </p:cNvSpPr>
          <p:nvPr/>
        </p:nvSpPr>
        <p:spPr bwMode="auto">
          <a:xfrm>
            <a:off x="614363" y="1133475"/>
            <a:ext cx="8529637" cy="129540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PCA-Transformation</a:t>
            </a:r>
          </a:p>
        </p:txBody>
      </p:sp>
      <p:sp>
        <p:nvSpPr>
          <p:cNvPr id="32774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2775" name="Titel 1"/>
          <p:cNvSpPr>
            <a:spLocks/>
          </p:cNvSpPr>
          <p:nvPr/>
        </p:nvSpPr>
        <p:spPr bwMode="auto">
          <a:xfrm>
            <a:off x="611188" y="2444750"/>
            <a:ext cx="85328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Transform Coding</a:t>
            </a:r>
          </a:p>
        </p:txBody>
      </p:sp>
      <p:sp>
        <p:nvSpPr>
          <p:cNvPr id="32776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Weissen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2778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21C558C-2F2F-49A1-A69A-0C383FBD8CF0}" type="slidenum">
              <a:rPr lang="de-DE" sz="1000" smtClean="0"/>
              <a:pPr/>
              <a:t>8</a:t>
            </a:fld>
            <a:r>
              <a:rPr lang="de-DE" sz="1000" smtClean="0"/>
              <a:t> 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379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689011B-5A62-48D7-AD6E-1A20FAFEDD34}" type="slidenum">
              <a:rPr lang="de-DE" sz="1000" smtClean="0"/>
              <a:pPr/>
              <a:t>9</a:t>
            </a:fld>
            <a:r>
              <a:rPr lang="de-DE" sz="1000" smtClean="0"/>
              <a:t> -</a:t>
            </a:r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48720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Principal Component Analysis PCA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208915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Zerlegung in orthogonale Eigenvektoren = Basisvektoren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„</a:t>
            </a:r>
            <a:r>
              <a:rPr lang="de-DE" sz="2000" b="0" smtClean="0"/>
              <a:t>Hauptkomponentenanalyse</a:t>
            </a:r>
            <a:r>
              <a:rPr lang="de-DE" b="0" smtClean="0"/>
              <a:t>“, „</a:t>
            </a:r>
            <a:r>
              <a:rPr lang="de-DE" sz="2000" b="0" smtClean="0"/>
              <a:t>principal component analysis“,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sz="2000" b="0" smtClean="0"/>
              <a:t>„Karhunen-Loéve-Entwicklung“, „Hotelling-Transformation“,...</a:t>
            </a:r>
          </a:p>
          <a:p>
            <a:pPr marL="0" indent="0">
              <a:buFontTx/>
              <a:buNone/>
            </a:pPr>
            <a:r>
              <a:rPr lang="de-DE" smtClean="0"/>
              <a:t>Eigenvektoren – Wozu?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387" name="Freeform 11"/>
          <p:cNvSpPr>
            <a:spLocks noEditPoints="1"/>
          </p:cNvSpPr>
          <p:nvPr/>
        </p:nvSpPr>
        <p:spPr bwMode="auto">
          <a:xfrm>
            <a:off x="1846263" y="4048125"/>
            <a:ext cx="3643312" cy="1425575"/>
          </a:xfrm>
          <a:custGeom>
            <a:avLst/>
            <a:gdLst>
              <a:gd name="T0" fmla="*/ 2147483647 w 2295"/>
              <a:gd name="T1" fmla="*/ 2147483647 h 898"/>
              <a:gd name="T2" fmla="*/ 2147483647 w 2295"/>
              <a:gd name="T3" fmla="*/ 2147483647 h 898"/>
              <a:gd name="T4" fmla="*/ 2147483647 w 2295"/>
              <a:gd name="T5" fmla="*/ 2147483647 h 898"/>
              <a:gd name="T6" fmla="*/ 2147483647 w 2295"/>
              <a:gd name="T7" fmla="*/ 2147483647 h 898"/>
              <a:gd name="T8" fmla="*/ 2147483647 w 2295"/>
              <a:gd name="T9" fmla="*/ 2147483647 h 898"/>
              <a:gd name="T10" fmla="*/ 2147483647 w 2295"/>
              <a:gd name="T11" fmla="*/ 2147483647 h 898"/>
              <a:gd name="T12" fmla="*/ 2147483647 w 2295"/>
              <a:gd name="T13" fmla="*/ 2147483647 h 898"/>
              <a:gd name="T14" fmla="*/ 2147483647 w 2295"/>
              <a:gd name="T15" fmla="*/ 2147483647 h 898"/>
              <a:gd name="T16" fmla="*/ 2147483647 w 2295"/>
              <a:gd name="T17" fmla="*/ 2147483647 h 898"/>
              <a:gd name="T18" fmla="*/ 2147483647 w 2295"/>
              <a:gd name="T19" fmla="*/ 2147483647 h 898"/>
              <a:gd name="T20" fmla="*/ 2147483647 w 2295"/>
              <a:gd name="T21" fmla="*/ 2147483647 h 898"/>
              <a:gd name="T22" fmla="*/ 2147483647 w 2295"/>
              <a:gd name="T23" fmla="*/ 2147483647 h 898"/>
              <a:gd name="T24" fmla="*/ 2147483647 w 2295"/>
              <a:gd name="T25" fmla="*/ 2147483647 h 898"/>
              <a:gd name="T26" fmla="*/ 2147483647 w 2295"/>
              <a:gd name="T27" fmla="*/ 2147483647 h 898"/>
              <a:gd name="T28" fmla="*/ 0 w 2295"/>
              <a:gd name="T29" fmla="*/ 2147483647 h 898"/>
              <a:gd name="T30" fmla="*/ 0 w 2295"/>
              <a:gd name="T31" fmla="*/ 2147483647 h 898"/>
              <a:gd name="T32" fmla="*/ 0 w 2295"/>
              <a:gd name="T33" fmla="*/ 2147483647 h 898"/>
              <a:gd name="T34" fmla="*/ 2147483647 w 2295"/>
              <a:gd name="T35" fmla="*/ 2147483647 h 898"/>
              <a:gd name="T36" fmla="*/ 2147483647 w 2295"/>
              <a:gd name="T37" fmla="*/ 2147483647 h 898"/>
              <a:gd name="T38" fmla="*/ 2147483647 w 2295"/>
              <a:gd name="T39" fmla="*/ 2147483647 h 898"/>
              <a:gd name="T40" fmla="*/ 2147483647 w 2295"/>
              <a:gd name="T41" fmla="*/ 0 h 898"/>
              <a:gd name="T42" fmla="*/ 2147483647 w 2295"/>
              <a:gd name="T43" fmla="*/ 2147483647 h 898"/>
              <a:gd name="T44" fmla="*/ 2147483647 w 2295"/>
              <a:gd name="T45" fmla="*/ 2147483647 h 898"/>
              <a:gd name="T46" fmla="*/ 2147483647 w 2295"/>
              <a:gd name="T47" fmla="*/ 0 h 8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95"/>
              <a:gd name="T73" fmla="*/ 0 h 898"/>
              <a:gd name="T74" fmla="*/ 2295 w 2295"/>
              <a:gd name="T75" fmla="*/ 898 h 8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95" h="898">
                <a:moveTo>
                  <a:pt x="2" y="886"/>
                </a:moveTo>
                <a:lnTo>
                  <a:pt x="2239" y="22"/>
                </a:lnTo>
                <a:lnTo>
                  <a:pt x="2240" y="22"/>
                </a:lnTo>
                <a:lnTo>
                  <a:pt x="2243" y="22"/>
                </a:lnTo>
                <a:lnTo>
                  <a:pt x="2244" y="24"/>
                </a:lnTo>
                <a:lnTo>
                  <a:pt x="2246" y="25"/>
                </a:lnTo>
                <a:lnTo>
                  <a:pt x="2246" y="28"/>
                </a:lnTo>
                <a:lnTo>
                  <a:pt x="2246" y="31"/>
                </a:lnTo>
                <a:lnTo>
                  <a:pt x="2244" y="32"/>
                </a:lnTo>
                <a:lnTo>
                  <a:pt x="2243" y="34"/>
                </a:lnTo>
                <a:lnTo>
                  <a:pt x="7" y="898"/>
                </a:lnTo>
                <a:lnTo>
                  <a:pt x="5" y="898"/>
                </a:lnTo>
                <a:lnTo>
                  <a:pt x="2" y="898"/>
                </a:lnTo>
                <a:lnTo>
                  <a:pt x="1" y="896"/>
                </a:lnTo>
                <a:lnTo>
                  <a:pt x="0" y="895"/>
                </a:lnTo>
                <a:lnTo>
                  <a:pt x="0" y="892"/>
                </a:lnTo>
                <a:lnTo>
                  <a:pt x="0" y="889"/>
                </a:lnTo>
                <a:lnTo>
                  <a:pt x="1" y="888"/>
                </a:lnTo>
                <a:lnTo>
                  <a:pt x="2" y="886"/>
                </a:lnTo>
                <a:close/>
                <a:moveTo>
                  <a:pt x="2216" y="0"/>
                </a:moveTo>
                <a:lnTo>
                  <a:pt x="2295" y="7"/>
                </a:lnTo>
                <a:lnTo>
                  <a:pt x="2242" y="65"/>
                </a:lnTo>
                <a:lnTo>
                  <a:pt x="221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78463" y="3808413"/>
            <a:ext cx="174625" cy="279400"/>
            <a:chOff x="3451" y="2399"/>
            <a:chExt cx="110" cy="176"/>
          </a:xfrm>
        </p:grpSpPr>
        <p:sp>
          <p:nvSpPr>
            <p:cNvPr id="33810" name="Rectangle 13"/>
            <p:cNvSpPr>
              <a:spLocks noChangeArrowheads="1"/>
            </p:cNvSpPr>
            <p:nvPr/>
          </p:nvSpPr>
          <p:spPr bwMode="auto">
            <a:xfrm>
              <a:off x="3451" y="239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3811" name="Rectangle 14"/>
            <p:cNvSpPr>
              <a:spLocks noChangeArrowheads="1"/>
            </p:cNvSpPr>
            <p:nvPr/>
          </p:nvSpPr>
          <p:spPr bwMode="auto">
            <a:xfrm>
              <a:off x="3513" y="246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349625" y="3063875"/>
            <a:ext cx="174625" cy="280988"/>
            <a:chOff x="2110" y="1930"/>
            <a:chExt cx="110" cy="177"/>
          </a:xfrm>
        </p:grpSpPr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2110" y="193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2172" y="1992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</p:grpSp>
      <p:sp>
        <p:nvSpPr>
          <p:cNvPr id="33803" name="Rectangle 18"/>
          <p:cNvSpPr>
            <a:spLocks noChangeArrowheads="1"/>
          </p:cNvSpPr>
          <p:nvPr/>
        </p:nvSpPr>
        <p:spPr bwMode="auto">
          <a:xfrm>
            <a:off x="3524250" y="30638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300788" y="3644900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>
                <a:solidFill>
                  <a:schemeClr val="accent2"/>
                </a:solidFill>
              </a:rPr>
              <a:t>Merkmals-transformation</a:t>
            </a:r>
          </a:p>
          <a:p>
            <a:pPr>
              <a:lnSpc>
                <a:spcPct val="50000"/>
              </a:lnSpc>
            </a:pPr>
            <a:r>
              <a:rPr lang="de-DE" sz="2400">
                <a:solidFill>
                  <a:schemeClr val="accent2"/>
                </a:solidFill>
              </a:rPr>
              <a:t>auf </a:t>
            </a:r>
          </a:p>
          <a:p>
            <a:pPr>
              <a:lnSpc>
                <a:spcPct val="50000"/>
              </a:lnSpc>
            </a:pPr>
            <a:r>
              <a:rPr lang="de-DE" sz="2400">
                <a:solidFill>
                  <a:schemeClr val="accent2"/>
                </a:solidFill>
              </a:rPr>
              <a:t>Hauptrichtungen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 rot="-127440">
            <a:off x="1331913" y="3141663"/>
            <a:ext cx="1225550" cy="324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398" name="Freeform 22"/>
          <p:cNvSpPr>
            <a:spLocks/>
          </p:cNvSpPr>
          <p:nvPr/>
        </p:nvSpPr>
        <p:spPr bwMode="auto">
          <a:xfrm>
            <a:off x="2700338" y="4724400"/>
            <a:ext cx="3384550" cy="1657350"/>
          </a:xfrm>
          <a:custGeom>
            <a:avLst/>
            <a:gdLst>
              <a:gd name="T0" fmla="*/ 2147483647 w 2132"/>
              <a:gd name="T1" fmla="*/ 2147483647 h 1044"/>
              <a:gd name="T2" fmla="*/ 2147483647 w 2132"/>
              <a:gd name="T3" fmla="*/ 0 h 1044"/>
              <a:gd name="T4" fmla="*/ 2147483647 w 2132"/>
              <a:gd name="T5" fmla="*/ 2147483647 h 1044"/>
              <a:gd name="T6" fmla="*/ 0 w 2132"/>
              <a:gd name="T7" fmla="*/ 2147483647 h 1044"/>
              <a:gd name="T8" fmla="*/ 2147483647 w 2132"/>
              <a:gd name="T9" fmla="*/ 2147483647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2"/>
              <a:gd name="T16" fmla="*/ 0 h 1044"/>
              <a:gd name="T17" fmla="*/ 2132 w 2132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2" h="1044">
                <a:moveTo>
                  <a:pt x="2132" y="454"/>
                </a:moveTo>
                <a:lnTo>
                  <a:pt x="1950" y="0"/>
                </a:lnTo>
                <a:lnTo>
                  <a:pt x="136" y="681"/>
                </a:lnTo>
                <a:lnTo>
                  <a:pt x="0" y="1044"/>
                </a:lnTo>
                <a:lnTo>
                  <a:pt x="2132" y="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1388" name="Freeform 12"/>
          <p:cNvSpPr>
            <a:spLocks noEditPoints="1"/>
          </p:cNvSpPr>
          <p:nvPr/>
        </p:nvSpPr>
        <p:spPr bwMode="auto">
          <a:xfrm>
            <a:off x="3203575" y="3068638"/>
            <a:ext cx="1157288" cy="3062287"/>
          </a:xfrm>
          <a:custGeom>
            <a:avLst/>
            <a:gdLst>
              <a:gd name="T0" fmla="*/ 2147483647 w 729"/>
              <a:gd name="T1" fmla="*/ 2147483647 h 1929"/>
              <a:gd name="T2" fmla="*/ 2147483647 w 729"/>
              <a:gd name="T3" fmla="*/ 2147483647 h 1929"/>
              <a:gd name="T4" fmla="*/ 2147483647 w 729"/>
              <a:gd name="T5" fmla="*/ 2147483647 h 1929"/>
              <a:gd name="T6" fmla="*/ 2147483647 w 729"/>
              <a:gd name="T7" fmla="*/ 2147483647 h 1929"/>
              <a:gd name="T8" fmla="*/ 2147483647 w 729"/>
              <a:gd name="T9" fmla="*/ 2147483647 h 1929"/>
              <a:gd name="T10" fmla="*/ 2147483647 w 729"/>
              <a:gd name="T11" fmla="*/ 2147483647 h 1929"/>
              <a:gd name="T12" fmla="*/ 2147483647 w 729"/>
              <a:gd name="T13" fmla="*/ 2147483647 h 1929"/>
              <a:gd name="T14" fmla="*/ 2147483647 w 729"/>
              <a:gd name="T15" fmla="*/ 2147483647 h 1929"/>
              <a:gd name="T16" fmla="*/ 2147483647 w 729"/>
              <a:gd name="T17" fmla="*/ 2147483647 h 1929"/>
              <a:gd name="T18" fmla="*/ 2147483647 w 729"/>
              <a:gd name="T19" fmla="*/ 2147483647 h 1929"/>
              <a:gd name="T20" fmla="*/ 2147483647 w 729"/>
              <a:gd name="T21" fmla="*/ 2147483647 h 1929"/>
              <a:gd name="T22" fmla="*/ 2147483647 w 729"/>
              <a:gd name="T23" fmla="*/ 2147483647 h 1929"/>
              <a:gd name="T24" fmla="*/ 2147483647 w 729"/>
              <a:gd name="T25" fmla="*/ 2147483647 h 1929"/>
              <a:gd name="T26" fmla="*/ 2147483647 w 729"/>
              <a:gd name="T27" fmla="*/ 2147483647 h 1929"/>
              <a:gd name="T28" fmla="*/ 2147483647 w 729"/>
              <a:gd name="T29" fmla="*/ 2147483647 h 1929"/>
              <a:gd name="T30" fmla="*/ 2147483647 w 729"/>
              <a:gd name="T31" fmla="*/ 2147483647 h 1929"/>
              <a:gd name="T32" fmla="*/ 2147483647 w 729"/>
              <a:gd name="T33" fmla="*/ 2147483647 h 1929"/>
              <a:gd name="T34" fmla="*/ 2147483647 w 729"/>
              <a:gd name="T35" fmla="*/ 2147483647 h 1929"/>
              <a:gd name="T36" fmla="*/ 2147483647 w 729"/>
              <a:gd name="T37" fmla="*/ 2147483647 h 1929"/>
              <a:gd name="T38" fmla="*/ 2147483647 w 729"/>
              <a:gd name="T39" fmla="*/ 2147483647 h 1929"/>
              <a:gd name="T40" fmla="*/ 0 w 729"/>
              <a:gd name="T41" fmla="*/ 2147483647 h 1929"/>
              <a:gd name="T42" fmla="*/ 2147483647 w 729"/>
              <a:gd name="T43" fmla="*/ 0 h 1929"/>
              <a:gd name="T44" fmla="*/ 2147483647 w 729"/>
              <a:gd name="T45" fmla="*/ 2147483647 h 1929"/>
              <a:gd name="T46" fmla="*/ 0 w 729"/>
              <a:gd name="T47" fmla="*/ 2147483647 h 19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9"/>
              <a:gd name="T73" fmla="*/ 0 h 1929"/>
              <a:gd name="T74" fmla="*/ 729 w 729"/>
              <a:gd name="T75" fmla="*/ 1929 h 19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9" h="1929">
                <a:moveTo>
                  <a:pt x="718" y="1925"/>
                </a:move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5" y="51"/>
                </a:lnTo>
                <a:lnTo>
                  <a:pt x="28" y="49"/>
                </a:lnTo>
                <a:lnTo>
                  <a:pt x="29" y="49"/>
                </a:lnTo>
                <a:lnTo>
                  <a:pt x="32" y="49"/>
                </a:lnTo>
                <a:lnTo>
                  <a:pt x="33" y="51"/>
                </a:lnTo>
                <a:lnTo>
                  <a:pt x="35" y="52"/>
                </a:lnTo>
                <a:lnTo>
                  <a:pt x="729" y="1921"/>
                </a:lnTo>
                <a:lnTo>
                  <a:pt x="729" y="1924"/>
                </a:lnTo>
                <a:lnTo>
                  <a:pt x="729" y="1925"/>
                </a:lnTo>
                <a:lnTo>
                  <a:pt x="728" y="1926"/>
                </a:lnTo>
                <a:lnTo>
                  <a:pt x="725" y="1928"/>
                </a:lnTo>
                <a:lnTo>
                  <a:pt x="723" y="1929"/>
                </a:lnTo>
                <a:lnTo>
                  <a:pt x="721" y="1928"/>
                </a:lnTo>
                <a:lnTo>
                  <a:pt x="719" y="1926"/>
                </a:lnTo>
                <a:lnTo>
                  <a:pt x="718" y="1925"/>
                </a:lnTo>
                <a:close/>
                <a:moveTo>
                  <a:pt x="0" y="77"/>
                </a:moveTo>
                <a:lnTo>
                  <a:pt x="8" y="0"/>
                </a:lnTo>
                <a:lnTo>
                  <a:pt x="66" y="53"/>
                </a:lnTo>
                <a:lnTo>
                  <a:pt x="0" y="77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/>
      <p:bldP spid="101395" grpId="0"/>
      <p:bldP spid="101396" grpId="0" animBg="1"/>
      <p:bldP spid="101398" grpId="0" animBg="1"/>
      <p:bldP spid="101388" grpId="0" animBg="1"/>
    </p:bldLst>
  </p:timing>
</p:sld>
</file>

<file path=ppt/theme/theme1.xml><?xml version="1.0" encoding="utf-8"?>
<a:theme xmlns:a="http://schemas.openxmlformats.org/drawingml/2006/main" name="AS-Vorlage">
  <a:themeElements>
    <a:clrScheme name="AS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AS-Vorlage</Template>
  <TotalTime>0</TotalTime>
  <Words>3252</Words>
  <Application>Microsoft Office PowerPoint</Application>
  <PresentationFormat>Bildschirmpräsentation (4:3)</PresentationFormat>
  <Paragraphs>1213</Paragraphs>
  <Slides>58</Slides>
  <Notes>11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11</vt:i4>
      </vt:variant>
      <vt:variant>
        <vt:lpstr>Folientitel</vt:lpstr>
      </vt:variant>
      <vt:variant>
        <vt:i4>58</vt:i4>
      </vt:variant>
    </vt:vector>
  </HeadingPairs>
  <TitlesOfParts>
    <vt:vector size="79" baseType="lpstr">
      <vt:lpstr>Arial</vt:lpstr>
      <vt:lpstr>Arial Black</vt:lpstr>
      <vt:lpstr>Cambria Math</vt:lpstr>
      <vt:lpstr>CG Times</vt:lpstr>
      <vt:lpstr>Symbol</vt:lpstr>
      <vt:lpstr>Tahoma</vt:lpstr>
      <vt:lpstr>TIMES</vt:lpstr>
      <vt:lpstr>Times New Roman</vt:lpstr>
      <vt:lpstr>Wingdings</vt:lpstr>
      <vt:lpstr>AS-Vorlage</vt:lpstr>
      <vt:lpstr>Image</vt:lpstr>
      <vt:lpstr>Equation</vt:lpstr>
      <vt:lpstr>Bild</vt:lpstr>
      <vt:lpstr>Formel</vt:lpstr>
      <vt:lpstr>Picture</vt:lpstr>
      <vt:lpstr>Microsoft Formel-Editor 3.0</vt:lpstr>
      <vt:lpstr>Microsoft Word Picture</vt:lpstr>
      <vt:lpstr>CorelPhotoPaint.Image.7</vt:lpstr>
      <vt:lpstr>Document</vt:lpstr>
      <vt:lpstr>Objekt-Manager-Shellobjekt</vt:lpstr>
      <vt:lpstr>Dokument</vt:lpstr>
      <vt:lpstr>Adaptive lineare Transformationen AS1-3</vt:lpstr>
      <vt:lpstr>Lineare Schichten</vt:lpstr>
      <vt:lpstr>Hebb‘sches Lernen</vt:lpstr>
      <vt:lpstr>Hebb‘sches Lernen - Ergänzungen</vt:lpstr>
      <vt:lpstr>Autokorrelation</vt:lpstr>
      <vt:lpstr>Kovarianz</vt:lpstr>
      <vt:lpstr>FRAGE</vt:lpstr>
      <vt:lpstr>PCA-Netze</vt:lpstr>
      <vt:lpstr>Principal Component Analysis PCA</vt:lpstr>
      <vt:lpstr>Principal Component Analysis PCA</vt:lpstr>
      <vt:lpstr>Transformation mit minimalem MSE</vt:lpstr>
      <vt:lpstr>Transformation mit minimalem MSE</vt:lpstr>
      <vt:lpstr>Transformation mit minimalem MSE</vt:lpstr>
      <vt:lpstr>Transformation mit minimalem MSE</vt:lpstr>
      <vt:lpstr>FRAGE</vt:lpstr>
      <vt:lpstr>PCA-Netze</vt:lpstr>
      <vt:lpstr>Transform coding – Wozu?</vt:lpstr>
      <vt:lpstr>Konzept Transform Coding</vt:lpstr>
      <vt:lpstr>Aufteilung in Unterblöcke</vt:lpstr>
      <vt:lpstr>Transform Coding</vt:lpstr>
      <vt:lpstr>Eigenschaften natürlicher Bilder</vt:lpstr>
      <vt:lpstr>Eigenvektoren und Eigenfunktionen</vt:lpstr>
      <vt:lpstr>kont. Eigenwertgleichung</vt:lpstr>
      <vt:lpstr>Transform Coding</vt:lpstr>
      <vt:lpstr>Beispiel: Bildkodierung</vt:lpstr>
      <vt:lpstr>PCA-Netze</vt:lpstr>
      <vt:lpstr>Oja-Lernregel</vt:lpstr>
      <vt:lpstr>PCA Netze für den Unterraum</vt:lpstr>
      <vt:lpstr>PCA Netze für geordnete Zerlegung</vt:lpstr>
      <vt:lpstr>PCA Netze für geordnete Zerlegung</vt:lpstr>
      <vt:lpstr>PCA-Netze</vt:lpstr>
      <vt:lpstr>Whitening Filter</vt:lpstr>
      <vt:lpstr>Whitening Filter</vt:lpstr>
      <vt:lpstr>Beispiel: Bildentstörung</vt:lpstr>
      <vt:lpstr>Beispiel: Bildentstörung</vt:lpstr>
      <vt:lpstr>Rauschunterdrückung</vt:lpstr>
      <vt:lpstr>PCA-Netze</vt:lpstr>
      <vt:lpstr>Einleitung</vt:lpstr>
      <vt:lpstr>PowerPoint-Präsentation</vt:lpstr>
      <vt:lpstr>Lineares ICA-Modell</vt:lpstr>
      <vt:lpstr>ICA-Einschränkungen</vt:lpstr>
      <vt:lpstr>Erzeugung einer Verteilung</vt:lpstr>
      <vt:lpstr>Erzeugung einer Normalverteilung</vt:lpstr>
      <vt:lpstr>ICA Systemüberblick</vt:lpstr>
      <vt:lpstr>DEF Information</vt:lpstr>
      <vt:lpstr>DEF Transinformation</vt:lpstr>
      <vt:lpstr>ICA - Algorithmen 1</vt:lpstr>
      <vt:lpstr>PowerPoint-Präsentation</vt:lpstr>
      <vt:lpstr>FRAGE</vt:lpstr>
      <vt:lpstr>Statist. Momente und Kurtosis</vt:lpstr>
      <vt:lpstr>ICA-Algorithmen: Vorverarbeitungsfolge</vt:lpstr>
      <vt:lpstr>ICA – Algorithmen 2</vt:lpstr>
      <vt:lpstr>ICA – Algorithmen 2</vt:lpstr>
      <vt:lpstr>ICA-Anwendungen: Bildprimitive</vt:lpstr>
      <vt:lpstr>ICA Anwendung: Bildentmischung</vt:lpstr>
      <vt:lpstr>ICA Anwendung: Bildentmischung</vt:lpstr>
      <vt:lpstr>ICA-EEG-Filterung</vt:lpstr>
      <vt:lpstr>ICA-EEG-Analyse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und Klassifizieren</dc:title>
  <dc:creator>Rudi</dc:creator>
  <cp:lastModifiedBy>Rudi</cp:lastModifiedBy>
  <cp:revision>297</cp:revision>
  <dcterms:created xsi:type="dcterms:W3CDTF">2006-04-04T08:40:14Z</dcterms:created>
  <dcterms:modified xsi:type="dcterms:W3CDTF">2013-12-06T14:32:07Z</dcterms:modified>
</cp:coreProperties>
</file>